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heme/themeOverride1.xml" ContentType="application/vnd.openxmlformats-officedocument.themeOverr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51"/>
  </p:notesMasterIdLst>
  <p:handoutMasterIdLst>
    <p:handoutMasterId r:id="rId52"/>
  </p:handoutMasterIdLst>
  <p:sldIdLst>
    <p:sldId id="258" r:id="rId2"/>
    <p:sldId id="295" r:id="rId3"/>
    <p:sldId id="265" r:id="rId4"/>
    <p:sldId id="259" r:id="rId5"/>
    <p:sldId id="267" r:id="rId6"/>
    <p:sldId id="268" r:id="rId7"/>
    <p:sldId id="270" r:id="rId8"/>
    <p:sldId id="271" r:id="rId9"/>
    <p:sldId id="272" r:id="rId10"/>
    <p:sldId id="273" r:id="rId11"/>
    <p:sldId id="274" r:id="rId12"/>
    <p:sldId id="275" r:id="rId13"/>
    <p:sldId id="338" r:id="rId14"/>
    <p:sldId id="308" r:id="rId15"/>
    <p:sldId id="336" r:id="rId16"/>
    <p:sldId id="309" r:id="rId17"/>
    <p:sldId id="262" r:id="rId18"/>
    <p:sldId id="264" r:id="rId19"/>
    <p:sldId id="279" r:id="rId20"/>
    <p:sldId id="281" r:id="rId21"/>
    <p:sldId id="282" r:id="rId22"/>
    <p:sldId id="284" r:id="rId23"/>
    <p:sldId id="285" r:id="rId24"/>
    <p:sldId id="287" r:id="rId25"/>
    <p:sldId id="289" r:id="rId26"/>
    <p:sldId id="334" r:id="rId27"/>
    <p:sldId id="331" r:id="rId28"/>
    <p:sldId id="332" r:id="rId29"/>
    <p:sldId id="333" r:id="rId30"/>
    <p:sldId id="288" r:id="rId31"/>
    <p:sldId id="311" r:id="rId32"/>
    <p:sldId id="312" r:id="rId33"/>
    <p:sldId id="313" r:id="rId34"/>
    <p:sldId id="314" r:id="rId35"/>
    <p:sldId id="315" r:id="rId36"/>
    <p:sldId id="316" r:id="rId37"/>
    <p:sldId id="317" r:id="rId38"/>
    <p:sldId id="320" r:id="rId39"/>
    <p:sldId id="321" r:id="rId40"/>
    <p:sldId id="318" r:id="rId41"/>
    <p:sldId id="323" r:id="rId42"/>
    <p:sldId id="327" r:id="rId43"/>
    <p:sldId id="325" r:id="rId44"/>
    <p:sldId id="326" r:id="rId45"/>
    <p:sldId id="319" r:id="rId46"/>
    <p:sldId id="322" r:id="rId47"/>
    <p:sldId id="328" r:id="rId48"/>
    <p:sldId id="329" r:id="rId49"/>
    <p:sldId id="330" r:id="rId5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B736"/>
    <a:srgbClr val="E6CA70"/>
    <a:srgbClr val="D6AA25"/>
    <a:srgbClr val="F6CE57"/>
    <a:srgbClr val="F7CF59"/>
    <a:srgbClr val="C39508"/>
    <a:srgbClr val="29A1B9"/>
    <a:srgbClr val="A64548"/>
    <a:srgbClr val="FF7C80"/>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Koyu Stil 1 - Vurgu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66" y="-102"/>
      </p:cViewPr>
      <p:guideLst>
        <p:guide orient="horz" pos="2160"/>
        <p:guide pos="3840"/>
      </p:guideLst>
    </p:cSldViewPr>
  </p:slideViewPr>
  <p:notesTextViewPr>
    <p:cViewPr>
      <p:scale>
        <a:sx n="1" d="1"/>
        <a:sy n="1" d="1"/>
      </p:scale>
      <p:origin x="0" y="0"/>
    </p:cViewPr>
  </p:notesText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jpeg"/></Relationships>
</file>

<file path=ppt/diagrams/_rels/data14.xml.rels><?xml version="1.0" encoding="UTF-8" standalone="yes"?>
<Relationships xmlns="http://schemas.openxmlformats.org/package/2006/relationships"><Relationship Id="rId1" Type="http://schemas.openxmlformats.org/officeDocument/2006/relationships/image" Target="../media/image28.png"/></Relationships>
</file>

<file path=ppt/diagrams/_rels/data17.xml.rels><?xml version="1.0" encoding="UTF-8" standalone="yes"?>
<Relationships xmlns="http://schemas.openxmlformats.org/package/2006/relationships"><Relationship Id="rId1"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45513C-4C61-4569-AEAF-5ABE5D75C15A}"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tr-TR"/>
        </a:p>
      </dgm:t>
    </dgm:pt>
    <dgm:pt modelId="{33D64CEA-B160-4DB4-848C-17C1AA3FCC2A}">
      <dgm:prSet/>
      <dgm:spPr/>
      <dgm:t>
        <a:bodyPr/>
        <a:lstStyle/>
        <a:p>
          <a:pPr rtl="0"/>
          <a:r>
            <a:rPr lang="tr-TR" dirty="0" smtClean="0">
              <a:effectLst>
                <a:outerShdw blurRad="50800" dist="38100" dir="8100000" algn="tr" rotWithShape="0">
                  <a:prstClr val="black">
                    <a:alpha val="40000"/>
                  </a:prstClr>
                </a:outerShdw>
              </a:effectLst>
            </a:rPr>
            <a:t>Ülkemizde istihdamın arttırılması,</a:t>
          </a:r>
          <a:endParaRPr lang="tr-TR" dirty="0">
            <a:effectLst>
              <a:outerShdw blurRad="50800" dist="38100" dir="8100000" algn="tr" rotWithShape="0">
                <a:prstClr val="black">
                  <a:alpha val="40000"/>
                </a:prstClr>
              </a:outerShdw>
            </a:effectLst>
          </a:endParaRPr>
        </a:p>
      </dgm:t>
    </dgm:pt>
    <dgm:pt modelId="{7942EB06-8BEB-40FD-8D0C-FA005A64D2C1}" type="parTrans" cxnId="{36BC1B72-9C37-4819-B463-76FFD3FFE1B5}">
      <dgm:prSet/>
      <dgm:spPr/>
      <dgm:t>
        <a:bodyPr/>
        <a:lstStyle/>
        <a:p>
          <a:endParaRPr lang="tr-TR">
            <a:effectLst>
              <a:outerShdw blurRad="50800" dist="38100" dir="8100000" algn="tr" rotWithShape="0">
                <a:prstClr val="black">
                  <a:alpha val="40000"/>
                </a:prstClr>
              </a:outerShdw>
            </a:effectLst>
          </a:endParaRPr>
        </a:p>
      </dgm:t>
    </dgm:pt>
    <dgm:pt modelId="{09B75006-38C2-44DF-B3C9-DD9D4802089A}" type="sibTrans" cxnId="{36BC1B72-9C37-4819-B463-76FFD3FFE1B5}">
      <dgm:prSet/>
      <dgm:spPr/>
      <dgm:t>
        <a:bodyPr/>
        <a:lstStyle/>
        <a:p>
          <a:endParaRPr lang="tr-TR">
            <a:effectLst>
              <a:outerShdw blurRad="50800" dist="38100" dir="8100000" algn="tr" rotWithShape="0">
                <a:prstClr val="black">
                  <a:alpha val="40000"/>
                </a:prstClr>
              </a:outerShdw>
            </a:effectLst>
          </a:endParaRPr>
        </a:p>
      </dgm:t>
    </dgm:pt>
    <dgm:pt modelId="{B217EB3C-E285-427F-808B-C04570996B0F}">
      <dgm:prSet/>
      <dgm:spPr/>
      <dgm:t>
        <a:bodyPr/>
        <a:lstStyle/>
        <a:p>
          <a:pPr rtl="0"/>
          <a:r>
            <a:rPr lang="tr-TR" smtClean="0">
              <a:effectLst>
                <a:outerShdw blurRad="50800" dist="38100" dir="8100000" algn="tr" rotWithShape="0">
                  <a:prstClr val="black">
                    <a:alpha val="40000"/>
                  </a:prstClr>
                </a:outerShdw>
              </a:effectLst>
            </a:rPr>
            <a:t>Bölgesel gelişmişlik farklarının azaltılması,</a:t>
          </a:r>
          <a:endParaRPr lang="tr-TR">
            <a:effectLst>
              <a:outerShdw blurRad="50800" dist="38100" dir="8100000" algn="tr" rotWithShape="0">
                <a:prstClr val="black">
                  <a:alpha val="40000"/>
                </a:prstClr>
              </a:outerShdw>
            </a:effectLst>
          </a:endParaRPr>
        </a:p>
      </dgm:t>
    </dgm:pt>
    <dgm:pt modelId="{F4A368ED-AABA-4E72-BD7D-A4F7F9C17D8D}" type="parTrans" cxnId="{6D4B6A7A-C104-4075-9217-12DD6C69004B}">
      <dgm:prSet/>
      <dgm:spPr/>
      <dgm:t>
        <a:bodyPr/>
        <a:lstStyle/>
        <a:p>
          <a:endParaRPr lang="tr-TR">
            <a:effectLst>
              <a:outerShdw blurRad="50800" dist="38100" dir="8100000" algn="tr" rotWithShape="0">
                <a:prstClr val="black">
                  <a:alpha val="40000"/>
                </a:prstClr>
              </a:outerShdw>
            </a:effectLst>
          </a:endParaRPr>
        </a:p>
      </dgm:t>
    </dgm:pt>
    <dgm:pt modelId="{BDEB6121-4E75-436C-9C18-023832BDC2D0}" type="sibTrans" cxnId="{6D4B6A7A-C104-4075-9217-12DD6C69004B}">
      <dgm:prSet/>
      <dgm:spPr/>
      <dgm:t>
        <a:bodyPr/>
        <a:lstStyle/>
        <a:p>
          <a:endParaRPr lang="tr-TR">
            <a:effectLst>
              <a:outerShdw blurRad="50800" dist="38100" dir="8100000" algn="tr" rotWithShape="0">
                <a:prstClr val="black">
                  <a:alpha val="40000"/>
                </a:prstClr>
              </a:outerShdw>
            </a:effectLst>
          </a:endParaRPr>
        </a:p>
      </dgm:t>
    </dgm:pt>
    <dgm:pt modelId="{0DD04241-ECB2-43F7-BDCA-9E6C86F535D5}">
      <dgm:prSet/>
      <dgm:spPr/>
      <dgm:t>
        <a:bodyPr/>
        <a:lstStyle/>
        <a:p>
          <a:pPr rtl="0"/>
          <a:r>
            <a:rPr lang="tr-TR" smtClean="0">
              <a:effectLst>
                <a:outerShdw blurRad="50800" dist="38100" dir="8100000" algn="tr" rotWithShape="0">
                  <a:prstClr val="black">
                    <a:alpha val="40000"/>
                  </a:prstClr>
                </a:outerShdw>
              </a:effectLst>
            </a:rPr>
            <a:t>Kayıt dışı istihdamın engellenmesi,</a:t>
          </a:r>
          <a:endParaRPr lang="tr-TR">
            <a:effectLst>
              <a:outerShdw blurRad="50800" dist="38100" dir="8100000" algn="tr" rotWithShape="0">
                <a:prstClr val="black">
                  <a:alpha val="40000"/>
                </a:prstClr>
              </a:outerShdw>
            </a:effectLst>
          </a:endParaRPr>
        </a:p>
      </dgm:t>
    </dgm:pt>
    <dgm:pt modelId="{E285CD2D-D5D9-442E-9C73-41A031B3F9E1}" type="parTrans" cxnId="{EBE2131F-1F06-4B4A-B01F-ABA8970AA60F}">
      <dgm:prSet/>
      <dgm:spPr/>
      <dgm:t>
        <a:bodyPr/>
        <a:lstStyle/>
        <a:p>
          <a:endParaRPr lang="tr-TR">
            <a:effectLst>
              <a:outerShdw blurRad="50800" dist="38100" dir="8100000" algn="tr" rotWithShape="0">
                <a:prstClr val="black">
                  <a:alpha val="40000"/>
                </a:prstClr>
              </a:outerShdw>
            </a:effectLst>
          </a:endParaRPr>
        </a:p>
      </dgm:t>
    </dgm:pt>
    <dgm:pt modelId="{9CE6F537-51AE-4019-89E5-C6529543AFCA}" type="sibTrans" cxnId="{EBE2131F-1F06-4B4A-B01F-ABA8970AA60F}">
      <dgm:prSet/>
      <dgm:spPr/>
      <dgm:t>
        <a:bodyPr/>
        <a:lstStyle/>
        <a:p>
          <a:endParaRPr lang="tr-TR">
            <a:effectLst>
              <a:outerShdw blurRad="50800" dist="38100" dir="8100000" algn="tr" rotWithShape="0">
                <a:prstClr val="black">
                  <a:alpha val="40000"/>
                </a:prstClr>
              </a:outerShdw>
            </a:effectLst>
          </a:endParaRPr>
        </a:p>
      </dgm:t>
    </dgm:pt>
    <dgm:pt modelId="{6FD05799-0F30-43AE-BE5E-2DEC7F085806}">
      <dgm:prSet/>
      <dgm:spPr>
        <a:solidFill>
          <a:srgbClr val="D32D39"/>
        </a:solidFill>
      </dgm:spPr>
      <dgm:t>
        <a:bodyPr/>
        <a:lstStyle/>
        <a:p>
          <a:pPr rtl="0"/>
          <a:r>
            <a:rPr lang="tr-TR" smtClean="0">
              <a:effectLst>
                <a:outerShdw blurRad="50800" dist="38100" dir="8100000" algn="tr" rotWithShape="0">
                  <a:prstClr val="black">
                    <a:alpha val="40000"/>
                  </a:prstClr>
                </a:outerShdw>
              </a:effectLst>
            </a:rPr>
            <a:t>Engelli sigortalıların  istihdamının arttırılması,</a:t>
          </a:r>
          <a:endParaRPr lang="tr-TR">
            <a:effectLst>
              <a:outerShdw blurRad="50800" dist="38100" dir="8100000" algn="tr" rotWithShape="0">
                <a:prstClr val="black">
                  <a:alpha val="40000"/>
                </a:prstClr>
              </a:outerShdw>
            </a:effectLst>
          </a:endParaRPr>
        </a:p>
      </dgm:t>
    </dgm:pt>
    <dgm:pt modelId="{509BE95F-8B47-4A5E-905E-41011ECF6E84}" type="parTrans" cxnId="{49FBC1DD-0788-4588-B2E3-C4587E3161E5}">
      <dgm:prSet/>
      <dgm:spPr/>
      <dgm:t>
        <a:bodyPr/>
        <a:lstStyle/>
        <a:p>
          <a:endParaRPr lang="tr-TR">
            <a:effectLst>
              <a:outerShdw blurRad="50800" dist="38100" dir="8100000" algn="tr" rotWithShape="0">
                <a:prstClr val="black">
                  <a:alpha val="40000"/>
                </a:prstClr>
              </a:outerShdw>
            </a:effectLst>
          </a:endParaRPr>
        </a:p>
      </dgm:t>
    </dgm:pt>
    <dgm:pt modelId="{0B5CA013-1248-4D6C-9FD2-38598F4AC135}" type="sibTrans" cxnId="{49FBC1DD-0788-4588-B2E3-C4587E3161E5}">
      <dgm:prSet/>
      <dgm:spPr/>
      <dgm:t>
        <a:bodyPr/>
        <a:lstStyle/>
        <a:p>
          <a:endParaRPr lang="tr-TR">
            <a:effectLst>
              <a:outerShdw blurRad="50800" dist="38100" dir="8100000" algn="tr" rotWithShape="0">
                <a:prstClr val="black">
                  <a:alpha val="40000"/>
                </a:prstClr>
              </a:outerShdw>
            </a:effectLst>
          </a:endParaRPr>
        </a:p>
      </dgm:t>
    </dgm:pt>
    <dgm:pt modelId="{96E44C13-51B8-4F80-8773-6E2B24DA2344}">
      <dgm:prSet/>
      <dgm:spPr>
        <a:solidFill>
          <a:srgbClr val="6666FF"/>
        </a:solidFill>
      </dgm:spPr>
      <dgm:t>
        <a:bodyPr/>
        <a:lstStyle/>
        <a:p>
          <a:pPr rtl="0"/>
          <a:r>
            <a:rPr lang="tr-TR" dirty="0" smtClean="0">
              <a:effectLst>
                <a:outerShdw blurRad="50800" dist="38100" dir="8100000" algn="tr" rotWithShape="0">
                  <a:prstClr val="black">
                    <a:alpha val="40000"/>
                  </a:prstClr>
                </a:outerShdw>
              </a:effectLst>
            </a:rPr>
            <a:t>Genç ve Kadınların iş gücüne katılımının sağlanması,</a:t>
          </a:r>
          <a:endParaRPr lang="tr-TR" dirty="0">
            <a:effectLst>
              <a:outerShdw blurRad="50800" dist="38100" dir="8100000" algn="tr" rotWithShape="0">
                <a:prstClr val="black">
                  <a:alpha val="40000"/>
                </a:prstClr>
              </a:outerShdw>
            </a:effectLst>
          </a:endParaRPr>
        </a:p>
      </dgm:t>
    </dgm:pt>
    <dgm:pt modelId="{74A0246F-972D-406E-A8A3-1DD00C8C7723}" type="parTrans" cxnId="{2E5F0448-D256-44E5-A8ED-A8C8B601BF82}">
      <dgm:prSet/>
      <dgm:spPr/>
      <dgm:t>
        <a:bodyPr/>
        <a:lstStyle/>
        <a:p>
          <a:endParaRPr lang="tr-TR">
            <a:effectLst>
              <a:outerShdw blurRad="50800" dist="38100" dir="8100000" algn="tr" rotWithShape="0">
                <a:prstClr val="black">
                  <a:alpha val="40000"/>
                </a:prstClr>
              </a:outerShdw>
            </a:effectLst>
          </a:endParaRPr>
        </a:p>
      </dgm:t>
    </dgm:pt>
    <dgm:pt modelId="{974EB448-EDF8-4C72-910C-CA04EBA1586A}" type="sibTrans" cxnId="{2E5F0448-D256-44E5-A8ED-A8C8B601BF82}">
      <dgm:prSet/>
      <dgm:spPr/>
      <dgm:t>
        <a:bodyPr/>
        <a:lstStyle/>
        <a:p>
          <a:endParaRPr lang="tr-TR">
            <a:effectLst>
              <a:outerShdw blurRad="50800" dist="38100" dir="8100000" algn="tr" rotWithShape="0">
                <a:prstClr val="black">
                  <a:alpha val="40000"/>
                </a:prstClr>
              </a:outerShdw>
            </a:effectLst>
          </a:endParaRPr>
        </a:p>
      </dgm:t>
    </dgm:pt>
    <dgm:pt modelId="{1ECBAB8D-C762-4283-A772-3EC55CC9109D}" type="pres">
      <dgm:prSet presAssocID="{D845513C-4C61-4569-AEAF-5ABE5D75C15A}" presName="Name0" presStyleCnt="0">
        <dgm:presLayoutVars>
          <dgm:dir/>
          <dgm:resizeHandles val="exact"/>
        </dgm:presLayoutVars>
      </dgm:prSet>
      <dgm:spPr/>
      <dgm:t>
        <a:bodyPr/>
        <a:lstStyle/>
        <a:p>
          <a:endParaRPr lang="tr-TR"/>
        </a:p>
      </dgm:t>
    </dgm:pt>
    <dgm:pt modelId="{BB1F3189-BF94-456C-B436-F49CBE5E281B}" type="pres">
      <dgm:prSet presAssocID="{33D64CEA-B160-4DB4-848C-17C1AA3FCC2A}" presName="node" presStyleLbl="node1" presStyleIdx="0" presStyleCnt="5">
        <dgm:presLayoutVars>
          <dgm:bulletEnabled val="1"/>
        </dgm:presLayoutVars>
      </dgm:prSet>
      <dgm:spPr/>
      <dgm:t>
        <a:bodyPr/>
        <a:lstStyle/>
        <a:p>
          <a:endParaRPr lang="tr-TR"/>
        </a:p>
      </dgm:t>
    </dgm:pt>
    <dgm:pt modelId="{63F86535-79AD-400B-B8C5-EEDFEDB3DBE9}" type="pres">
      <dgm:prSet presAssocID="{09B75006-38C2-44DF-B3C9-DD9D4802089A}" presName="sibTrans" presStyleCnt="0"/>
      <dgm:spPr/>
      <dgm:t>
        <a:bodyPr/>
        <a:lstStyle/>
        <a:p>
          <a:endParaRPr lang="tr-TR"/>
        </a:p>
      </dgm:t>
    </dgm:pt>
    <dgm:pt modelId="{5C59CB0C-703D-48E4-8D7D-C510178F4433}" type="pres">
      <dgm:prSet presAssocID="{B217EB3C-E285-427F-808B-C04570996B0F}" presName="node" presStyleLbl="node1" presStyleIdx="1" presStyleCnt="5">
        <dgm:presLayoutVars>
          <dgm:bulletEnabled val="1"/>
        </dgm:presLayoutVars>
      </dgm:prSet>
      <dgm:spPr/>
      <dgm:t>
        <a:bodyPr/>
        <a:lstStyle/>
        <a:p>
          <a:endParaRPr lang="tr-TR"/>
        </a:p>
      </dgm:t>
    </dgm:pt>
    <dgm:pt modelId="{5ED2F11B-BE68-4E27-9651-E13BB364D36E}" type="pres">
      <dgm:prSet presAssocID="{BDEB6121-4E75-436C-9C18-023832BDC2D0}" presName="sibTrans" presStyleCnt="0"/>
      <dgm:spPr/>
      <dgm:t>
        <a:bodyPr/>
        <a:lstStyle/>
        <a:p>
          <a:endParaRPr lang="tr-TR"/>
        </a:p>
      </dgm:t>
    </dgm:pt>
    <dgm:pt modelId="{59B1E4A2-C5F9-414D-9234-68BD60561E50}" type="pres">
      <dgm:prSet presAssocID="{0DD04241-ECB2-43F7-BDCA-9E6C86F535D5}" presName="node" presStyleLbl="node1" presStyleIdx="2" presStyleCnt="5">
        <dgm:presLayoutVars>
          <dgm:bulletEnabled val="1"/>
        </dgm:presLayoutVars>
      </dgm:prSet>
      <dgm:spPr/>
      <dgm:t>
        <a:bodyPr/>
        <a:lstStyle/>
        <a:p>
          <a:endParaRPr lang="tr-TR"/>
        </a:p>
      </dgm:t>
    </dgm:pt>
    <dgm:pt modelId="{8056CDA5-0C80-49B2-B56E-90AE4D353E2A}" type="pres">
      <dgm:prSet presAssocID="{9CE6F537-51AE-4019-89E5-C6529543AFCA}" presName="sibTrans" presStyleCnt="0"/>
      <dgm:spPr/>
      <dgm:t>
        <a:bodyPr/>
        <a:lstStyle/>
        <a:p>
          <a:endParaRPr lang="tr-TR"/>
        </a:p>
      </dgm:t>
    </dgm:pt>
    <dgm:pt modelId="{79CC2C79-0C88-4A29-8382-B529F1FE2D87}" type="pres">
      <dgm:prSet presAssocID="{6FD05799-0F30-43AE-BE5E-2DEC7F085806}" presName="node" presStyleLbl="node1" presStyleIdx="3" presStyleCnt="5">
        <dgm:presLayoutVars>
          <dgm:bulletEnabled val="1"/>
        </dgm:presLayoutVars>
      </dgm:prSet>
      <dgm:spPr/>
      <dgm:t>
        <a:bodyPr/>
        <a:lstStyle/>
        <a:p>
          <a:endParaRPr lang="tr-TR"/>
        </a:p>
      </dgm:t>
    </dgm:pt>
    <dgm:pt modelId="{099E8E1F-A59D-4F30-ABBD-E9EDB7507266}" type="pres">
      <dgm:prSet presAssocID="{0B5CA013-1248-4D6C-9FD2-38598F4AC135}" presName="sibTrans" presStyleCnt="0"/>
      <dgm:spPr/>
      <dgm:t>
        <a:bodyPr/>
        <a:lstStyle/>
        <a:p>
          <a:endParaRPr lang="tr-TR"/>
        </a:p>
      </dgm:t>
    </dgm:pt>
    <dgm:pt modelId="{EDB5B7B4-3645-4406-95EB-C0F0EE74CA38}" type="pres">
      <dgm:prSet presAssocID="{96E44C13-51B8-4F80-8773-6E2B24DA2344}" presName="node" presStyleLbl="node1" presStyleIdx="4" presStyleCnt="5">
        <dgm:presLayoutVars>
          <dgm:bulletEnabled val="1"/>
        </dgm:presLayoutVars>
      </dgm:prSet>
      <dgm:spPr/>
      <dgm:t>
        <a:bodyPr/>
        <a:lstStyle/>
        <a:p>
          <a:endParaRPr lang="tr-TR"/>
        </a:p>
      </dgm:t>
    </dgm:pt>
  </dgm:ptLst>
  <dgm:cxnLst>
    <dgm:cxn modelId="{EBE2131F-1F06-4B4A-B01F-ABA8970AA60F}" srcId="{D845513C-4C61-4569-AEAF-5ABE5D75C15A}" destId="{0DD04241-ECB2-43F7-BDCA-9E6C86F535D5}" srcOrd="2" destOrd="0" parTransId="{E285CD2D-D5D9-442E-9C73-41A031B3F9E1}" sibTransId="{9CE6F537-51AE-4019-89E5-C6529543AFCA}"/>
    <dgm:cxn modelId="{5BBF7907-8BF7-4157-A33A-D13C79648323}" type="presOf" srcId="{96E44C13-51B8-4F80-8773-6E2B24DA2344}" destId="{EDB5B7B4-3645-4406-95EB-C0F0EE74CA38}" srcOrd="0" destOrd="0" presId="urn:microsoft.com/office/officeart/2005/8/layout/hList6"/>
    <dgm:cxn modelId="{836D70D1-1F12-4F91-916A-377B1BD8A4A5}" type="presOf" srcId="{D845513C-4C61-4569-AEAF-5ABE5D75C15A}" destId="{1ECBAB8D-C762-4283-A772-3EC55CC9109D}" srcOrd="0" destOrd="0" presId="urn:microsoft.com/office/officeart/2005/8/layout/hList6"/>
    <dgm:cxn modelId="{6B2F31E6-C24C-4D71-AAF4-B56AA0781962}" type="presOf" srcId="{B217EB3C-E285-427F-808B-C04570996B0F}" destId="{5C59CB0C-703D-48E4-8D7D-C510178F4433}" srcOrd="0" destOrd="0" presId="urn:microsoft.com/office/officeart/2005/8/layout/hList6"/>
    <dgm:cxn modelId="{6D4B6A7A-C104-4075-9217-12DD6C69004B}" srcId="{D845513C-4C61-4569-AEAF-5ABE5D75C15A}" destId="{B217EB3C-E285-427F-808B-C04570996B0F}" srcOrd="1" destOrd="0" parTransId="{F4A368ED-AABA-4E72-BD7D-A4F7F9C17D8D}" sibTransId="{BDEB6121-4E75-436C-9C18-023832BDC2D0}"/>
    <dgm:cxn modelId="{0F8FC86B-1131-4BEC-92A9-C78B99663DAC}" type="presOf" srcId="{6FD05799-0F30-43AE-BE5E-2DEC7F085806}" destId="{79CC2C79-0C88-4A29-8382-B529F1FE2D87}" srcOrd="0" destOrd="0" presId="urn:microsoft.com/office/officeart/2005/8/layout/hList6"/>
    <dgm:cxn modelId="{2E5F0448-D256-44E5-A8ED-A8C8B601BF82}" srcId="{D845513C-4C61-4569-AEAF-5ABE5D75C15A}" destId="{96E44C13-51B8-4F80-8773-6E2B24DA2344}" srcOrd="4" destOrd="0" parTransId="{74A0246F-972D-406E-A8A3-1DD00C8C7723}" sibTransId="{974EB448-EDF8-4C72-910C-CA04EBA1586A}"/>
    <dgm:cxn modelId="{98AFF8E5-08FF-4659-A9CC-F4D160232F78}" type="presOf" srcId="{0DD04241-ECB2-43F7-BDCA-9E6C86F535D5}" destId="{59B1E4A2-C5F9-414D-9234-68BD60561E50}" srcOrd="0" destOrd="0" presId="urn:microsoft.com/office/officeart/2005/8/layout/hList6"/>
    <dgm:cxn modelId="{36BC1B72-9C37-4819-B463-76FFD3FFE1B5}" srcId="{D845513C-4C61-4569-AEAF-5ABE5D75C15A}" destId="{33D64CEA-B160-4DB4-848C-17C1AA3FCC2A}" srcOrd="0" destOrd="0" parTransId="{7942EB06-8BEB-40FD-8D0C-FA005A64D2C1}" sibTransId="{09B75006-38C2-44DF-B3C9-DD9D4802089A}"/>
    <dgm:cxn modelId="{27F89EE9-C506-414A-81F5-9E0925336D69}" type="presOf" srcId="{33D64CEA-B160-4DB4-848C-17C1AA3FCC2A}" destId="{BB1F3189-BF94-456C-B436-F49CBE5E281B}" srcOrd="0" destOrd="0" presId="urn:microsoft.com/office/officeart/2005/8/layout/hList6"/>
    <dgm:cxn modelId="{49FBC1DD-0788-4588-B2E3-C4587E3161E5}" srcId="{D845513C-4C61-4569-AEAF-5ABE5D75C15A}" destId="{6FD05799-0F30-43AE-BE5E-2DEC7F085806}" srcOrd="3" destOrd="0" parTransId="{509BE95F-8B47-4A5E-905E-41011ECF6E84}" sibTransId="{0B5CA013-1248-4D6C-9FD2-38598F4AC135}"/>
    <dgm:cxn modelId="{7516BDC8-E07B-4C0E-B190-6985C98D92E1}" type="presParOf" srcId="{1ECBAB8D-C762-4283-A772-3EC55CC9109D}" destId="{BB1F3189-BF94-456C-B436-F49CBE5E281B}" srcOrd="0" destOrd="0" presId="urn:microsoft.com/office/officeart/2005/8/layout/hList6"/>
    <dgm:cxn modelId="{B576E0BB-557C-495F-AD1E-5106ADFBEF95}" type="presParOf" srcId="{1ECBAB8D-C762-4283-A772-3EC55CC9109D}" destId="{63F86535-79AD-400B-B8C5-EEDFEDB3DBE9}" srcOrd="1" destOrd="0" presId="urn:microsoft.com/office/officeart/2005/8/layout/hList6"/>
    <dgm:cxn modelId="{535566E6-A75B-4A52-8EB9-BE5DECC6380E}" type="presParOf" srcId="{1ECBAB8D-C762-4283-A772-3EC55CC9109D}" destId="{5C59CB0C-703D-48E4-8D7D-C510178F4433}" srcOrd="2" destOrd="0" presId="urn:microsoft.com/office/officeart/2005/8/layout/hList6"/>
    <dgm:cxn modelId="{8846CAB7-6314-4CAB-844D-935B2704BB8A}" type="presParOf" srcId="{1ECBAB8D-C762-4283-A772-3EC55CC9109D}" destId="{5ED2F11B-BE68-4E27-9651-E13BB364D36E}" srcOrd="3" destOrd="0" presId="urn:microsoft.com/office/officeart/2005/8/layout/hList6"/>
    <dgm:cxn modelId="{F2AC995C-EE50-4469-ADE3-43445F0F3FB1}" type="presParOf" srcId="{1ECBAB8D-C762-4283-A772-3EC55CC9109D}" destId="{59B1E4A2-C5F9-414D-9234-68BD60561E50}" srcOrd="4" destOrd="0" presId="urn:microsoft.com/office/officeart/2005/8/layout/hList6"/>
    <dgm:cxn modelId="{72849898-A30A-4CFB-B9A8-AED15092053B}" type="presParOf" srcId="{1ECBAB8D-C762-4283-A772-3EC55CC9109D}" destId="{8056CDA5-0C80-49B2-B56E-90AE4D353E2A}" srcOrd="5" destOrd="0" presId="urn:microsoft.com/office/officeart/2005/8/layout/hList6"/>
    <dgm:cxn modelId="{3294E59D-ED45-4DC8-815A-C6FFDC6DB6AD}" type="presParOf" srcId="{1ECBAB8D-C762-4283-A772-3EC55CC9109D}" destId="{79CC2C79-0C88-4A29-8382-B529F1FE2D87}" srcOrd="6" destOrd="0" presId="urn:microsoft.com/office/officeart/2005/8/layout/hList6"/>
    <dgm:cxn modelId="{FE671CB0-0A10-4D2B-82E3-1A58B500DDE3}" type="presParOf" srcId="{1ECBAB8D-C762-4283-A772-3EC55CC9109D}" destId="{099E8E1F-A59D-4F30-ABBD-E9EDB7507266}" srcOrd="7" destOrd="0" presId="urn:microsoft.com/office/officeart/2005/8/layout/hList6"/>
    <dgm:cxn modelId="{023BBCC3-ED94-4B60-9571-8EDB019DA2E7}" type="presParOf" srcId="{1ECBAB8D-C762-4283-A772-3EC55CC9109D}" destId="{EDB5B7B4-3645-4406-95EB-C0F0EE74CA38}" srcOrd="8" destOrd="0" presId="urn:microsoft.com/office/officeart/2005/8/layout/hList6"/>
  </dgm:cxnLst>
  <dgm:bg>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381BD49-5F4A-4B48-A352-C6BA97D3E70B}" type="doc">
      <dgm:prSet loTypeId="urn:microsoft.com/office/officeart/2005/8/layout/lProcess2" loCatId="relationship" qsTypeId="urn:microsoft.com/office/officeart/2005/8/quickstyle/simple1" qsCatId="simple" csTypeId="urn:microsoft.com/office/officeart/2005/8/colors/accent2_5" csCatId="accent2" phldr="1"/>
      <dgm:spPr/>
      <dgm:t>
        <a:bodyPr/>
        <a:lstStyle/>
        <a:p>
          <a:endParaRPr lang="tr-TR"/>
        </a:p>
      </dgm:t>
    </dgm:pt>
    <dgm:pt modelId="{3643A8E2-F2D2-43D8-AB25-F7D4682A245C}">
      <dgm:prSet custT="1"/>
      <dgm:spPr/>
      <dgm:t>
        <a:bodyPr/>
        <a:lstStyle/>
        <a:p>
          <a:pPr rtl="0"/>
          <a:r>
            <a:rPr lang="tr-TR" sz="2000" b="1" dirty="0" smtClean="0"/>
            <a:t>(4/b) </a:t>
          </a:r>
          <a:r>
            <a:rPr lang="tr-TR" sz="2000" dirty="0" smtClean="0"/>
            <a:t>sigortalıları iş kazasını Kurumumuza; </a:t>
          </a:r>
          <a:endParaRPr lang="tr-TR" sz="2000" dirty="0"/>
        </a:p>
      </dgm:t>
    </dgm:pt>
    <dgm:pt modelId="{893645B3-7B3A-4A6B-AED3-088DFEB8D077}" type="parTrans" cxnId="{456D72BF-5BE7-4AB9-88A3-6CE198DB75C5}">
      <dgm:prSet/>
      <dgm:spPr/>
      <dgm:t>
        <a:bodyPr/>
        <a:lstStyle/>
        <a:p>
          <a:endParaRPr lang="tr-TR" sz="1600"/>
        </a:p>
      </dgm:t>
    </dgm:pt>
    <dgm:pt modelId="{B2B09A7E-5938-4627-B0D0-AC5A0510AF95}" type="sibTrans" cxnId="{456D72BF-5BE7-4AB9-88A3-6CE198DB75C5}">
      <dgm:prSet/>
      <dgm:spPr/>
      <dgm:t>
        <a:bodyPr/>
        <a:lstStyle/>
        <a:p>
          <a:endParaRPr lang="tr-TR" sz="1600"/>
        </a:p>
      </dgm:t>
    </dgm:pt>
    <dgm:pt modelId="{B619BC25-FD8F-4EB2-B031-633CEE6574DD}">
      <dgm:prSet custT="1"/>
      <dgm:spPr/>
      <dgm:t>
        <a:bodyPr/>
        <a:lstStyle/>
        <a:p>
          <a:pPr marL="85725" indent="0" rtl="0"/>
          <a:r>
            <a:rPr lang="tr-TR" sz="1800" dirty="0" smtClean="0"/>
            <a:t>Bir ayı geçmemek şartıyla rahatsızlığının bildirim yapmaya engel olmadığı günden sonraki üç işgünü içinde bildirmeleri gerekmektedir.</a:t>
          </a:r>
          <a:endParaRPr lang="tr-TR" sz="1800" dirty="0"/>
        </a:p>
      </dgm:t>
    </dgm:pt>
    <dgm:pt modelId="{E525F118-2FDA-4460-B632-DE1011526617}" type="parTrans" cxnId="{8565B2AB-8DAB-4939-973D-3B33E06BBE06}">
      <dgm:prSet/>
      <dgm:spPr/>
      <dgm:t>
        <a:bodyPr/>
        <a:lstStyle/>
        <a:p>
          <a:endParaRPr lang="tr-TR" sz="1600"/>
        </a:p>
      </dgm:t>
    </dgm:pt>
    <dgm:pt modelId="{7D966F3A-095E-49CC-9EB8-DE89BEB7D936}" type="sibTrans" cxnId="{8565B2AB-8DAB-4939-973D-3B33E06BBE06}">
      <dgm:prSet/>
      <dgm:spPr/>
      <dgm:t>
        <a:bodyPr/>
        <a:lstStyle/>
        <a:p>
          <a:endParaRPr lang="tr-TR" sz="1600"/>
        </a:p>
      </dgm:t>
    </dgm:pt>
    <dgm:pt modelId="{24E61091-7528-4B5D-988D-EA21B32044D9}" type="pres">
      <dgm:prSet presAssocID="{4381BD49-5F4A-4B48-A352-C6BA97D3E70B}" presName="theList" presStyleCnt="0">
        <dgm:presLayoutVars>
          <dgm:dir/>
          <dgm:animLvl val="lvl"/>
          <dgm:resizeHandles val="exact"/>
        </dgm:presLayoutVars>
      </dgm:prSet>
      <dgm:spPr/>
      <dgm:t>
        <a:bodyPr/>
        <a:lstStyle/>
        <a:p>
          <a:endParaRPr lang="tr-TR"/>
        </a:p>
      </dgm:t>
    </dgm:pt>
    <dgm:pt modelId="{C9EFC14C-2B25-488A-A212-0B1E7253433F}" type="pres">
      <dgm:prSet presAssocID="{3643A8E2-F2D2-43D8-AB25-F7D4682A245C}" presName="compNode" presStyleCnt="0"/>
      <dgm:spPr/>
      <dgm:t>
        <a:bodyPr/>
        <a:lstStyle/>
        <a:p>
          <a:endParaRPr lang="tr-TR"/>
        </a:p>
      </dgm:t>
    </dgm:pt>
    <dgm:pt modelId="{B55E738B-8ED5-4C0A-BE4E-883C1AC1DE83}" type="pres">
      <dgm:prSet presAssocID="{3643A8E2-F2D2-43D8-AB25-F7D4682A245C}" presName="aNode" presStyleLbl="bgShp" presStyleIdx="0" presStyleCnt="1" custLinFactNeighborY="-527"/>
      <dgm:spPr/>
      <dgm:t>
        <a:bodyPr/>
        <a:lstStyle/>
        <a:p>
          <a:endParaRPr lang="tr-TR"/>
        </a:p>
      </dgm:t>
    </dgm:pt>
    <dgm:pt modelId="{0D15283E-6345-4671-88D0-FEB07E5ED695}" type="pres">
      <dgm:prSet presAssocID="{3643A8E2-F2D2-43D8-AB25-F7D4682A245C}" presName="textNode" presStyleLbl="bgShp" presStyleIdx="0" presStyleCnt="1"/>
      <dgm:spPr/>
      <dgm:t>
        <a:bodyPr/>
        <a:lstStyle/>
        <a:p>
          <a:endParaRPr lang="tr-TR"/>
        </a:p>
      </dgm:t>
    </dgm:pt>
    <dgm:pt modelId="{E9697AC4-679D-4FFF-A16B-A9C9981656FA}" type="pres">
      <dgm:prSet presAssocID="{3643A8E2-F2D2-43D8-AB25-F7D4682A245C}" presName="compChildNode" presStyleCnt="0"/>
      <dgm:spPr/>
      <dgm:t>
        <a:bodyPr/>
        <a:lstStyle/>
        <a:p>
          <a:endParaRPr lang="tr-TR"/>
        </a:p>
      </dgm:t>
    </dgm:pt>
    <dgm:pt modelId="{6D41B496-7021-42E9-B7B7-0AE0A3D322C7}" type="pres">
      <dgm:prSet presAssocID="{3643A8E2-F2D2-43D8-AB25-F7D4682A245C}" presName="theInnerList" presStyleCnt="0"/>
      <dgm:spPr/>
      <dgm:t>
        <a:bodyPr/>
        <a:lstStyle/>
        <a:p>
          <a:endParaRPr lang="tr-TR"/>
        </a:p>
      </dgm:t>
    </dgm:pt>
    <dgm:pt modelId="{FE6991E6-2BD5-4DC6-99E1-AF3F97353EDC}" type="pres">
      <dgm:prSet presAssocID="{B619BC25-FD8F-4EB2-B031-633CEE6574DD}" presName="childNode" presStyleLbl="node1" presStyleIdx="0" presStyleCnt="1">
        <dgm:presLayoutVars>
          <dgm:bulletEnabled val="1"/>
        </dgm:presLayoutVars>
      </dgm:prSet>
      <dgm:spPr/>
      <dgm:t>
        <a:bodyPr/>
        <a:lstStyle/>
        <a:p>
          <a:endParaRPr lang="tr-TR"/>
        </a:p>
      </dgm:t>
    </dgm:pt>
  </dgm:ptLst>
  <dgm:cxnLst>
    <dgm:cxn modelId="{8565B2AB-8DAB-4939-973D-3B33E06BBE06}" srcId="{3643A8E2-F2D2-43D8-AB25-F7D4682A245C}" destId="{B619BC25-FD8F-4EB2-B031-633CEE6574DD}" srcOrd="0" destOrd="0" parTransId="{E525F118-2FDA-4460-B632-DE1011526617}" sibTransId="{7D966F3A-095E-49CC-9EB8-DE89BEB7D936}"/>
    <dgm:cxn modelId="{B1146DC7-E895-45BF-9AD4-32FF4C4A0BC5}" type="presOf" srcId="{4381BD49-5F4A-4B48-A352-C6BA97D3E70B}" destId="{24E61091-7528-4B5D-988D-EA21B32044D9}" srcOrd="0" destOrd="0" presId="urn:microsoft.com/office/officeart/2005/8/layout/lProcess2"/>
    <dgm:cxn modelId="{456D72BF-5BE7-4AB9-88A3-6CE198DB75C5}" srcId="{4381BD49-5F4A-4B48-A352-C6BA97D3E70B}" destId="{3643A8E2-F2D2-43D8-AB25-F7D4682A245C}" srcOrd="0" destOrd="0" parTransId="{893645B3-7B3A-4A6B-AED3-088DFEB8D077}" sibTransId="{B2B09A7E-5938-4627-B0D0-AC5A0510AF95}"/>
    <dgm:cxn modelId="{AFE63414-FF35-4F74-AFA0-7AFB3528AC16}" type="presOf" srcId="{3643A8E2-F2D2-43D8-AB25-F7D4682A245C}" destId="{0D15283E-6345-4671-88D0-FEB07E5ED695}" srcOrd="1" destOrd="0" presId="urn:microsoft.com/office/officeart/2005/8/layout/lProcess2"/>
    <dgm:cxn modelId="{21490828-0D1B-49B4-96E3-235F453A875B}" type="presOf" srcId="{3643A8E2-F2D2-43D8-AB25-F7D4682A245C}" destId="{B55E738B-8ED5-4C0A-BE4E-883C1AC1DE83}" srcOrd="0" destOrd="0" presId="urn:microsoft.com/office/officeart/2005/8/layout/lProcess2"/>
    <dgm:cxn modelId="{6E28D3FF-51C4-41DC-89F6-CC4D4715A7AF}" type="presOf" srcId="{B619BC25-FD8F-4EB2-B031-633CEE6574DD}" destId="{FE6991E6-2BD5-4DC6-99E1-AF3F97353EDC}" srcOrd="0" destOrd="0" presId="urn:microsoft.com/office/officeart/2005/8/layout/lProcess2"/>
    <dgm:cxn modelId="{FA9EFA97-781F-4600-90DB-D0265EFC566D}" type="presParOf" srcId="{24E61091-7528-4B5D-988D-EA21B32044D9}" destId="{C9EFC14C-2B25-488A-A212-0B1E7253433F}" srcOrd="0" destOrd="0" presId="urn:microsoft.com/office/officeart/2005/8/layout/lProcess2"/>
    <dgm:cxn modelId="{974509B1-2DE5-41B3-85FC-4CF4A14D123B}" type="presParOf" srcId="{C9EFC14C-2B25-488A-A212-0B1E7253433F}" destId="{B55E738B-8ED5-4C0A-BE4E-883C1AC1DE83}" srcOrd="0" destOrd="0" presId="urn:microsoft.com/office/officeart/2005/8/layout/lProcess2"/>
    <dgm:cxn modelId="{FDA1D23A-19EC-4392-8B2D-0F8499E8170D}" type="presParOf" srcId="{C9EFC14C-2B25-488A-A212-0B1E7253433F}" destId="{0D15283E-6345-4671-88D0-FEB07E5ED695}" srcOrd="1" destOrd="0" presId="urn:microsoft.com/office/officeart/2005/8/layout/lProcess2"/>
    <dgm:cxn modelId="{79FC6540-9529-45A8-9CB7-AB24EF92A65F}" type="presParOf" srcId="{C9EFC14C-2B25-488A-A212-0B1E7253433F}" destId="{E9697AC4-679D-4FFF-A16B-A9C9981656FA}" srcOrd="2" destOrd="0" presId="urn:microsoft.com/office/officeart/2005/8/layout/lProcess2"/>
    <dgm:cxn modelId="{D71CFB97-91B7-4528-93A7-389C7CA96638}" type="presParOf" srcId="{E9697AC4-679D-4FFF-A16B-A9C9981656FA}" destId="{6D41B496-7021-42E9-B7B7-0AE0A3D322C7}" srcOrd="0" destOrd="0" presId="urn:microsoft.com/office/officeart/2005/8/layout/lProcess2"/>
    <dgm:cxn modelId="{29007E51-1400-48A4-987F-B0972ED083A1}" type="presParOf" srcId="{6D41B496-7021-42E9-B7B7-0AE0A3D322C7}" destId="{FE6991E6-2BD5-4DC6-99E1-AF3F97353EDC}"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84F871E-E05D-4257-B90D-2E7477A67E68}" type="doc">
      <dgm:prSet loTypeId="urn:microsoft.com/office/officeart/2005/8/layout/lProcess1" loCatId="process" qsTypeId="urn:microsoft.com/office/officeart/2005/8/quickstyle/simple1" qsCatId="simple" csTypeId="urn:microsoft.com/office/officeart/2005/8/colors/colorful3" csCatId="colorful" phldr="1"/>
      <dgm:spPr/>
      <dgm:t>
        <a:bodyPr/>
        <a:lstStyle/>
        <a:p>
          <a:endParaRPr lang="tr-TR"/>
        </a:p>
      </dgm:t>
    </dgm:pt>
    <dgm:pt modelId="{5A7DF78E-6ED2-4422-A7C7-98B7898C2FCB}">
      <dgm:prSet custT="1"/>
      <dgm:spPr>
        <a:solidFill>
          <a:schemeClr val="tx2">
            <a:lumMod val="75000"/>
          </a:schemeClr>
        </a:solidFill>
      </dgm:spPr>
      <dgm:t>
        <a:bodyPr/>
        <a:lstStyle/>
        <a:p>
          <a:pPr rtl="0"/>
          <a:r>
            <a:rPr lang="tr-TR" sz="1800" dirty="0" smtClean="0"/>
            <a:t>4/a sigortalılık statüsüne tabii sigortalıların iş kazası geçirmeleri hâlinde, belirtilen sürelerde </a:t>
          </a:r>
          <a:r>
            <a:rPr lang="tr-TR" sz="1800" u="sng" dirty="0" smtClean="0"/>
            <a:t>işverence bildirim yapılmaması </a:t>
          </a:r>
          <a:r>
            <a:rPr lang="tr-TR" sz="1800" dirty="0" smtClean="0"/>
            <a:t>durumunda, </a:t>
          </a:r>
          <a:endParaRPr lang="tr-TR" sz="1800" dirty="0"/>
        </a:p>
      </dgm:t>
    </dgm:pt>
    <dgm:pt modelId="{63C989DE-07A7-4DC4-85DA-473C08902962}" type="parTrans" cxnId="{7F9F0557-44A9-400C-8338-AE7BA41D835F}">
      <dgm:prSet/>
      <dgm:spPr/>
      <dgm:t>
        <a:bodyPr/>
        <a:lstStyle/>
        <a:p>
          <a:endParaRPr lang="tr-TR"/>
        </a:p>
      </dgm:t>
    </dgm:pt>
    <dgm:pt modelId="{DA352319-09B4-4855-B95A-43ABDC27133D}" type="sibTrans" cxnId="{7F9F0557-44A9-400C-8338-AE7BA41D835F}">
      <dgm:prSet/>
      <dgm:spPr/>
      <dgm:t>
        <a:bodyPr/>
        <a:lstStyle/>
        <a:p>
          <a:endParaRPr lang="tr-TR"/>
        </a:p>
      </dgm:t>
    </dgm:pt>
    <dgm:pt modelId="{87DFD749-AF0F-4B5C-84A2-65F0A6CCE0AD}">
      <dgm:prSet custT="1"/>
      <dgm:spPr>
        <a:solidFill>
          <a:schemeClr val="tx2">
            <a:lumMod val="75000"/>
          </a:schemeClr>
        </a:solidFill>
      </dgm:spPr>
      <dgm:t>
        <a:bodyPr/>
        <a:lstStyle/>
        <a:p>
          <a:pPr rtl="0"/>
          <a:r>
            <a:rPr lang="tr-TR" sz="1800" dirty="0" smtClean="0"/>
            <a:t>4/b sigortalılık statüsüne tabi sigortalıların iş kazası geçirmeleri ve belirtilen sürelerde </a:t>
          </a:r>
          <a:r>
            <a:rPr lang="tr-TR" sz="1800" u="sng" dirty="0" smtClean="0"/>
            <a:t>bildirim yapılmaması</a:t>
          </a:r>
          <a:r>
            <a:rPr lang="tr-TR" sz="1800" dirty="0" smtClean="0"/>
            <a:t> hâlinde ise, </a:t>
          </a:r>
          <a:endParaRPr lang="tr-TR" sz="1800" dirty="0"/>
        </a:p>
      </dgm:t>
    </dgm:pt>
    <dgm:pt modelId="{500D65EB-A2D6-4DB6-BA3D-505D527BB914}" type="parTrans" cxnId="{BC0C525C-74AE-4AEB-84B9-C3684596075B}">
      <dgm:prSet/>
      <dgm:spPr/>
      <dgm:t>
        <a:bodyPr/>
        <a:lstStyle/>
        <a:p>
          <a:endParaRPr lang="tr-TR"/>
        </a:p>
      </dgm:t>
    </dgm:pt>
    <dgm:pt modelId="{7F7D0D15-540A-4E58-A37B-ECA178D2E7E0}" type="sibTrans" cxnId="{BC0C525C-74AE-4AEB-84B9-C3684596075B}">
      <dgm:prSet/>
      <dgm:spPr/>
      <dgm:t>
        <a:bodyPr/>
        <a:lstStyle/>
        <a:p>
          <a:endParaRPr lang="tr-TR"/>
        </a:p>
      </dgm:t>
    </dgm:pt>
    <dgm:pt modelId="{CC5E17F7-BF7A-4C0C-ADBC-0AFFF83BD7BE}">
      <dgm:prSet/>
      <dgm:spPr>
        <a:solidFill>
          <a:srgbClr val="FFCB63"/>
        </a:solidFill>
      </dgm:spPr>
      <dgm:t>
        <a:bodyPr/>
        <a:lstStyle/>
        <a:p>
          <a:pPr algn="just" rtl="0"/>
          <a:r>
            <a:rPr lang="tr-TR" dirty="0" smtClean="0"/>
            <a:t>Bildirimin Kuruma yapıldığı tarihe kadar sigortalıya ödenecek geçici iş göremezlik ödeneği Kurumca işverenden tahsil edilir. Ayrıca bildirimi süresinde yerine getirmeyen işverenlere, </a:t>
          </a:r>
          <a:r>
            <a:rPr lang="tr-TR" b="1" dirty="0" smtClean="0"/>
            <a:t>2019</a:t>
          </a:r>
          <a:r>
            <a:rPr lang="tr-TR" dirty="0" smtClean="0"/>
            <a:t> yılı için </a:t>
          </a:r>
          <a:r>
            <a:rPr lang="tr-TR" b="1" dirty="0" smtClean="0"/>
            <a:t>3.825</a:t>
          </a:r>
          <a:r>
            <a:rPr lang="tr-TR" dirty="0" smtClean="0"/>
            <a:t> TL ile </a:t>
          </a:r>
          <a:r>
            <a:rPr lang="tr-TR" b="1" dirty="0" smtClean="0"/>
            <a:t>11.475</a:t>
          </a:r>
          <a:r>
            <a:rPr lang="tr-TR" dirty="0" smtClean="0"/>
            <a:t> TL arasında değişen tutarlarda idari para cezası uygulanmaktadır. Söz konusu </a:t>
          </a:r>
          <a:r>
            <a:rPr lang="tr-TR" dirty="0" err="1" smtClean="0"/>
            <a:t>İ.P.C’ler</a:t>
          </a:r>
          <a:r>
            <a:rPr lang="tr-TR" dirty="0" smtClean="0"/>
            <a:t>, işyerinde </a:t>
          </a:r>
          <a:r>
            <a:rPr lang="tr-TR" u="sng" dirty="0" smtClean="0"/>
            <a:t>çalışan sigortalı sayısı </a:t>
          </a:r>
          <a:r>
            <a:rPr lang="tr-TR" dirty="0" smtClean="0"/>
            <a:t>ve işyerinin </a:t>
          </a:r>
          <a:r>
            <a:rPr lang="tr-TR" u="sng" dirty="0" smtClean="0"/>
            <a:t>az tehlikeli, tehlikeli, çok tehlikeli</a:t>
          </a:r>
          <a:r>
            <a:rPr lang="tr-TR" dirty="0" smtClean="0"/>
            <a:t> sınıfta yer alması durumuna göre farklılaştırılmış olup her takvim yılı başından geçerli olmak üzere yeniden değerleme oranında artırılarak uygulanmaktadır.</a:t>
          </a:r>
          <a:endParaRPr lang="tr-TR" dirty="0"/>
        </a:p>
      </dgm:t>
    </dgm:pt>
    <dgm:pt modelId="{13610DE3-E756-480F-B3DD-1BDA67BF2D4C}" type="parTrans" cxnId="{B2AD3BD1-0D00-4D80-B38C-71E33569E321}">
      <dgm:prSet/>
      <dgm:spPr>
        <a:solidFill>
          <a:schemeClr val="accent2"/>
        </a:solidFill>
      </dgm:spPr>
      <dgm:t>
        <a:bodyPr/>
        <a:lstStyle/>
        <a:p>
          <a:endParaRPr lang="tr-TR"/>
        </a:p>
      </dgm:t>
    </dgm:pt>
    <dgm:pt modelId="{6156F3A4-1229-4209-BF26-71C442D8A0CE}" type="sibTrans" cxnId="{B2AD3BD1-0D00-4D80-B38C-71E33569E321}">
      <dgm:prSet/>
      <dgm:spPr/>
      <dgm:t>
        <a:bodyPr/>
        <a:lstStyle/>
        <a:p>
          <a:endParaRPr lang="tr-TR"/>
        </a:p>
      </dgm:t>
    </dgm:pt>
    <dgm:pt modelId="{9D7BECB0-B26F-4ADA-B3E1-043B5EA29DCA}">
      <dgm:prSet custT="1"/>
      <dgm:spPr/>
      <dgm:t>
        <a:bodyPr/>
        <a:lstStyle/>
        <a:p>
          <a:pPr algn="just" rtl="0"/>
          <a:r>
            <a:rPr lang="tr-TR" sz="1800" dirty="0" smtClean="0"/>
            <a:t>Bildirim tarihine kadar geçen süre için yapılacak geçici iş göremezlik ödeneği ödenmez. Bildirim tarihinden sonraki sürelere ait geçici iş göremezlik ödeneği ödenir.</a:t>
          </a:r>
          <a:endParaRPr lang="tr-TR" sz="1800" dirty="0"/>
        </a:p>
      </dgm:t>
    </dgm:pt>
    <dgm:pt modelId="{EAC6C18E-0D08-41ED-82D5-761F56639D5C}" type="parTrans" cxnId="{8D12FBD8-5FC6-4F7C-97C9-68FF92A96F34}">
      <dgm:prSet/>
      <dgm:spPr>
        <a:solidFill>
          <a:schemeClr val="accent2"/>
        </a:solidFill>
      </dgm:spPr>
      <dgm:t>
        <a:bodyPr/>
        <a:lstStyle/>
        <a:p>
          <a:endParaRPr lang="tr-TR"/>
        </a:p>
      </dgm:t>
    </dgm:pt>
    <dgm:pt modelId="{F9201077-0BD9-43B9-A5B0-62EBB5C3A52D}" type="sibTrans" cxnId="{8D12FBD8-5FC6-4F7C-97C9-68FF92A96F34}">
      <dgm:prSet/>
      <dgm:spPr/>
      <dgm:t>
        <a:bodyPr/>
        <a:lstStyle/>
        <a:p>
          <a:endParaRPr lang="tr-TR"/>
        </a:p>
      </dgm:t>
    </dgm:pt>
    <dgm:pt modelId="{93EF0086-BB2C-4F95-B231-5DE5AED03171}" type="pres">
      <dgm:prSet presAssocID="{A84F871E-E05D-4257-B90D-2E7477A67E68}" presName="Name0" presStyleCnt="0">
        <dgm:presLayoutVars>
          <dgm:dir/>
          <dgm:animLvl val="lvl"/>
          <dgm:resizeHandles val="exact"/>
        </dgm:presLayoutVars>
      </dgm:prSet>
      <dgm:spPr/>
      <dgm:t>
        <a:bodyPr/>
        <a:lstStyle/>
        <a:p>
          <a:endParaRPr lang="tr-TR"/>
        </a:p>
      </dgm:t>
    </dgm:pt>
    <dgm:pt modelId="{90C06109-7C1E-4F97-BF67-55B0E9D20AE8}" type="pres">
      <dgm:prSet presAssocID="{5A7DF78E-6ED2-4422-A7C7-98B7898C2FCB}" presName="vertFlow" presStyleCnt="0"/>
      <dgm:spPr/>
    </dgm:pt>
    <dgm:pt modelId="{C73CE0D7-503D-4E2F-B150-7CEFA3B748F3}" type="pres">
      <dgm:prSet presAssocID="{5A7DF78E-6ED2-4422-A7C7-98B7898C2FCB}" presName="header" presStyleLbl="node1" presStyleIdx="0" presStyleCnt="2" custScaleY="81639"/>
      <dgm:spPr/>
      <dgm:t>
        <a:bodyPr/>
        <a:lstStyle/>
        <a:p>
          <a:endParaRPr lang="tr-TR"/>
        </a:p>
      </dgm:t>
    </dgm:pt>
    <dgm:pt modelId="{4F6580F5-4B8D-4638-BEC3-A7B8D18EADC3}" type="pres">
      <dgm:prSet presAssocID="{13610DE3-E756-480F-B3DD-1BDA67BF2D4C}" presName="parTrans" presStyleLbl="sibTrans2D1" presStyleIdx="0" presStyleCnt="2"/>
      <dgm:spPr/>
      <dgm:t>
        <a:bodyPr/>
        <a:lstStyle/>
        <a:p>
          <a:endParaRPr lang="tr-TR"/>
        </a:p>
      </dgm:t>
    </dgm:pt>
    <dgm:pt modelId="{845C4F57-7C0A-4F16-ACFC-FD52EB00153F}" type="pres">
      <dgm:prSet presAssocID="{CC5E17F7-BF7A-4C0C-ADBC-0AFFF83BD7BE}" presName="child" presStyleLbl="alignAccFollowNode1" presStyleIdx="0" presStyleCnt="2" custScaleY="212034">
        <dgm:presLayoutVars>
          <dgm:chMax val="0"/>
          <dgm:bulletEnabled val="1"/>
        </dgm:presLayoutVars>
      </dgm:prSet>
      <dgm:spPr/>
      <dgm:t>
        <a:bodyPr/>
        <a:lstStyle/>
        <a:p>
          <a:endParaRPr lang="tr-TR"/>
        </a:p>
      </dgm:t>
    </dgm:pt>
    <dgm:pt modelId="{5D747F9B-7E52-4D22-9B40-D424FDEDC352}" type="pres">
      <dgm:prSet presAssocID="{5A7DF78E-6ED2-4422-A7C7-98B7898C2FCB}" presName="hSp" presStyleCnt="0"/>
      <dgm:spPr/>
    </dgm:pt>
    <dgm:pt modelId="{4E69C3E9-64C3-4365-817E-9FBAC96D1DEA}" type="pres">
      <dgm:prSet presAssocID="{87DFD749-AF0F-4B5C-84A2-65F0A6CCE0AD}" presName="vertFlow" presStyleCnt="0"/>
      <dgm:spPr/>
    </dgm:pt>
    <dgm:pt modelId="{D76176B4-1FA8-4B7C-B7C8-6954C78E4EA5}" type="pres">
      <dgm:prSet presAssocID="{87DFD749-AF0F-4B5C-84A2-65F0A6CCE0AD}" presName="header" presStyleLbl="node1" presStyleIdx="1" presStyleCnt="2" custScaleY="81639"/>
      <dgm:spPr/>
      <dgm:t>
        <a:bodyPr/>
        <a:lstStyle/>
        <a:p>
          <a:endParaRPr lang="tr-TR"/>
        </a:p>
      </dgm:t>
    </dgm:pt>
    <dgm:pt modelId="{C2B16D3A-E9F9-4D92-BB33-31AB6BC77E11}" type="pres">
      <dgm:prSet presAssocID="{EAC6C18E-0D08-41ED-82D5-761F56639D5C}" presName="parTrans" presStyleLbl="sibTrans2D1" presStyleIdx="1" presStyleCnt="2"/>
      <dgm:spPr/>
      <dgm:t>
        <a:bodyPr/>
        <a:lstStyle/>
        <a:p>
          <a:endParaRPr lang="tr-TR"/>
        </a:p>
      </dgm:t>
    </dgm:pt>
    <dgm:pt modelId="{499232F1-50A9-432B-B300-F5442CFBDBC5}" type="pres">
      <dgm:prSet presAssocID="{9D7BECB0-B26F-4ADA-B3E1-043B5EA29DCA}" presName="child" presStyleLbl="alignAccFollowNode1" presStyleIdx="1" presStyleCnt="2" custScaleY="212034">
        <dgm:presLayoutVars>
          <dgm:chMax val="0"/>
          <dgm:bulletEnabled val="1"/>
        </dgm:presLayoutVars>
      </dgm:prSet>
      <dgm:spPr/>
      <dgm:t>
        <a:bodyPr/>
        <a:lstStyle/>
        <a:p>
          <a:endParaRPr lang="tr-TR"/>
        </a:p>
      </dgm:t>
    </dgm:pt>
  </dgm:ptLst>
  <dgm:cxnLst>
    <dgm:cxn modelId="{BC0C525C-74AE-4AEB-84B9-C3684596075B}" srcId="{A84F871E-E05D-4257-B90D-2E7477A67E68}" destId="{87DFD749-AF0F-4B5C-84A2-65F0A6CCE0AD}" srcOrd="1" destOrd="0" parTransId="{500D65EB-A2D6-4DB6-BA3D-505D527BB914}" sibTransId="{7F7D0D15-540A-4E58-A37B-ECA178D2E7E0}"/>
    <dgm:cxn modelId="{BD90F226-569F-4C78-BCE5-46C6D349EC69}" type="presOf" srcId="{5A7DF78E-6ED2-4422-A7C7-98B7898C2FCB}" destId="{C73CE0D7-503D-4E2F-B150-7CEFA3B748F3}" srcOrd="0" destOrd="0" presId="urn:microsoft.com/office/officeart/2005/8/layout/lProcess1"/>
    <dgm:cxn modelId="{0C200684-226B-4952-B953-197349FBA16C}" type="presOf" srcId="{13610DE3-E756-480F-B3DD-1BDA67BF2D4C}" destId="{4F6580F5-4B8D-4638-BEC3-A7B8D18EADC3}" srcOrd="0" destOrd="0" presId="urn:microsoft.com/office/officeart/2005/8/layout/lProcess1"/>
    <dgm:cxn modelId="{8DDA86F1-E274-4A74-8177-444FA546CA81}" type="presOf" srcId="{CC5E17F7-BF7A-4C0C-ADBC-0AFFF83BD7BE}" destId="{845C4F57-7C0A-4F16-ACFC-FD52EB00153F}" srcOrd="0" destOrd="0" presId="urn:microsoft.com/office/officeart/2005/8/layout/lProcess1"/>
    <dgm:cxn modelId="{6CAEBC61-18D2-43F6-817E-78D4624171D1}" type="presOf" srcId="{9D7BECB0-B26F-4ADA-B3E1-043B5EA29DCA}" destId="{499232F1-50A9-432B-B300-F5442CFBDBC5}" srcOrd="0" destOrd="0" presId="urn:microsoft.com/office/officeart/2005/8/layout/lProcess1"/>
    <dgm:cxn modelId="{F6D6D96B-5ACF-41A7-93CA-C52ACB3A6101}" type="presOf" srcId="{EAC6C18E-0D08-41ED-82D5-761F56639D5C}" destId="{C2B16D3A-E9F9-4D92-BB33-31AB6BC77E11}" srcOrd="0" destOrd="0" presId="urn:microsoft.com/office/officeart/2005/8/layout/lProcess1"/>
    <dgm:cxn modelId="{A6431B3D-9748-4A17-A502-383A4E8E2291}" type="presOf" srcId="{87DFD749-AF0F-4B5C-84A2-65F0A6CCE0AD}" destId="{D76176B4-1FA8-4B7C-B7C8-6954C78E4EA5}" srcOrd="0" destOrd="0" presId="urn:microsoft.com/office/officeart/2005/8/layout/lProcess1"/>
    <dgm:cxn modelId="{7F9F0557-44A9-400C-8338-AE7BA41D835F}" srcId="{A84F871E-E05D-4257-B90D-2E7477A67E68}" destId="{5A7DF78E-6ED2-4422-A7C7-98B7898C2FCB}" srcOrd="0" destOrd="0" parTransId="{63C989DE-07A7-4DC4-85DA-473C08902962}" sibTransId="{DA352319-09B4-4855-B95A-43ABDC27133D}"/>
    <dgm:cxn modelId="{269A0963-4CD8-4660-8566-8407AB29AAC0}" type="presOf" srcId="{A84F871E-E05D-4257-B90D-2E7477A67E68}" destId="{93EF0086-BB2C-4F95-B231-5DE5AED03171}" srcOrd="0" destOrd="0" presId="urn:microsoft.com/office/officeart/2005/8/layout/lProcess1"/>
    <dgm:cxn modelId="{B2AD3BD1-0D00-4D80-B38C-71E33569E321}" srcId="{5A7DF78E-6ED2-4422-A7C7-98B7898C2FCB}" destId="{CC5E17F7-BF7A-4C0C-ADBC-0AFFF83BD7BE}" srcOrd="0" destOrd="0" parTransId="{13610DE3-E756-480F-B3DD-1BDA67BF2D4C}" sibTransId="{6156F3A4-1229-4209-BF26-71C442D8A0CE}"/>
    <dgm:cxn modelId="{8D12FBD8-5FC6-4F7C-97C9-68FF92A96F34}" srcId="{87DFD749-AF0F-4B5C-84A2-65F0A6CCE0AD}" destId="{9D7BECB0-B26F-4ADA-B3E1-043B5EA29DCA}" srcOrd="0" destOrd="0" parTransId="{EAC6C18E-0D08-41ED-82D5-761F56639D5C}" sibTransId="{F9201077-0BD9-43B9-A5B0-62EBB5C3A52D}"/>
    <dgm:cxn modelId="{7B7443EA-E473-455C-B335-356A870E8EE3}" type="presParOf" srcId="{93EF0086-BB2C-4F95-B231-5DE5AED03171}" destId="{90C06109-7C1E-4F97-BF67-55B0E9D20AE8}" srcOrd="0" destOrd="0" presId="urn:microsoft.com/office/officeart/2005/8/layout/lProcess1"/>
    <dgm:cxn modelId="{1FF53DE0-A50B-484F-A620-9CDB2FA2E0AE}" type="presParOf" srcId="{90C06109-7C1E-4F97-BF67-55B0E9D20AE8}" destId="{C73CE0D7-503D-4E2F-B150-7CEFA3B748F3}" srcOrd="0" destOrd="0" presId="urn:microsoft.com/office/officeart/2005/8/layout/lProcess1"/>
    <dgm:cxn modelId="{3EC1338F-35CC-40CD-9067-C807505570E3}" type="presParOf" srcId="{90C06109-7C1E-4F97-BF67-55B0E9D20AE8}" destId="{4F6580F5-4B8D-4638-BEC3-A7B8D18EADC3}" srcOrd="1" destOrd="0" presId="urn:microsoft.com/office/officeart/2005/8/layout/lProcess1"/>
    <dgm:cxn modelId="{AABB3714-5B82-4B6E-B632-779A506BB525}" type="presParOf" srcId="{90C06109-7C1E-4F97-BF67-55B0E9D20AE8}" destId="{845C4F57-7C0A-4F16-ACFC-FD52EB00153F}" srcOrd="2" destOrd="0" presId="urn:microsoft.com/office/officeart/2005/8/layout/lProcess1"/>
    <dgm:cxn modelId="{6D812A32-1C05-4249-B08A-819BD06DAC54}" type="presParOf" srcId="{93EF0086-BB2C-4F95-B231-5DE5AED03171}" destId="{5D747F9B-7E52-4D22-9B40-D424FDEDC352}" srcOrd="1" destOrd="0" presId="urn:microsoft.com/office/officeart/2005/8/layout/lProcess1"/>
    <dgm:cxn modelId="{1172F3CC-6EEA-48C5-A2B8-7C399660FF3E}" type="presParOf" srcId="{93EF0086-BB2C-4F95-B231-5DE5AED03171}" destId="{4E69C3E9-64C3-4365-817E-9FBAC96D1DEA}" srcOrd="2" destOrd="0" presId="urn:microsoft.com/office/officeart/2005/8/layout/lProcess1"/>
    <dgm:cxn modelId="{79527F4D-DAE0-4C32-9ABA-4130ED1E47AA}" type="presParOf" srcId="{4E69C3E9-64C3-4365-817E-9FBAC96D1DEA}" destId="{D76176B4-1FA8-4B7C-B7C8-6954C78E4EA5}" srcOrd="0" destOrd="0" presId="urn:microsoft.com/office/officeart/2005/8/layout/lProcess1"/>
    <dgm:cxn modelId="{9820CDC3-3C32-4ECE-8D40-E80FD5F09A78}" type="presParOf" srcId="{4E69C3E9-64C3-4365-817E-9FBAC96D1DEA}" destId="{C2B16D3A-E9F9-4D92-BB33-31AB6BC77E11}" srcOrd="1" destOrd="0" presId="urn:microsoft.com/office/officeart/2005/8/layout/lProcess1"/>
    <dgm:cxn modelId="{E75B3529-97DC-4BD1-A2A0-A54CC82DFD4F}" type="presParOf" srcId="{4E69C3E9-64C3-4365-817E-9FBAC96D1DEA}" destId="{499232F1-50A9-432B-B300-F5442CFBDBC5}"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01DF88C-8BFA-4D7F-B2E4-50B6DC04166E}" type="doc">
      <dgm:prSet loTypeId="urn:microsoft.com/office/officeart/2005/8/layout/target2" loCatId="relationship" qsTypeId="urn:microsoft.com/office/officeart/2005/8/quickstyle/simple1" qsCatId="simple" csTypeId="urn:microsoft.com/office/officeart/2005/8/colors/accent0_3" csCatId="mainScheme" phldr="1"/>
      <dgm:spPr/>
      <dgm:t>
        <a:bodyPr/>
        <a:lstStyle/>
        <a:p>
          <a:endParaRPr lang="tr-TR"/>
        </a:p>
      </dgm:t>
    </dgm:pt>
    <dgm:pt modelId="{45315850-7CE3-4989-8C32-7E4F844921BF}">
      <dgm:prSet custT="1"/>
      <dgm:spPr/>
      <dgm:t>
        <a:bodyPr/>
        <a:lstStyle/>
        <a:p>
          <a:pPr rtl="0"/>
          <a:r>
            <a:rPr lang="tr-TR" sz="2000" dirty="0" smtClean="0">
              <a:effectLst>
                <a:outerShdw blurRad="38100" dist="38100" dir="2700000" algn="tl">
                  <a:srgbClr val="000000">
                    <a:alpha val="43137"/>
                  </a:srgbClr>
                </a:outerShdw>
              </a:effectLst>
            </a:rPr>
            <a:t>Tecil ve taksitlendirmeye başvuru yaptığı tarih itibarıyla taksitlendirme işlemini yapacak ünitede </a:t>
          </a:r>
          <a:r>
            <a:rPr lang="tr-TR" sz="2000" i="1" dirty="0" smtClean="0">
              <a:effectLst>
                <a:outerShdw blurRad="38100" dist="38100" dir="2700000" algn="tl">
                  <a:srgbClr val="000000">
                    <a:alpha val="43137"/>
                  </a:srgbClr>
                </a:outerShdw>
              </a:effectLst>
            </a:rPr>
            <a:t>(icra takip yönünden bu ünitede işlem gören diğer Sosyal Güvenlik Merkezleri dâhil) </a:t>
          </a:r>
          <a:r>
            <a:rPr lang="tr-TR" sz="2000" u="sng" dirty="0" smtClean="0">
              <a:effectLst>
                <a:outerShdw blurRad="38100" dist="38100" dir="2700000" algn="tl">
                  <a:srgbClr val="000000">
                    <a:alpha val="43137"/>
                  </a:srgbClr>
                </a:outerShdw>
              </a:effectLst>
            </a:rPr>
            <a:t>en az 3 yıldır</a:t>
          </a:r>
          <a:r>
            <a:rPr lang="tr-TR" sz="2000" dirty="0" smtClean="0">
              <a:effectLst>
                <a:outerShdw blurRad="38100" dist="38100" dir="2700000" algn="tl">
                  <a:srgbClr val="000000">
                    <a:alpha val="43137"/>
                  </a:srgbClr>
                </a:outerShdw>
              </a:effectLst>
            </a:rPr>
            <a:t> prim ödeme yükümlüğünün bulunması gerekir. </a:t>
          </a:r>
          <a:endParaRPr lang="tr-TR" sz="2000" dirty="0">
            <a:effectLst>
              <a:outerShdw blurRad="38100" dist="38100" dir="2700000" algn="tl">
                <a:srgbClr val="000000">
                  <a:alpha val="43137"/>
                </a:srgbClr>
              </a:outerShdw>
            </a:effectLst>
          </a:endParaRPr>
        </a:p>
      </dgm:t>
    </dgm:pt>
    <dgm:pt modelId="{313665A7-4529-4275-8B14-D97C2C965355}" type="parTrans" cxnId="{6F23D798-3EAD-4ECE-A772-A5C73E7451E2}">
      <dgm:prSet/>
      <dgm:spPr/>
      <dgm:t>
        <a:bodyPr/>
        <a:lstStyle/>
        <a:p>
          <a:endParaRPr lang="tr-TR"/>
        </a:p>
      </dgm:t>
    </dgm:pt>
    <dgm:pt modelId="{8037C217-E02C-44A2-98C0-0209BA4F9DF4}" type="sibTrans" cxnId="{6F23D798-3EAD-4ECE-A772-A5C73E7451E2}">
      <dgm:prSet/>
      <dgm:spPr/>
      <dgm:t>
        <a:bodyPr/>
        <a:lstStyle/>
        <a:p>
          <a:endParaRPr lang="tr-TR"/>
        </a:p>
      </dgm:t>
    </dgm:pt>
    <dgm:pt modelId="{1CA8B5A3-3A7F-48CE-B935-73F6C45C5530}">
      <dgm:prSet/>
      <dgm:spPr/>
      <dgm:t>
        <a:bodyPr/>
        <a:lstStyle/>
        <a:p>
          <a:pPr rtl="0"/>
          <a:r>
            <a:rPr lang="tr-TR" smtClean="0"/>
            <a:t>Başvuru yapılan ünitede </a:t>
          </a:r>
          <a:r>
            <a:rPr lang="tr-TR" i="1" smtClean="0"/>
            <a:t>(icra takip yönünden bu ünitede işlem gören diğer Sosyal Güvenlik Merkezleri dâhil)</a:t>
          </a:r>
          <a:r>
            <a:rPr lang="tr-TR" smtClean="0"/>
            <a:t> birden fazla işyerinin bulunması halinde bu işyerlerinden borcu bulunup bulunmadığına bakılmaksızın herhangi bir işyerinin kanun kapsamına alınış (KKA) tarihi tecil ve taksitlendirme başvuru tarihinden 3 yıl önce ise bu borçlunun 3 yıl önce açılmış işyerinin bulunduğu kabul edilecektir. </a:t>
          </a:r>
          <a:endParaRPr lang="tr-TR"/>
        </a:p>
      </dgm:t>
    </dgm:pt>
    <dgm:pt modelId="{0C7A1224-9B1B-4548-8921-4F86379938A4}" type="parTrans" cxnId="{5F38BCD2-8565-42A4-910A-D44CD148A7F7}">
      <dgm:prSet/>
      <dgm:spPr/>
      <dgm:t>
        <a:bodyPr/>
        <a:lstStyle/>
        <a:p>
          <a:endParaRPr lang="tr-TR"/>
        </a:p>
      </dgm:t>
    </dgm:pt>
    <dgm:pt modelId="{C576D919-4A4C-4DDB-865A-02871A0222C8}" type="sibTrans" cxnId="{5F38BCD2-8565-42A4-910A-D44CD148A7F7}">
      <dgm:prSet/>
      <dgm:spPr/>
      <dgm:t>
        <a:bodyPr/>
        <a:lstStyle/>
        <a:p>
          <a:endParaRPr lang="tr-TR"/>
        </a:p>
      </dgm:t>
    </dgm:pt>
    <dgm:pt modelId="{9110A48F-AB45-4834-BE6F-B5442CB8D11F}" type="pres">
      <dgm:prSet presAssocID="{201DF88C-8BFA-4D7F-B2E4-50B6DC04166E}" presName="Name0" presStyleCnt="0">
        <dgm:presLayoutVars>
          <dgm:chMax val="3"/>
          <dgm:chPref val="1"/>
          <dgm:dir/>
          <dgm:animLvl val="lvl"/>
          <dgm:resizeHandles/>
        </dgm:presLayoutVars>
      </dgm:prSet>
      <dgm:spPr/>
      <dgm:t>
        <a:bodyPr/>
        <a:lstStyle/>
        <a:p>
          <a:endParaRPr lang="tr-TR"/>
        </a:p>
      </dgm:t>
    </dgm:pt>
    <dgm:pt modelId="{F641203F-4148-4D2E-9498-E36680964857}" type="pres">
      <dgm:prSet presAssocID="{201DF88C-8BFA-4D7F-B2E4-50B6DC04166E}" presName="outerBox" presStyleCnt="0"/>
      <dgm:spPr/>
    </dgm:pt>
    <dgm:pt modelId="{03DE1E05-5BB6-43B4-9DA1-293C094DEDB0}" type="pres">
      <dgm:prSet presAssocID="{201DF88C-8BFA-4D7F-B2E4-50B6DC04166E}" presName="outerBoxParent" presStyleLbl="node1" presStyleIdx="0" presStyleCnt="1"/>
      <dgm:spPr/>
      <dgm:t>
        <a:bodyPr/>
        <a:lstStyle/>
        <a:p>
          <a:endParaRPr lang="tr-TR"/>
        </a:p>
      </dgm:t>
    </dgm:pt>
    <dgm:pt modelId="{2A16B2EE-F514-4474-9CAE-460565DC2ED7}" type="pres">
      <dgm:prSet presAssocID="{201DF88C-8BFA-4D7F-B2E4-50B6DC04166E}" presName="outerBoxChildren" presStyleCnt="0"/>
      <dgm:spPr/>
    </dgm:pt>
    <dgm:pt modelId="{0740B576-A4FC-449E-AE74-B4FA23C3FEEB}" type="pres">
      <dgm:prSet presAssocID="{1CA8B5A3-3A7F-48CE-B935-73F6C45C5530}" presName="oChild" presStyleLbl="fgAcc1" presStyleIdx="0" presStyleCnt="1">
        <dgm:presLayoutVars>
          <dgm:bulletEnabled val="1"/>
        </dgm:presLayoutVars>
      </dgm:prSet>
      <dgm:spPr/>
      <dgm:t>
        <a:bodyPr/>
        <a:lstStyle/>
        <a:p>
          <a:endParaRPr lang="tr-TR"/>
        </a:p>
      </dgm:t>
    </dgm:pt>
  </dgm:ptLst>
  <dgm:cxnLst>
    <dgm:cxn modelId="{5F38BCD2-8565-42A4-910A-D44CD148A7F7}" srcId="{45315850-7CE3-4989-8C32-7E4F844921BF}" destId="{1CA8B5A3-3A7F-48CE-B935-73F6C45C5530}" srcOrd="0" destOrd="0" parTransId="{0C7A1224-9B1B-4548-8921-4F86379938A4}" sibTransId="{C576D919-4A4C-4DDB-865A-02871A0222C8}"/>
    <dgm:cxn modelId="{A453026F-572A-4EF2-A91F-A704B25635D3}" type="presOf" srcId="{45315850-7CE3-4989-8C32-7E4F844921BF}" destId="{03DE1E05-5BB6-43B4-9DA1-293C094DEDB0}" srcOrd="0" destOrd="0" presId="urn:microsoft.com/office/officeart/2005/8/layout/target2"/>
    <dgm:cxn modelId="{6F23D798-3EAD-4ECE-A772-A5C73E7451E2}" srcId="{201DF88C-8BFA-4D7F-B2E4-50B6DC04166E}" destId="{45315850-7CE3-4989-8C32-7E4F844921BF}" srcOrd="0" destOrd="0" parTransId="{313665A7-4529-4275-8B14-D97C2C965355}" sibTransId="{8037C217-E02C-44A2-98C0-0209BA4F9DF4}"/>
    <dgm:cxn modelId="{5BE0651B-C58E-4DEF-B93B-2510F8E29A8C}" type="presOf" srcId="{1CA8B5A3-3A7F-48CE-B935-73F6C45C5530}" destId="{0740B576-A4FC-449E-AE74-B4FA23C3FEEB}" srcOrd="0" destOrd="0" presId="urn:microsoft.com/office/officeart/2005/8/layout/target2"/>
    <dgm:cxn modelId="{9943AB1D-D447-4C27-91F7-7F50C0DFE4A0}" type="presOf" srcId="{201DF88C-8BFA-4D7F-B2E4-50B6DC04166E}" destId="{9110A48F-AB45-4834-BE6F-B5442CB8D11F}" srcOrd="0" destOrd="0" presId="urn:microsoft.com/office/officeart/2005/8/layout/target2"/>
    <dgm:cxn modelId="{36E3D1AE-AFA3-4157-B4EA-300454D60F07}" type="presParOf" srcId="{9110A48F-AB45-4834-BE6F-B5442CB8D11F}" destId="{F641203F-4148-4D2E-9498-E36680964857}" srcOrd="0" destOrd="0" presId="urn:microsoft.com/office/officeart/2005/8/layout/target2"/>
    <dgm:cxn modelId="{D001D639-FFA8-4016-A449-9AAB63C912B8}" type="presParOf" srcId="{F641203F-4148-4D2E-9498-E36680964857}" destId="{03DE1E05-5BB6-43B4-9DA1-293C094DEDB0}" srcOrd="0" destOrd="0" presId="urn:microsoft.com/office/officeart/2005/8/layout/target2"/>
    <dgm:cxn modelId="{EF8F118E-4105-451D-88DC-E6E35186C83D}" type="presParOf" srcId="{F641203F-4148-4D2E-9498-E36680964857}" destId="{2A16B2EE-F514-4474-9CAE-460565DC2ED7}" srcOrd="1" destOrd="0" presId="urn:microsoft.com/office/officeart/2005/8/layout/target2"/>
    <dgm:cxn modelId="{AB9C8F92-4C90-4EDE-BB67-121C908BF7C3}" type="presParOf" srcId="{2A16B2EE-F514-4474-9CAE-460565DC2ED7}" destId="{0740B576-A4FC-449E-AE74-B4FA23C3FEEB}" srcOrd="0"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4463E49-CE2B-4560-A642-3AAE76F9A8C8}" type="doc">
      <dgm:prSet loTypeId="urn:microsoft.com/office/officeart/2005/8/layout/vList4" loCatId="list" qsTypeId="urn:microsoft.com/office/officeart/2005/8/quickstyle/simple1" qsCatId="simple" csTypeId="urn:microsoft.com/office/officeart/2005/8/colors/accent3_5" csCatId="accent3" phldr="1"/>
      <dgm:spPr/>
      <dgm:t>
        <a:bodyPr/>
        <a:lstStyle/>
        <a:p>
          <a:endParaRPr lang="tr-TR"/>
        </a:p>
      </dgm:t>
    </dgm:pt>
    <dgm:pt modelId="{E51138D5-DE9D-40C3-B080-F60034DE6D47}">
      <dgm:prSet custT="1"/>
      <dgm:spPr>
        <a:solidFill>
          <a:srgbClr val="DBE8E8">
            <a:alpha val="90000"/>
          </a:srgbClr>
        </a:solidFill>
        <a:ln>
          <a:solidFill>
            <a:srgbClr val="009999"/>
          </a:solidFill>
        </a:ln>
      </dgm:spPr>
      <dgm:t>
        <a:bodyPr anchor="ctr"/>
        <a:lstStyle/>
        <a:p>
          <a:pPr marL="0" indent="355600" algn="just" rtl="0">
            <a:tabLst/>
          </a:pPr>
          <a:r>
            <a:rPr lang="tr-TR" sz="1800" dirty="0" smtClean="0">
              <a:solidFill>
                <a:srgbClr val="106D6D"/>
              </a:solidFill>
            </a:rPr>
            <a:t>Ünitedeki işyerlerinin tamamında son 3 yıl içinde verilmesi gereken aylık prim ve hizmet belgelerinin ve muhtasar ve prim hizmet </a:t>
          </a:r>
          <a:r>
            <a:rPr lang="tr-TR" sz="1800" u="sng" dirty="0" smtClean="0">
              <a:solidFill>
                <a:srgbClr val="106D6D"/>
              </a:solidFill>
            </a:rPr>
            <a:t>beyannamelerinin süresinde verilmiş olması</a:t>
          </a:r>
          <a:r>
            <a:rPr lang="tr-TR" sz="1800" u="none" dirty="0" smtClean="0">
              <a:solidFill>
                <a:srgbClr val="106D6D"/>
              </a:solidFill>
            </a:rPr>
            <a:t> </a:t>
          </a:r>
          <a:r>
            <a:rPr lang="tr-TR" sz="1800" dirty="0" smtClean="0">
              <a:solidFill>
                <a:srgbClr val="106D6D"/>
              </a:solidFill>
            </a:rPr>
            <a:t>gerekmektedir.</a:t>
          </a:r>
          <a:endParaRPr lang="tr-TR" sz="1800" dirty="0">
            <a:solidFill>
              <a:srgbClr val="106D6D"/>
            </a:solidFill>
          </a:endParaRPr>
        </a:p>
      </dgm:t>
    </dgm:pt>
    <dgm:pt modelId="{56BD58BD-19CC-4EA3-B0A5-6BF63D52175B}" type="parTrans" cxnId="{08025B4F-F23C-41DA-A987-2ECE1935106D}">
      <dgm:prSet/>
      <dgm:spPr/>
      <dgm:t>
        <a:bodyPr/>
        <a:lstStyle/>
        <a:p>
          <a:endParaRPr lang="tr-TR" sz="1800"/>
        </a:p>
      </dgm:t>
    </dgm:pt>
    <dgm:pt modelId="{0566538F-7233-455A-8043-82FFF4A458CB}" type="sibTrans" cxnId="{08025B4F-F23C-41DA-A987-2ECE1935106D}">
      <dgm:prSet/>
      <dgm:spPr/>
      <dgm:t>
        <a:bodyPr/>
        <a:lstStyle/>
        <a:p>
          <a:endParaRPr lang="tr-TR" sz="1800"/>
        </a:p>
      </dgm:t>
    </dgm:pt>
    <dgm:pt modelId="{2026015B-98E0-4EA9-8927-A8FC76C68D07}">
      <dgm:prSet custT="1"/>
      <dgm:spPr>
        <a:solidFill>
          <a:srgbClr val="FFCCCC">
            <a:alpha val="50000"/>
          </a:srgbClr>
        </a:solidFill>
        <a:ln>
          <a:solidFill>
            <a:srgbClr val="A64548"/>
          </a:solidFill>
        </a:ln>
      </dgm:spPr>
      <dgm:t>
        <a:bodyPr anchor="ctr"/>
        <a:lstStyle/>
        <a:p>
          <a:pPr marL="0" indent="355600" algn="just" rtl="0"/>
          <a:r>
            <a:rPr lang="tr-TR" sz="1800" dirty="0" smtClean="0">
              <a:solidFill>
                <a:srgbClr val="A64548"/>
              </a:solidFill>
            </a:rPr>
            <a:t>Başvuru tarihinden geriye doğru prime ilişkin belgelerin süresinde verilip verilmediğinin incelenmesinde borçlunun başvuruda bulunduğu ünitedeki tüm işyerleri dikkate alınacaktır. </a:t>
          </a:r>
          <a:r>
            <a:rPr lang="tr-TR" sz="1800" u="sng" dirty="0" smtClean="0">
              <a:solidFill>
                <a:srgbClr val="A64548"/>
              </a:solidFill>
            </a:rPr>
            <a:t>Prim belgelerinden dolayı idari para cezası uygulanmamış olması</a:t>
          </a:r>
          <a:r>
            <a:rPr lang="tr-TR" sz="1800" dirty="0" smtClean="0">
              <a:solidFill>
                <a:srgbClr val="A64548"/>
              </a:solidFill>
            </a:rPr>
            <a:t> gerekir.</a:t>
          </a:r>
          <a:endParaRPr lang="tr-TR" sz="1800" dirty="0">
            <a:solidFill>
              <a:srgbClr val="A64548"/>
            </a:solidFill>
          </a:endParaRPr>
        </a:p>
      </dgm:t>
    </dgm:pt>
    <dgm:pt modelId="{89DD15DD-76C8-4B3D-8C9F-0EDA8CEBC687}" type="parTrans" cxnId="{11C4B696-3E17-4420-9F41-17575C43CDD9}">
      <dgm:prSet/>
      <dgm:spPr/>
      <dgm:t>
        <a:bodyPr/>
        <a:lstStyle/>
        <a:p>
          <a:endParaRPr lang="tr-TR" sz="1800"/>
        </a:p>
      </dgm:t>
    </dgm:pt>
    <dgm:pt modelId="{AE30CFA5-A29C-4CDC-BB0E-CE571C50D209}" type="sibTrans" cxnId="{11C4B696-3E17-4420-9F41-17575C43CDD9}">
      <dgm:prSet/>
      <dgm:spPr/>
      <dgm:t>
        <a:bodyPr/>
        <a:lstStyle/>
        <a:p>
          <a:endParaRPr lang="tr-TR" sz="1800"/>
        </a:p>
      </dgm:t>
    </dgm:pt>
    <dgm:pt modelId="{5DE972CC-A68B-4D71-9B0A-62C882706A0D}" type="pres">
      <dgm:prSet presAssocID="{04463E49-CE2B-4560-A642-3AAE76F9A8C8}" presName="linear" presStyleCnt="0">
        <dgm:presLayoutVars>
          <dgm:dir/>
          <dgm:resizeHandles val="exact"/>
        </dgm:presLayoutVars>
      </dgm:prSet>
      <dgm:spPr/>
      <dgm:t>
        <a:bodyPr/>
        <a:lstStyle/>
        <a:p>
          <a:endParaRPr lang="tr-TR"/>
        </a:p>
      </dgm:t>
    </dgm:pt>
    <dgm:pt modelId="{57211E3D-4A7A-4D3C-B980-8D5AB96F57F3}" type="pres">
      <dgm:prSet presAssocID="{E51138D5-DE9D-40C3-B080-F60034DE6D47}" presName="comp" presStyleCnt="0"/>
      <dgm:spPr/>
    </dgm:pt>
    <dgm:pt modelId="{09DB376A-91EB-4DDC-A1E9-8DEECD02B6D2}" type="pres">
      <dgm:prSet presAssocID="{E51138D5-DE9D-40C3-B080-F60034DE6D47}" presName="box" presStyleLbl="node1" presStyleIdx="0" presStyleCnt="2"/>
      <dgm:spPr/>
      <dgm:t>
        <a:bodyPr/>
        <a:lstStyle/>
        <a:p>
          <a:endParaRPr lang="tr-TR"/>
        </a:p>
      </dgm:t>
    </dgm:pt>
    <dgm:pt modelId="{794EB5B9-095B-41C9-92B2-357658A11D08}" type="pres">
      <dgm:prSet presAssocID="{E51138D5-DE9D-40C3-B080-F60034DE6D47}" presName="img" presStyleLbl="fgImgPlace1" presStyleIdx="0" presStyleCnt="2"/>
      <dgm:spPr>
        <a:blipFill rotWithShape="1">
          <a:blip xmlns:r="http://schemas.openxmlformats.org/officeDocument/2006/relationships" r:embed="rId1"/>
          <a:stretch>
            <a:fillRect/>
          </a:stretch>
        </a:blipFill>
      </dgm:spPr>
    </dgm:pt>
    <dgm:pt modelId="{66DCB128-A0FC-4063-93B5-57DC5933D71A}" type="pres">
      <dgm:prSet presAssocID="{E51138D5-DE9D-40C3-B080-F60034DE6D47}" presName="text" presStyleLbl="node1" presStyleIdx="0" presStyleCnt="2">
        <dgm:presLayoutVars>
          <dgm:bulletEnabled val="1"/>
        </dgm:presLayoutVars>
      </dgm:prSet>
      <dgm:spPr/>
      <dgm:t>
        <a:bodyPr/>
        <a:lstStyle/>
        <a:p>
          <a:endParaRPr lang="tr-TR"/>
        </a:p>
      </dgm:t>
    </dgm:pt>
    <dgm:pt modelId="{467464E8-7F9D-478D-AF10-0853F6EE73D7}" type="pres">
      <dgm:prSet presAssocID="{0566538F-7233-455A-8043-82FFF4A458CB}" presName="spacer" presStyleCnt="0"/>
      <dgm:spPr/>
    </dgm:pt>
    <dgm:pt modelId="{F5864164-06A0-4BCD-8323-363A7828DB3F}" type="pres">
      <dgm:prSet presAssocID="{2026015B-98E0-4EA9-8927-A8FC76C68D07}" presName="comp" presStyleCnt="0"/>
      <dgm:spPr/>
    </dgm:pt>
    <dgm:pt modelId="{B645D290-AF2D-451E-A331-59166DE5F670}" type="pres">
      <dgm:prSet presAssocID="{2026015B-98E0-4EA9-8927-A8FC76C68D07}" presName="box" presStyleLbl="node1" presStyleIdx="1" presStyleCnt="2"/>
      <dgm:spPr/>
      <dgm:t>
        <a:bodyPr/>
        <a:lstStyle/>
        <a:p>
          <a:endParaRPr lang="tr-TR"/>
        </a:p>
      </dgm:t>
    </dgm:pt>
    <dgm:pt modelId="{C1056C81-D730-4216-AA5D-4CA11FB9C725}" type="pres">
      <dgm:prSet presAssocID="{2026015B-98E0-4EA9-8927-A8FC76C68D07}" presName="img" presStyleLbl="fgImgPlace1" presStyleIdx="1" presStyleCnt="2"/>
      <dgm:spPr>
        <a:blipFill rotWithShape="1">
          <a:blip xmlns:r="http://schemas.openxmlformats.org/officeDocument/2006/relationships" r:embed="rId2"/>
          <a:stretch>
            <a:fillRect/>
          </a:stretch>
        </a:blipFill>
      </dgm:spPr>
    </dgm:pt>
    <dgm:pt modelId="{8454FB9A-49F7-4967-A86E-C6085EA7D2CC}" type="pres">
      <dgm:prSet presAssocID="{2026015B-98E0-4EA9-8927-A8FC76C68D07}" presName="text" presStyleLbl="node1" presStyleIdx="1" presStyleCnt="2">
        <dgm:presLayoutVars>
          <dgm:bulletEnabled val="1"/>
        </dgm:presLayoutVars>
      </dgm:prSet>
      <dgm:spPr/>
      <dgm:t>
        <a:bodyPr/>
        <a:lstStyle/>
        <a:p>
          <a:endParaRPr lang="tr-TR"/>
        </a:p>
      </dgm:t>
    </dgm:pt>
  </dgm:ptLst>
  <dgm:cxnLst>
    <dgm:cxn modelId="{13717588-74AF-468E-94CA-2CDAF06891AF}" type="presOf" srcId="{2026015B-98E0-4EA9-8927-A8FC76C68D07}" destId="{B645D290-AF2D-451E-A331-59166DE5F670}" srcOrd="0" destOrd="0" presId="urn:microsoft.com/office/officeart/2005/8/layout/vList4"/>
    <dgm:cxn modelId="{CBCF75E2-A769-4533-BFFC-142CA8054C48}" type="presOf" srcId="{2026015B-98E0-4EA9-8927-A8FC76C68D07}" destId="{8454FB9A-49F7-4967-A86E-C6085EA7D2CC}" srcOrd="1" destOrd="0" presId="urn:microsoft.com/office/officeart/2005/8/layout/vList4"/>
    <dgm:cxn modelId="{08025B4F-F23C-41DA-A987-2ECE1935106D}" srcId="{04463E49-CE2B-4560-A642-3AAE76F9A8C8}" destId="{E51138D5-DE9D-40C3-B080-F60034DE6D47}" srcOrd="0" destOrd="0" parTransId="{56BD58BD-19CC-4EA3-B0A5-6BF63D52175B}" sibTransId="{0566538F-7233-455A-8043-82FFF4A458CB}"/>
    <dgm:cxn modelId="{14CA5988-E95F-4D0C-8307-F44F36C05255}" type="presOf" srcId="{E51138D5-DE9D-40C3-B080-F60034DE6D47}" destId="{09DB376A-91EB-4DDC-A1E9-8DEECD02B6D2}" srcOrd="0" destOrd="0" presId="urn:microsoft.com/office/officeart/2005/8/layout/vList4"/>
    <dgm:cxn modelId="{5DDE65D5-1619-4796-914F-FAFFE0766C9A}" type="presOf" srcId="{E51138D5-DE9D-40C3-B080-F60034DE6D47}" destId="{66DCB128-A0FC-4063-93B5-57DC5933D71A}" srcOrd="1" destOrd="0" presId="urn:microsoft.com/office/officeart/2005/8/layout/vList4"/>
    <dgm:cxn modelId="{11C4B696-3E17-4420-9F41-17575C43CDD9}" srcId="{04463E49-CE2B-4560-A642-3AAE76F9A8C8}" destId="{2026015B-98E0-4EA9-8927-A8FC76C68D07}" srcOrd="1" destOrd="0" parTransId="{89DD15DD-76C8-4B3D-8C9F-0EDA8CEBC687}" sibTransId="{AE30CFA5-A29C-4CDC-BB0E-CE571C50D209}"/>
    <dgm:cxn modelId="{E3FD542B-CEC4-4C07-8D5B-2FAFBDEEA77D}" type="presOf" srcId="{04463E49-CE2B-4560-A642-3AAE76F9A8C8}" destId="{5DE972CC-A68B-4D71-9B0A-62C882706A0D}" srcOrd="0" destOrd="0" presId="urn:microsoft.com/office/officeart/2005/8/layout/vList4"/>
    <dgm:cxn modelId="{9F027027-8686-4627-BCA3-AF28EF930AF4}" type="presParOf" srcId="{5DE972CC-A68B-4D71-9B0A-62C882706A0D}" destId="{57211E3D-4A7A-4D3C-B980-8D5AB96F57F3}" srcOrd="0" destOrd="0" presId="urn:microsoft.com/office/officeart/2005/8/layout/vList4"/>
    <dgm:cxn modelId="{F20D9C5E-F2AF-42A3-91CC-3614760C6A63}" type="presParOf" srcId="{57211E3D-4A7A-4D3C-B980-8D5AB96F57F3}" destId="{09DB376A-91EB-4DDC-A1E9-8DEECD02B6D2}" srcOrd="0" destOrd="0" presId="urn:microsoft.com/office/officeart/2005/8/layout/vList4"/>
    <dgm:cxn modelId="{278FB737-2E67-4F1E-A52F-1619F9141B84}" type="presParOf" srcId="{57211E3D-4A7A-4D3C-B980-8D5AB96F57F3}" destId="{794EB5B9-095B-41C9-92B2-357658A11D08}" srcOrd="1" destOrd="0" presId="urn:microsoft.com/office/officeart/2005/8/layout/vList4"/>
    <dgm:cxn modelId="{D25C0F69-D103-4438-9DEA-8288F8766E32}" type="presParOf" srcId="{57211E3D-4A7A-4D3C-B980-8D5AB96F57F3}" destId="{66DCB128-A0FC-4063-93B5-57DC5933D71A}" srcOrd="2" destOrd="0" presId="urn:microsoft.com/office/officeart/2005/8/layout/vList4"/>
    <dgm:cxn modelId="{0164503B-2A70-4FE7-897E-DE9AE60ED2FF}" type="presParOf" srcId="{5DE972CC-A68B-4D71-9B0A-62C882706A0D}" destId="{467464E8-7F9D-478D-AF10-0853F6EE73D7}" srcOrd="1" destOrd="0" presId="urn:microsoft.com/office/officeart/2005/8/layout/vList4"/>
    <dgm:cxn modelId="{A0E2205B-FEEC-44AA-9E68-66573010CBCC}" type="presParOf" srcId="{5DE972CC-A68B-4D71-9B0A-62C882706A0D}" destId="{F5864164-06A0-4BCD-8323-363A7828DB3F}" srcOrd="2" destOrd="0" presId="urn:microsoft.com/office/officeart/2005/8/layout/vList4"/>
    <dgm:cxn modelId="{6726AE33-2851-45F0-AC01-B67F4DD879B1}" type="presParOf" srcId="{F5864164-06A0-4BCD-8323-363A7828DB3F}" destId="{B645D290-AF2D-451E-A331-59166DE5F670}" srcOrd="0" destOrd="0" presId="urn:microsoft.com/office/officeart/2005/8/layout/vList4"/>
    <dgm:cxn modelId="{FB590F69-A21F-44FA-A491-141BBA029052}" type="presParOf" srcId="{F5864164-06A0-4BCD-8323-363A7828DB3F}" destId="{C1056C81-D730-4216-AA5D-4CA11FB9C725}" srcOrd="1" destOrd="0" presId="urn:microsoft.com/office/officeart/2005/8/layout/vList4"/>
    <dgm:cxn modelId="{F74C5A1A-22AA-4F4B-AA8C-4F2451D4977C}" type="presParOf" srcId="{F5864164-06A0-4BCD-8323-363A7828DB3F}" destId="{8454FB9A-49F7-4967-A86E-C6085EA7D2C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C8376DC-16C8-4392-AD83-B40460374392}" type="doc">
      <dgm:prSet loTypeId="urn:microsoft.com/office/officeart/2009/3/layout/FramedTextPicture" loCatId="picture" qsTypeId="urn:microsoft.com/office/officeart/2005/8/quickstyle/simple1" qsCatId="simple" csTypeId="urn:microsoft.com/office/officeart/2005/8/colors/colorful3" csCatId="colorful" phldr="1"/>
      <dgm:spPr/>
      <dgm:t>
        <a:bodyPr/>
        <a:lstStyle/>
        <a:p>
          <a:endParaRPr lang="tr-TR"/>
        </a:p>
      </dgm:t>
    </dgm:pt>
    <dgm:pt modelId="{19D42E9E-3AE0-4F98-B7DA-9F7744AE4DAA}">
      <dgm:prSet custT="1"/>
      <dgm:spPr/>
      <dgm:t>
        <a:bodyPr/>
        <a:lstStyle/>
        <a:p>
          <a:pPr algn="l" rtl="0"/>
          <a:r>
            <a:rPr lang="tr-TR" sz="1800" dirty="0" smtClean="0"/>
            <a:t>Borçlunun bu kapsamda birden fazla Sosyal Güvenlik İl Müdürlüğü / Sosyal Güvenlik Merkezi tarafından takip edilen borcunun bulunması halinde yazılı başvurular işyerlerinin /sigortalıların icra takip işlemlerinin yürütüldüğü ünitelere </a:t>
          </a:r>
          <a:r>
            <a:rPr lang="tr-TR" sz="1800" dirty="0" smtClean="0">
              <a:effectLst/>
            </a:rPr>
            <a:t>ayrı ayrı </a:t>
          </a:r>
          <a:r>
            <a:rPr lang="tr-TR" sz="1800" dirty="0" smtClean="0"/>
            <a:t>yapılır.</a:t>
          </a:r>
          <a:endParaRPr lang="tr-TR" dirty="0"/>
        </a:p>
      </dgm:t>
    </dgm:pt>
    <dgm:pt modelId="{5A9DF53B-4E9A-46FA-A022-5727AE09B002}" type="parTrans" cxnId="{195CA7FA-C324-4ACA-8327-870F0DDE411F}">
      <dgm:prSet/>
      <dgm:spPr/>
      <dgm:t>
        <a:bodyPr/>
        <a:lstStyle/>
        <a:p>
          <a:endParaRPr lang="tr-TR"/>
        </a:p>
      </dgm:t>
    </dgm:pt>
    <dgm:pt modelId="{C7D0A146-292A-4E73-AE09-68AA70FA4D25}" type="sibTrans" cxnId="{195CA7FA-C324-4ACA-8327-870F0DDE411F}">
      <dgm:prSet/>
      <dgm:spPr/>
      <dgm:t>
        <a:bodyPr/>
        <a:lstStyle/>
        <a:p>
          <a:endParaRPr lang="tr-TR"/>
        </a:p>
      </dgm:t>
    </dgm:pt>
    <dgm:pt modelId="{B018FEAD-22B2-4BC2-B97E-06F2A99B67F3}" type="pres">
      <dgm:prSet presAssocID="{6C8376DC-16C8-4392-AD83-B40460374392}" presName="Name0" presStyleCnt="0">
        <dgm:presLayoutVars>
          <dgm:chMax/>
          <dgm:chPref/>
          <dgm:dir/>
        </dgm:presLayoutVars>
      </dgm:prSet>
      <dgm:spPr/>
      <dgm:t>
        <a:bodyPr/>
        <a:lstStyle/>
        <a:p>
          <a:endParaRPr lang="tr-TR"/>
        </a:p>
      </dgm:t>
    </dgm:pt>
    <dgm:pt modelId="{E0DAAA85-C5F5-4946-8150-245D23FB8509}" type="pres">
      <dgm:prSet presAssocID="{19D42E9E-3AE0-4F98-B7DA-9F7744AE4DAA}" presName="composite" presStyleCnt="0">
        <dgm:presLayoutVars>
          <dgm:chMax/>
          <dgm:chPref/>
        </dgm:presLayoutVars>
      </dgm:prSet>
      <dgm:spPr/>
    </dgm:pt>
    <dgm:pt modelId="{90E87FB1-6D00-43C0-AF66-7E04D9462845}" type="pres">
      <dgm:prSet presAssocID="{19D42E9E-3AE0-4F98-B7DA-9F7744AE4DAA}" presName="Image" presStyleLbl="bgImgPlace1" presStyleIdx="0" presStyleCnt="1" custScaleX="161348" custScaleY="218240" custLinFactNeighborX="-81796" custLinFactNeighborY="48207"/>
      <dgm:spPr>
        <a:blipFill rotWithShape="1">
          <a:blip xmlns:r="http://schemas.openxmlformats.org/officeDocument/2006/relationships" r:embed="rId1"/>
          <a:stretch>
            <a:fillRect/>
          </a:stretch>
        </a:blipFill>
        <a:ln>
          <a:solidFill>
            <a:schemeClr val="bg1">
              <a:lumMod val="65000"/>
            </a:schemeClr>
          </a:solidFill>
        </a:ln>
      </dgm:spPr>
      <dgm:t>
        <a:bodyPr/>
        <a:lstStyle/>
        <a:p>
          <a:endParaRPr lang="tr-TR"/>
        </a:p>
      </dgm:t>
    </dgm:pt>
    <dgm:pt modelId="{BCF4DE77-8F2D-4701-BCFD-844182D6670B}" type="pres">
      <dgm:prSet presAssocID="{19D42E9E-3AE0-4F98-B7DA-9F7744AE4DAA}" presName="ParentText" presStyleLbl="revTx" presStyleIdx="0" presStyleCnt="1" custScaleX="289587" custLinFactNeighborX="96116" custLinFactNeighborY="-56294">
        <dgm:presLayoutVars>
          <dgm:chMax val="0"/>
          <dgm:chPref val="0"/>
          <dgm:bulletEnabled val="1"/>
        </dgm:presLayoutVars>
      </dgm:prSet>
      <dgm:spPr/>
      <dgm:t>
        <a:bodyPr/>
        <a:lstStyle/>
        <a:p>
          <a:endParaRPr lang="tr-TR"/>
        </a:p>
      </dgm:t>
    </dgm:pt>
    <dgm:pt modelId="{C9AAC964-EC65-4E21-91B8-17D42CBA23B2}" type="pres">
      <dgm:prSet presAssocID="{19D42E9E-3AE0-4F98-B7DA-9F7744AE4DAA}" presName="tlFrame" presStyleLbl="node1" presStyleIdx="0" presStyleCnt="4" custLinFactY="-95624" custLinFactNeighborY="-100000"/>
      <dgm:spPr>
        <a:solidFill>
          <a:schemeClr val="bg2">
            <a:lumMod val="75000"/>
          </a:schemeClr>
        </a:solidFill>
      </dgm:spPr>
      <dgm:t>
        <a:bodyPr/>
        <a:lstStyle/>
        <a:p>
          <a:endParaRPr lang="tr-TR"/>
        </a:p>
      </dgm:t>
    </dgm:pt>
    <dgm:pt modelId="{748FD37D-6EDE-42B7-A67A-50648924FE4D}" type="pres">
      <dgm:prSet presAssocID="{19D42E9E-3AE0-4F98-B7DA-9F7744AE4DAA}" presName="trFrame" presStyleLbl="node1" presStyleIdx="1" presStyleCnt="4" custLinFactX="340458" custLinFactY="-100000" custLinFactNeighborX="400000" custLinFactNeighborY="-100070"/>
      <dgm:spPr/>
      <dgm:t>
        <a:bodyPr/>
        <a:lstStyle/>
        <a:p>
          <a:endParaRPr lang="tr-TR"/>
        </a:p>
      </dgm:t>
    </dgm:pt>
    <dgm:pt modelId="{28A6F46D-B4CF-46DF-BFBA-19A2E8B068B1}" type="pres">
      <dgm:prSet presAssocID="{19D42E9E-3AE0-4F98-B7DA-9F7744AE4DAA}" presName="blFrame" presStyleLbl="node1" presStyleIdx="2" presStyleCnt="4" custLinFactNeighborY="-94998"/>
      <dgm:spPr>
        <a:solidFill>
          <a:schemeClr val="accent4">
            <a:lumMod val="60000"/>
            <a:lumOff val="40000"/>
          </a:schemeClr>
        </a:solidFill>
      </dgm:spPr>
      <dgm:t>
        <a:bodyPr/>
        <a:lstStyle/>
        <a:p>
          <a:endParaRPr lang="tr-TR"/>
        </a:p>
      </dgm:t>
    </dgm:pt>
    <dgm:pt modelId="{77869973-B49F-43E1-862A-F7E06BA89AFA}" type="pres">
      <dgm:prSet presAssocID="{19D42E9E-3AE0-4F98-B7DA-9F7744AE4DAA}" presName="brFrame" presStyleLbl="node1" presStyleIdx="3" presStyleCnt="4" custLinFactX="340458" custLinFactNeighborX="400000" custLinFactNeighborY="-99444"/>
      <dgm:spPr>
        <a:solidFill>
          <a:srgbClr val="C00000"/>
        </a:solidFill>
      </dgm:spPr>
      <dgm:t>
        <a:bodyPr/>
        <a:lstStyle/>
        <a:p>
          <a:endParaRPr lang="tr-TR"/>
        </a:p>
      </dgm:t>
    </dgm:pt>
  </dgm:ptLst>
  <dgm:cxnLst>
    <dgm:cxn modelId="{F3CD33F9-E8E5-483E-8C8E-AF2A887A250C}" type="presOf" srcId="{6C8376DC-16C8-4392-AD83-B40460374392}" destId="{B018FEAD-22B2-4BC2-B97E-06F2A99B67F3}" srcOrd="0" destOrd="0" presId="urn:microsoft.com/office/officeart/2009/3/layout/FramedTextPicture"/>
    <dgm:cxn modelId="{195CA7FA-C324-4ACA-8327-870F0DDE411F}" srcId="{6C8376DC-16C8-4392-AD83-B40460374392}" destId="{19D42E9E-3AE0-4F98-B7DA-9F7744AE4DAA}" srcOrd="0" destOrd="0" parTransId="{5A9DF53B-4E9A-46FA-A022-5727AE09B002}" sibTransId="{C7D0A146-292A-4E73-AE09-68AA70FA4D25}"/>
    <dgm:cxn modelId="{D1C9B4C4-F49F-4EF5-BC26-467D46EFDB72}" type="presOf" srcId="{19D42E9E-3AE0-4F98-B7DA-9F7744AE4DAA}" destId="{BCF4DE77-8F2D-4701-BCFD-844182D6670B}" srcOrd="0" destOrd="0" presId="urn:microsoft.com/office/officeart/2009/3/layout/FramedTextPicture"/>
    <dgm:cxn modelId="{7C5FAC36-EFBE-482C-9F9D-969B4EC20F14}" type="presParOf" srcId="{B018FEAD-22B2-4BC2-B97E-06F2A99B67F3}" destId="{E0DAAA85-C5F5-4946-8150-245D23FB8509}" srcOrd="0" destOrd="0" presId="urn:microsoft.com/office/officeart/2009/3/layout/FramedTextPicture"/>
    <dgm:cxn modelId="{4C718763-F367-464E-AFB5-43E7E4EA65CE}" type="presParOf" srcId="{E0DAAA85-C5F5-4946-8150-245D23FB8509}" destId="{90E87FB1-6D00-43C0-AF66-7E04D9462845}" srcOrd="0" destOrd="0" presId="urn:microsoft.com/office/officeart/2009/3/layout/FramedTextPicture"/>
    <dgm:cxn modelId="{4E2A7CA4-E274-44AA-AD97-C1405B8BB6BB}" type="presParOf" srcId="{E0DAAA85-C5F5-4946-8150-245D23FB8509}" destId="{BCF4DE77-8F2D-4701-BCFD-844182D6670B}" srcOrd="1" destOrd="0" presId="urn:microsoft.com/office/officeart/2009/3/layout/FramedTextPicture"/>
    <dgm:cxn modelId="{AEA1915D-E975-4C84-982E-CB1CF215A880}" type="presParOf" srcId="{E0DAAA85-C5F5-4946-8150-245D23FB8509}" destId="{C9AAC964-EC65-4E21-91B8-17D42CBA23B2}" srcOrd="2" destOrd="0" presId="urn:microsoft.com/office/officeart/2009/3/layout/FramedTextPicture"/>
    <dgm:cxn modelId="{A0C83FF0-7525-4B7C-B798-75E5D6711908}" type="presParOf" srcId="{E0DAAA85-C5F5-4946-8150-245D23FB8509}" destId="{748FD37D-6EDE-42B7-A67A-50648924FE4D}" srcOrd="3" destOrd="0" presId="urn:microsoft.com/office/officeart/2009/3/layout/FramedTextPicture"/>
    <dgm:cxn modelId="{664EDC2C-D6C6-4A5F-AC33-9202D419A0AE}" type="presParOf" srcId="{E0DAAA85-C5F5-4946-8150-245D23FB8509}" destId="{28A6F46D-B4CF-46DF-BFBA-19A2E8B068B1}" srcOrd="4" destOrd="0" presId="urn:microsoft.com/office/officeart/2009/3/layout/FramedTextPicture"/>
    <dgm:cxn modelId="{0A3CD57D-9FAB-443E-9D7E-BFD9A31A5338}" type="presParOf" srcId="{E0DAAA85-C5F5-4946-8150-245D23FB8509}" destId="{77869973-B49F-43E1-862A-F7E06BA89AFA}"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4DD04A8-3570-4CFD-80CB-59DDED052849}" type="doc">
      <dgm:prSet loTypeId="urn:microsoft.com/office/officeart/2005/8/layout/hProcess6" loCatId="process" qsTypeId="urn:microsoft.com/office/officeart/2005/8/quickstyle/simple1" qsCatId="simple" csTypeId="urn:microsoft.com/office/officeart/2005/8/colors/colorful5" csCatId="colorful" phldr="1"/>
      <dgm:spPr/>
      <dgm:t>
        <a:bodyPr/>
        <a:lstStyle/>
        <a:p>
          <a:endParaRPr lang="tr-TR"/>
        </a:p>
      </dgm:t>
    </dgm:pt>
    <dgm:pt modelId="{BC1C6187-A2E7-4446-BAFD-FF417F43A3A9}">
      <dgm:prSet/>
      <dgm:spPr/>
      <dgm:t>
        <a:bodyPr/>
        <a:lstStyle/>
        <a:p>
          <a:pPr rtl="0"/>
          <a:r>
            <a:rPr lang="tr-TR" b="1" i="1" dirty="0" smtClean="0"/>
            <a:t>Nakit Oranı</a:t>
          </a:r>
          <a:endParaRPr lang="tr-TR" dirty="0"/>
        </a:p>
      </dgm:t>
    </dgm:pt>
    <dgm:pt modelId="{4758F455-54C1-4F53-B4CF-C318439F27D6}" type="parTrans" cxnId="{0276D2E4-02F7-4333-B03A-E573A6E7C816}">
      <dgm:prSet/>
      <dgm:spPr/>
      <dgm:t>
        <a:bodyPr/>
        <a:lstStyle/>
        <a:p>
          <a:endParaRPr lang="tr-TR"/>
        </a:p>
      </dgm:t>
    </dgm:pt>
    <dgm:pt modelId="{0B14DC66-903C-46B6-AC6E-C858895CA205}" type="sibTrans" cxnId="{0276D2E4-02F7-4333-B03A-E573A6E7C816}">
      <dgm:prSet/>
      <dgm:spPr/>
      <dgm:t>
        <a:bodyPr/>
        <a:lstStyle/>
        <a:p>
          <a:endParaRPr lang="tr-TR"/>
        </a:p>
      </dgm:t>
    </dgm:pt>
    <dgm:pt modelId="{FC0F5DC7-B44E-4B5E-8914-DABDB64A572C}">
      <dgm:prSet/>
      <dgm:spPr/>
      <dgm:t>
        <a:bodyPr/>
        <a:lstStyle/>
        <a:p>
          <a:pPr rtl="0"/>
          <a:r>
            <a:rPr lang="tr-TR" b="1" i="1" dirty="0" smtClean="0"/>
            <a:t>Likidite Oranı</a:t>
          </a:r>
          <a:endParaRPr lang="tr-TR" dirty="0"/>
        </a:p>
      </dgm:t>
    </dgm:pt>
    <dgm:pt modelId="{60784712-D99D-4544-920C-D288732EBD2F}" type="parTrans" cxnId="{05F7F101-DF61-4A28-8EEB-1E8EBA473BFC}">
      <dgm:prSet/>
      <dgm:spPr/>
      <dgm:t>
        <a:bodyPr/>
        <a:lstStyle/>
        <a:p>
          <a:endParaRPr lang="tr-TR"/>
        </a:p>
      </dgm:t>
    </dgm:pt>
    <dgm:pt modelId="{7BAABE7A-56CE-40F7-838E-CB52C679E30E}" type="sibTrans" cxnId="{05F7F101-DF61-4A28-8EEB-1E8EBA473BFC}">
      <dgm:prSet/>
      <dgm:spPr/>
      <dgm:t>
        <a:bodyPr/>
        <a:lstStyle/>
        <a:p>
          <a:endParaRPr lang="tr-TR"/>
        </a:p>
      </dgm:t>
    </dgm:pt>
    <dgm:pt modelId="{2902152B-3CDC-4007-BDAE-E2CA3E235310}">
      <dgm:prSet/>
      <dgm:spPr/>
      <dgm:t>
        <a:bodyPr/>
        <a:lstStyle/>
        <a:p>
          <a:pPr rtl="0"/>
          <a:r>
            <a:rPr lang="tr-TR" b="1" i="1" dirty="0" smtClean="0"/>
            <a:t>Kaldıraç Oranı</a:t>
          </a:r>
          <a:endParaRPr lang="tr-TR" dirty="0"/>
        </a:p>
      </dgm:t>
    </dgm:pt>
    <dgm:pt modelId="{EEA74923-4D05-4374-B3F7-FFFC02C75079}" type="parTrans" cxnId="{8785C396-80A8-4936-84F9-6DCFCCA3533B}">
      <dgm:prSet/>
      <dgm:spPr/>
      <dgm:t>
        <a:bodyPr/>
        <a:lstStyle/>
        <a:p>
          <a:endParaRPr lang="tr-TR"/>
        </a:p>
      </dgm:t>
    </dgm:pt>
    <dgm:pt modelId="{32E83FDB-969D-4B4E-B85A-68446487496F}" type="sibTrans" cxnId="{8785C396-80A8-4936-84F9-6DCFCCA3533B}">
      <dgm:prSet/>
      <dgm:spPr/>
      <dgm:t>
        <a:bodyPr/>
        <a:lstStyle/>
        <a:p>
          <a:endParaRPr lang="tr-TR"/>
        </a:p>
      </dgm:t>
    </dgm:pt>
    <dgm:pt modelId="{CC72BAB8-3743-46A4-BD4B-D2475483093F}">
      <dgm:prSet/>
      <dgm:spPr/>
      <dgm:t>
        <a:bodyPr/>
        <a:lstStyle/>
        <a:p>
          <a:pPr rtl="0"/>
          <a:r>
            <a:rPr lang="tr-TR" i="1" smtClean="0"/>
            <a:t>“</a:t>
          </a:r>
          <a:r>
            <a:rPr lang="tr-TR" smtClean="0"/>
            <a:t>0,1 veya 0,1 ’den küçük olması,”</a:t>
          </a:r>
          <a:endParaRPr lang="tr-TR"/>
        </a:p>
      </dgm:t>
    </dgm:pt>
    <dgm:pt modelId="{E60F2D29-F104-46BE-B82F-F45DFF2EE2BF}" type="parTrans" cxnId="{38DDF5A4-3023-4BDE-8A91-5E1DDD466BD3}">
      <dgm:prSet/>
      <dgm:spPr/>
      <dgm:t>
        <a:bodyPr/>
        <a:lstStyle/>
        <a:p>
          <a:endParaRPr lang="tr-TR"/>
        </a:p>
      </dgm:t>
    </dgm:pt>
    <dgm:pt modelId="{64179A9F-82AE-4916-BA83-A9520C5892DC}" type="sibTrans" cxnId="{38DDF5A4-3023-4BDE-8A91-5E1DDD466BD3}">
      <dgm:prSet/>
      <dgm:spPr/>
      <dgm:t>
        <a:bodyPr/>
        <a:lstStyle/>
        <a:p>
          <a:endParaRPr lang="tr-TR"/>
        </a:p>
      </dgm:t>
    </dgm:pt>
    <dgm:pt modelId="{5D870A7C-7B0D-4A54-B27A-84F7E746132E}">
      <dgm:prSet/>
      <dgm:spPr/>
      <dgm:t>
        <a:bodyPr/>
        <a:lstStyle/>
        <a:p>
          <a:pPr rtl="0"/>
          <a:r>
            <a:rPr lang="tr-TR" i="1" dirty="0" smtClean="0"/>
            <a:t>“0,7 veya 0,7’den küçük olması,”</a:t>
          </a:r>
          <a:endParaRPr lang="tr-TR" dirty="0"/>
        </a:p>
      </dgm:t>
    </dgm:pt>
    <dgm:pt modelId="{9AF27160-A5FE-4562-8D74-B882CA31FE60}" type="parTrans" cxnId="{55FD3402-32E1-466B-89E5-59B46686ED12}">
      <dgm:prSet/>
      <dgm:spPr/>
      <dgm:t>
        <a:bodyPr/>
        <a:lstStyle/>
        <a:p>
          <a:endParaRPr lang="tr-TR"/>
        </a:p>
      </dgm:t>
    </dgm:pt>
    <dgm:pt modelId="{5005E8D7-26DE-40BF-AD7F-E2722AA08213}" type="sibTrans" cxnId="{55FD3402-32E1-466B-89E5-59B46686ED12}">
      <dgm:prSet/>
      <dgm:spPr/>
      <dgm:t>
        <a:bodyPr/>
        <a:lstStyle/>
        <a:p>
          <a:endParaRPr lang="tr-TR"/>
        </a:p>
      </dgm:t>
    </dgm:pt>
    <dgm:pt modelId="{FB6EB6C5-607F-4B57-B9E3-2BA719D7ED2B}">
      <dgm:prSet/>
      <dgm:spPr/>
      <dgm:t>
        <a:bodyPr/>
        <a:lstStyle/>
        <a:p>
          <a:pPr rtl="0"/>
          <a:r>
            <a:rPr lang="tr-TR" i="1" dirty="0" smtClean="0"/>
            <a:t>“0,7 veya 0,7’den büyük olması”</a:t>
          </a:r>
          <a:endParaRPr lang="tr-TR" dirty="0"/>
        </a:p>
      </dgm:t>
    </dgm:pt>
    <dgm:pt modelId="{03C1FFC6-2823-47E1-83E5-688AD9B2563E}" type="parTrans" cxnId="{BD4641FB-7AF1-4305-8005-E0A360944364}">
      <dgm:prSet/>
      <dgm:spPr/>
      <dgm:t>
        <a:bodyPr/>
        <a:lstStyle/>
        <a:p>
          <a:endParaRPr lang="tr-TR"/>
        </a:p>
      </dgm:t>
    </dgm:pt>
    <dgm:pt modelId="{1755E3B9-2F71-49AE-A389-DA46B42191AB}" type="sibTrans" cxnId="{BD4641FB-7AF1-4305-8005-E0A360944364}">
      <dgm:prSet/>
      <dgm:spPr/>
      <dgm:t>
        <a:bodyPr/>
        <a:lstStyle/>
        <a:p>
          <a:endParaRPr lang="tr-TR"/>
        </a:p>
      </dgm:t>
    </dgm:pt>
    <dgm:pt modelId="{8A29A337-F762-47CA-988B-F36C36C81EEC}" type="pres">
      <dgm:prSet presAssocID="{24DD04A8-3570-4CFD-80CB-59DDED052849}" presName="theList" presStyleCnt="0">
        <dgm:presLayoutVars>
          <dgm:dir/>
          <dgm:animLvl val="lvl"/>
          <dgm:resizeHandles val="exact"/>
        </dgm:presLayoutVars>
      </dgm:prSet>
      <dgm:spPr/>
      <dgm:t>
        <a:bodyPr/>
        <a:lstStyle/>
        <a:p>
          <a:endParaRPr lang="tr-TR"/>
        </a:p>
      </dgm:t>
    </dgm:pt>
    <dgm:pt modelId="{C036F744-A160-45B4-A57C-985F4C7B78CD}" type="pres">
      <dgm:prSet presAssocID="{BC1C6187-A2E7-4446-BAFD-FF417F43A3A9}" presName="compNode" presStyleCnt="0"/>
      <dgm:spPr/>
    </dgm:pt>
    <dgm:pt modelId="{F7D14184-CBA1-4ECC-9195-1DF50442F8D3}" type="pres">
      <dgm:prSet presAssocID="{BC1C6187-A2E7-4446-BAFD-FF417F43A3A9}" presName="noGeometry" presStyleCnt="0"/>
      <dgm:spPr/>
    </dgm:pt>
    <dgm:pt modelId="{7014816C-A77B-4FF3-9132-FCDBF0864338}" type="pres">
      <dgm:prSet presAssocID="{BC1C6187-A2E7-4446-BAFD-FF417F43A3A9}" presName="childTextVisible" presStyleLbl="bgAccFollowNode1" presStyleIdx="0" presStyleCnt="3">
        <dgm:presLayoutVars>
          <dgm:bulletEnabled val="1"/>
        </dgm:presLayoutVars>
      </dgm:prSet>
      <dgm:spPr/>
      <dgm:t>
        <a:bodyPr/>
        <a:lstStyle/>
        <a:p>
          <a:endParaRPr lang="tr-TR"/>
        </a:p>
      </dgm:t>
    </dgm:pt>
    <dgm:pt modelId="{0783F75A-7C1E-46CA-9E37-50A680F13400}" type="pres">
      <dgm:prSet presAssocID="{BC1C6187-A2E7-4446-BAFD-FF417F43A3A9}" presName="childTextHidden" presStyleLbl="bgAccFollowNode1" presStyleIdx="0" presStyleCnt="3"/>
      <dgm:spPr/>
      <dgm:t>
        <a:bodyPr/>
        <a:lstStyle/>
        <a:p>
          <a:endParaRPr lang="tr-TR"/>
        </a:p>
      </dgm:t>
    </dgm:pt>
    <dgm:pt modelId="{69F815F2-891A-4814-9F6C-DAE16E539902}" type="pres">
      <dgm:prSet presAssocID="{BC1C6187-A2E7-4446-BAFD-FF417F43A3A9}" presName="parentText" presStyleLbl="node1" presStyleIdx="0" presStyleCnt="3">
        <dgm:presLayoutVars>
          <dgm:chMax val="1"/>
          <dgm:bulletEnabled val="1"/>
        </dgm:presLayoutVars>
      </dgm:prSet>
      <dgm:spPr/>
      <dgm:t>
        <a:bodyPr/>
        <a:lstStyle/>
        <a:p>
          <a:endParaRPr lang="tr-TR"/>
        </a:p>
      </dgm:t>
    </dgm:pt>
    <dgm:pt modelId="{B0C0319E-4739-491F-894E-B8AD9CD01E2E}" type="pres">
      <dgm:prSet presAssocID="{BC1C6187-A2E7-4446-BAFD-FF417F43A3A9}" presName="aSpace" presStyleCnt="0"/>
      <dgm:spPr/>
    </dgm:pt>
    <dgm:pt modelId="{D1BD6822-46CD-43FD-ABF7-A0DE57D1FDB5}" type="pres">
      <dgm:prSet presAssocID="{FC0F5DC7-B44E-4B5E-8914-DABDB64A572C}" presName="compNode" presStyleCnt="0"/>
      <dgm:spPr/>
    </dgm:pt>
    <dgm:pt modelId="{1CCB55AF-118D-4567-962A-B1D169E667F7}" type="pres">
      <dgm:prSet presAssocID="{FC0F5DC7-B44E-4B5E-8914-DABDB64A572C}" presName="noGeometry" presStyleCnt="0"/>
      <dgm:spPr/>
    </dgm:pt>
    <dgm:pt modelId="{2A90A9F9-AA9D-40A8-BFF0-59C04433B45C}" type="pres">
      <dgm:prSet presAssocID="{FC0F5DC7-B44E-4B5E-8914-DABDB64A572C}" presName="childTextVisible" presStyleLbl="bgAccFollowNode1" presStyleIdx="1" presStyleCnt="3">
        <dgm:presLayoutVars>
          <dgm:bulletEnabled val="1"/>
        </dgm:presLayoutVars>
      </dgm:prSet>
      <dgm:spPr/>
      <dgm:t>
        <a:bodyPr/>
        <a:lstStyle/>
        <a:p>
          <a:endParaRPr lang="tr-TR"/>
        </a:p>
      </dgm:t>
    </dgm:pt>
    <dgm:pt modelId="{F78BCEA4-80B2-4BBE-A02E-7D2DAC1B4C27}" type="pres">
      <dgm:prSet presAssocID="{FC0F5DC7-B44E-4B5E-8914-DABDB64A572C}" presName="childTextHidden" presStyleLbl="bgAccFollowNode1" presStyleIdx="1" presStyleCnt="3"/>
      <dgm:spPr/>
      <dgm:t>
        <a:bodyPr/>
        <a:lstStyle/>
        <a:p>
          <a:endParaRPr lang="tr-TR"/>
        </a:p>
      </dgm:t>
    </dgm:pt>
    <dgm:pt modelId="{0FE727EA-9C7C-4266-A21A-0FCC5F3F9B2E}" type="pres">
      <dgm:prSet presAssocID="{FC0F5DC7-B44E-4B5E-8914-DABDB64A572C}" presName="parentText" presStyleLbl="node1" presStyleIdx="1" presStyleCnt="3">
        <dgm:presLayoutVars>
          <dgm:chMax val="1"/>
          <dgm:bulletEnabled val="1"/>
        </dgm:presLayoutVars>
      </dgm:prSet>
      <dgm:spPr/>
      <dgm:t>
        <a:bodyPr/>
        <a:lstStyle/>
        <a:p>
          <a:endParaRPr lang="tr-TR"/>
        </a:p>
      </dgm:t>
    </dgm:pt>
    <dgm:pt modelId="{9952DE92-8C34-46D9-AFA4-53E86611C243}" type="pres">
      <dgm:prSet presAssocID="{FC0F5DC7-B44E-4B5E-8914-DABDB64A572C}" presName="aSpace" presStyleCnt="0"/>
      <dgm:spPr/>
    </dgm:pt>
    <dgm:pt modelId="{A24050D0-6744-460D-9D6D-50FF9137A0DC}" type="pres">
      <dgm:prSet presAssocID="{2902152B-3CDC-4007-BDAE-E2CA3E235310}" presName="compNode" presStyleCnt="0"/>
      <dgm:spPr/>
    </dgm:pt>
    <dgm:pt modelId="{629F8018-875C-4C05-94CE-984F71ADC3F3}" type="pres">
      <dgm:prSet presAssocID="{2902152B-3CDC-4007-BDAE-E2CA3E235310}" presName="noGeometry" presStyleCnt="0"/>
      <dgm:spPr/>
    </dgm:pt>
    <dgm:pt modelId="{3BEFB8F6-FC44-47BD-B5A0-DDB792C19327}" type="pres">
      <dgm:prSet presAssocID="{2902152B-3CDC-4007-BDAE-E2CA3E235310}" presName="childTextVisible" presStyleLbl="bgAccFollowNode1" presStyleIdx="2" presStyleCnt="3">
        <dgm:presLayoutVars>
          <dgm:bulletEnabled val="1"/>
        </dgm:presLayoutVars>
      </dgm:prSet>
      <dgm:spPr/>
      <dgm:t>
        <a:bodyPr/>
        <a:lstStyle/>
        <a:p>
          <a:endParaRPr lang="tr-TR"/>
        </a:p>
      </dgm:t>
    </dgm:pt>
    <dgm:pt modelId="{DD7A0399-F322-49D3-BD74-BB74EA3E0A6F}" type="pres">
      <dgm:prSet presAssocID="{2902152B-3CDC-4007-BDAE-E2CA3E235310}" presName="childTextHidden" presStyleLbl="bgAccFollowNode1" presStyleIdx="2" presStyleCnt="3"/>
      <dgm:spPr/>
      <dgm:t>
        <a:bodyPr/>
        <a:lstStyle/>
        <a:p>
          <a:endParaRPr lang="tr-TR"/>
        </a:p>
      </dgm:t>
    </dgm:pt>
    <dgm:pt modelId="{5C6BC370-EB0C-4393-97E8-FED9B39D4000}" type="pres">
      <dgm:prSet presAssocID="{2902152B-3CDC-4007-BDAE-E2CA3E235310}" presName="parentText" presStyleLbl="node1" presStyleIdx="2" presStyleCnt="3">
        <dgm:presLayoutVars>
          <dgm:chMax val="1"/>
          <dgm:bulletEnabled val="1"/>
        </dgm:presLayoutVars>
      </dgm:prSet>
      <dgm:spPr/>
      <dgm:t>
        <a:bodyPr/>
        <a:lstStyle/>
        <a:p>
          <a:endParaRPr lang="tr-TR"/>
        </a:p>
      </dgm:t>
    </dgm:pt>
  </dgm:ptLst>
  <dgm:cxnLst>
    <dgm:cxn modelId="{FCE768BB-10FA-47AB-BF0E-0A5A74676DA6}" type="presOf" srcId="{5D870A7C-7B0D-4A54-B27A-84F7E746132E}" destId="{2A90A9F9-AA9D-40A8-BFF0-59C04433B45C}" srcOrd="0" destOrd="0" presId="urn:microsoft.com/office/officeart/2005/8/layout/hProcess6"/>
    <dgm:cxn modelId="{0276D2E4-02F7-4333-B03A-E573A6E7C816}" srcId="{24DD04A8-3570-4CFD-80CB-59DDED052849}" destId="{BC1C6187-A2E7-4446-BAFD-FF417F43A3A9}" srcOrd="0" destOrd="0" parTransId="{4758F455-54C1-4F53-B4CF-C318439F27D6}" sibTransId="{0B14DC66-903C-46B6-AC6E-C858895CA205}"/>
    <dgm:cxn modelId="{BD4641FB-7AF1-4305-8005-E0A360944364}" srcId="{2902152B-3CDC-4007-BDAE-E2CA3E235310}" destId="{FB6EB6C5-607F-4B57-B9E3-2BA719D7ED2B}" srcOrd="0" destOrd="0" parTransId="{03C1FFC6-2823-47E1-83E5-688AD9B2563E}" sibTransId="{1755E3B9-2F71-49AE-A389-DA46B42191AB}"/>
    <dgm:cxn modelId="{0BF9A142-E6C6-405F-B8A0-7EF51DDA6F0D}" type="presOf" srcId="{FC0F5DC7-B44E-4B5E-8914-DABDB64A572C}" destId="{0FE727EA-9C7C-4266-A21A-0FCC5F3F9B2E}" srcOrd="0" destOrd="0" presId="urn:microsoft.com/office/officeart/2005/8/layout/hProcess6"/>
    <dgm:cxn modelId="{FE102F8B-040B-489D-A887-FE46DEE997D5}" type="presOf" srcId="{24DD04A8-3570-4CFD-80CB-59DDED052849}" destId="{8A29A337-F762-47CA-988B-F36C36C81EEC}" srcOrd="0" destOrd="0" presId="urn:microsoft.com/office/officeart/2005/8/layout/hProcess6"/>
    <dgm:cxn modelId="{AE583702-25F7-45C0-8E87-5D65F0EB6BA5}" type="presOf" srcId="{CC72BAB8-3743-46A4-BD4B-D2475483093F}" destId="{0783F75A-7C1E-46CA-9E37-50A680F13400}" srcOrd="1" destOrd="0" presId="urn:microsoft.com/office/officeart/2005/8/layout/hProcess6"/>
    <dgm:cxn modelId="{55FD3402-32E1-466B-89E5-59B46686ED12}" srcId="{FC0F5DC7-B44E-4B5E-8914-DABDB64A572C}" destId="{5D870A7C-7B0D-4A54-B27A-84F7E746132E}" srcOrd="0" destOrd="0" parTransId="{9AF27160-A5FE-4562-8D74-B882CA31FE60}" sibTransId="{5005E8D7-26DE-40BF-AD7F-E2722AA08213}"/>
    <dgm:cxn modelId="{38DDF5A4-3023-4BDE-8A91-5E1DDD466BD3}" srcId="{BC1C6187-A2E7-4446-BAFD-FF417F43A3A9}" destId="{CC72BAB8-3743-46A4-BD4B-D2475483093F}" srcOrd="0" destOrd="0" parTransId="{E60F2D29-F104-46BE-B82F-F45DFF2EE2BF}" sibTransId="{64179A9F-82AE-4916-BA83-A9520C5892DC}"/>
    <dgm:cxn modelId="{868DAA39-FAAA-4E62-AE4D-E23EDF782C6F}" type="presOf" srcId="{BC1C6187-A2E7-4446-BAFD-FF417F43A3A9}" destId="{69F815F2-891A-4814-9F6C-DAE16E539902}" srcOrd="0" destOrd="0" presId="urn:microsoft.com/office/officeart/2005/8/layout/hProcess6"/>
    <dgm:cxn modelId="{93ABB643-8C03-4601-96FF-595DC08958F6}" type="presOf" srcId="{FB6EB6C5-607F-4B57-B9E3-2BA719D7ED2B}" destId="{3BEFB8F6-FC44-47BD-B5A0-DDB792C19327}" srcOrd="0" destOrd="0" presId="urn:microsoft.com/office/officeart/2005/8/layout/hProcess6"/>
    <dgm:cxn modelId="{8785C396-80A8-4936-84F9-6DCFCCA3533B}" srcId="{24DD04A8-3570-4CFD-80CB-59DDED052849}" destId="{2902152B-3CDC-4007-BDAE-E2CA3E235310}" srcOrd="2" destOrd="0" parTransId="{EEA74923-4D05-4374-B3F7-FFFC02C75079}" sibTransId="{32E83FDB-969D-4B4E-B85A-68446487496F}"/>
    <dgm:cxn modelId="{0552868B-8C6E-4435-AD9E-11AB22DC7DA6}" type="presOf" srcId="{2902152B-3CDC-4007-BDAE-E2CA3E235310}" destId="{5C6BC370-EB0C-4393-97E8-FED9B39D4000}" srcOrd="0" destOrd="0" presId="urn:microsoft.com/office/officeart/2005/8/layout/hProcess6"/>
    <dgm:cxn modelId="{6794F442-E474-46D9-8FB1-436ABD44CFA8}" type="presOf" srcId="{5D870A7C-7B0D-4A54-B27A-84F7E746132E}" destId="{F78BCEA4-80B2-4BBE-A02E-7D2DAC1B4C27}" srcOrd="1" destOrd="0" presId="urn:microsoft.com/office/officeart/2005/8/layout/hProcess6"/>
    <dgm:cxn modelId="{16DB497E-AA78-40FF-8960-063BA5C669D0}" type="presOf" srcId="{CC72BAB8-3743-46A4-BD4B-D2475483093F}" destId="{7014816C-A77B-4FF3-9132-FCDBF0864338}" srcOrd="0" destOrd="0" presId="urn:microsoft.com/office/officeart/2005/8/layout/hProcess6"/>
    <dgm:cxn modelId="{BD165F10-7958-4836-B15D-0FD1CC5941BF}" type="presOf" srcId="{FB6EB6C5-607F-4B57-B9E3-2BA719D7ED2B}" destId="{DD7A0399-F322-49D3-BD74-BB74EA3E0A6F}" srcOrd="1" destOrd="0" presId="urn:microsoft.com/office/officeart/2005/8/layout/hProcess6"/>
    <dgm:cxn modelId="{05F7F101-DF61-4A28-8EEB-1E8EBA473BFC}" srcId="{24DD04A8-3570-4CFD-80CB-59DDED052849}" destId="{FC0F5DC7-B44E-4B5E-8914-DABDB64A572C}" srcOrd="1" destOrd="0" parTransId="{60784712-D99D-4544-920C-D288732EBD2F}" sibTransId="{7BAABE7A-56CE-40F7-838E-CB52C679E30E}"/>
    <dgm:cxn modelId="{91FECE43-1FD5-4CE5-8E05-31265BCC2967}" type="presParOf" srcId="{8A29A337-F762-47CA-988B-F36C36C81EEC}" destId="{C036F744-A160-45B4-A57C-985F4C7B78CD}" srcOrd="0" destOrd="0" presId="urn:microsoft.com/office/officeart/2005/8/layout/hProcess6"/>
    <dgm:cxn modelId="{DBBB7D1C-EEC8-43BC-9443-224761F67B98}" type="presParOf" srcId="{C036F744-A160-45B4-A57C-985F4C7B78CD}" destId="{F7D14184-CBA1-4ECC-9195-1DF50442F8D3}" srcOrd="0" destOrd="0" presId="urn:microsoft.com/office/officeart/2005/8/layout/hProcess6"/>
    <dgm:cxn modelId="{AE7C9763-BF78-4579-940C-9A1CFD65D52F}" type="presParOf" srcId="{C036F744-A160-45B4-A57C-985F4C7B78CD}" destId="{7014816C-A77B-4FF3-9132-FCDBF0864338}" srcOrd="1" destOrd="0" presId="urn:microsoft.com/office/officeart/2005/8/layout/hProcess6"/>
    <dgm:cxn modelId="{19C57546-D52E-4851-A27F-7F05807C4E12}" type="presParOf" srcId="{C036F744-A160-45B4-A57C-985F4C7B78CD}" destId="{0783F75A-7C1E-46CA-9E37-50A680F13400}" srcOrd="2" destOrd="0" presId="urn:microsoft.com/office/officeart/2005/8/layout/hProcess6"/>
    <dgm:cxn modelId="{E0D1EF74-B94A-4325-A5E8-0006D2280D37}" type="presParOf" srcId="{C036F744-A160-45B4-A57C-985F4C7B78CD}" destId="{69F815F2-891A-4814-9F6C-DAE16E539902}" srcOrd="3" destOrd="0" presId="urn:microsoft.com/office/officeart/2005/8/layout/hProcess6"/>
    <dgm:cxn modelId="{02243BA9-E2FC-4064-9D0C-28483B42A240}" type="presParOf" srcId="{8A29A337-F762-47CA-988B-F36C36C81EEC}" destId="{B0C0319E-4739-491F-894E-B8AD9CD01E2E}" srcOrd="1" destOrd="0" presId="urn:microsoft.com/office/officeart/2005/8/layout/hProcess6"/>
    <dgm:cxn modelId="{46166542-3AAE-4D55-9244-F93A49DBB4C1}" type="presParOf" srcId="{8A29A337-F762-47CA-988B-F36C36C81EEC}" destId="{D1BD6822-46CD-43FD-ABF7-A0DE57D1FDB5}" srcOrd="2" destOrd="0" presId="urn:microsoft.com/office/officeart/2005/8/layout/hProcess6"/>
    <dgm:cxn modelId="{71661E0B-03A5-4846-A53A-A150AFED2CDA}" type="presParOf" srcId="{D1BD6822-46CD-43FD-ABF7-A0DE57D1FDB5}" destId="{1CCB55AF-118D-4567-962A-B1D169E667F7}" srcOrd="0" destOrd="0" presId="urn:microsoft.com/office/officeart/2005/8/layout/hProcess6"/>
    <dgm:cxn modelId="{2ACF4A95-F5F8-4786-BCA9-58C300879F02}" type="presParOf" srcId="{D1BD6822-46CD-43FD-ABF7-A0DE57D1FDB5}" destId="{2A90A9F9-AA9D-40A8-BFF0-59C04433B45C}" srcOrd="1" destOrd="0" presId="urn:microsoft.com/office/officeart/2005/8/layout/hProcess6"/>
    <dgm:cxn modelId="{7F9A897A-F10D-44E6-AB82-73A606443525}" type="presParOf" srcId="{D1BD6822-46CD-43FD-ABF7-A0DE57D1FDB5}" destId="{F78BCEA4-80B2-4BBE-A02E-7D2DAC1B4C27}" srcOrd="2" destOrd="0" presId="urn:microsoft.com/office/officeart/2005/8/layout/hProcess6"/>
    <dgm:cxn modelId="{D903CE86-1C8F-4C57-BE71-AF3A17997416}" type="presParOf" srcId="{D1BD6822-46CD-43FD-ABF7-A0DE57D1FDB5}" destId="{0FE727EA-9C7C-4266-A21A-0FCC5F3F9B2E}" srcOrd="3" destOrd="0" presId="urn:microsoft.com/office/officeart/2005/8/layout/hProcess6"/>
    <dgm:cxn modelId="{EB0E6028-86E6-493E-AADE-CD8D2BD0A0CD}" type="presParOf" srcId="{8A29A337-F762-47CA-988B-F36C36C81EEC}" destId="{9952DE92-8C34-46D9-AFA4-53E86611C243}" srcOrd="3" destOrd="0" presId="urn:microsoft.com/office/officeart/2005/8/layout/hProcess6"/>
    <dgm:cxn modelId="{2BC46A86-998C-4E7A-9FE5-392FA89ECABC}" type="presParOf" srcId="{8A29A337-F762-47CA-988B-F36C36C81EEC}" destId="{A24050D0-6744-460D-9D6D-50FF9137A0DC}" srcOrd="4" destOrd="0" presId="urn:microsoft.com/office/officeart/2005/8/layout/hProcess6"/>
    <dgm:cxn modelId="{D75ECC07-4012-4AD7-9925-1C9A7381F34D}" type="presParOf" srcId="{A24050D0-6744-460D-9D6D-50FF9137A0DC}" destId="{629F8018-875C-4C05-94CE-984F71ADC3F3}" srcOrd="0" destOrd="0" presId="urn:microsoft.com/office/officeart/2005/8/layout/hProcess6"/>
    <dgm:cxn modelId="{0B54F8FC-B42E-4A6B-AB6C-CF51CD125947}" type="presParOf" srcId="{A24050D0-6744-460D-9D6D-50FF9137A0DC}" destId="{3BEFB8F6-FC44-47BD-B5A0-DDB792C19327}" srcOrd="1" destOrd="0" presId="urn:microsoft.com/office/officeart/2005/8/layout/hProcess6"/>
    <dgm:cxn modelId="{01822A15-B949-401D-8621-494ACED8102E}" type="presParOf" srcId="{A24050D0-6744-460D-9D6D-50FF9137A0DC}" destId="{DD7A0399-F322-49D3-BD74-BB74EA3E0A6F}" srcOrd="2" destOrd="0" presId="urn:microsoft.com/office/officeart/2005/8/layout/hProcess6"/>
    <dgm:cxn modelId="{16E80EBF-BC67-4398-BB52-9E5A3C7C7653}" type="presParOf" srcId="{A24050D0-6744-460D-9D6D-50FF9137A0DC}" destId="{5C6BC370-EB0C-4393-97E8-FED9B39D4000}"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F623F92-D64F-4E73-B558-306081790FEB}" type="doc">
      <dgm:prSet loTypeId="urn:microsoft.com/office/officeart/2005/8/layout/process1" loCatId="process" qsTypeId="urn:microsoft.com/office/officeart/2005/8/quickstyle/simple1" qsCatId="simple" csTypeId="urn:microsoft.com/office/officeart/2005/8/colors/accent2_1" csCatId="accent2" phldr="1"/>
      <dgm:spPr/>
      <dgm:t>
        <a:bodyPr/>
        <a:lstStyle/>
        <a:p>
          <a:endParaRPr lang="tr-TR"/>
        </a:p>
      </dgm:t>
    </dgm:pt>
    <dgm:pt modelId="{662A5A5F-30BA-4D92-A3E3-09C08B814208}">
      <dgm:prSet/>
      <dgm:spPr>
        <a:solidFill>
          <a:schemeClr val="accent2">
            <a:lumMod val="20000"/>
            <a:lumOff val="80000"/>
          </a:schemeClr>
        </a:solidFill>
      </dgm:spPr>
      <dgm:t>
        <a:bodyPr/>
        <a:lstStyle/>
        <a:p>
          <a:pPr rtl="0"/>
          <a:r>
            <a:rPr lang="tr-TR" smtClean="0"/>
            <a:t>48/A maddesine göre tecil ve taksitlendirmeye konu borç toplamının işyeri ve borç türüne bakılmaksızın </a:t>
          </a:r>
          <a:r>
            <a:rPr lang="tr-TR" b="1" smtClean="0"/>
            <a:t>500.000</a:t>
          </a:r>
          <a:r>
            <a:rPr lang="tr-TR" smtClean="0"/>
            <a:t> </a:t>
          </a:r>
          <a:r>
            <a:rPr lang="tr-TR" i="1" smtClean="0"/>
            <a:t>(beş yüz bin) </a:t>
          </a:r>
          <a:r>
            <a:rPr lang="tr-TR" smtClean="0"/>
            <a:t>Türk Lirasını (bu tutar dâhil) aşmaması şartıyla tecil edilecek borçlar için teminat aranmayacaktır. </a:t>
          </a:r>
          <a:endParaRPr lang="tr-TR"/>
        </a:p>
      </dgm:t>
    </dgm:pt>
    <dgm:pt modelId="{042DDB50-CC54-4E08-94C1-B9105BF33553}" type="parTrans" cxnId="{6792CBCD-49F3-4595-8586-9A18AB247731}">
      <dgm:prSet/>
      <dgm:spPr/>
      <dgm:t>
        <a:bodyPr/>
        <a:lstStyle/>
        <a:p>
          <a:endParaRPr lang="tr-TR"/>
        </a:p>
      </dgm:t>
    </dgm:pt>
    <dgm:pt modelId="{7B9E50CB-EC1F-4387-B35D-5680BCC406C5}" type="sibTrans" cxnId="{6792CBCD-49F3-4595-8586-9A18AB247731}">
      <dgm:prSet/>
      <dgm:spPr/>
      <dgm:t>
        <a:bodyPr/>
        <a:lstStyle/>
        <a:p>
          <a:endParaRPr lang="tr-TR"/>
        </a:p>
      </dgm:t>
    </dgm:pt>
    <dgm:pt modelId="{23BE67D9-0801-4194-BC4F-0B6E567452B1}">
      <dgm:prSet/>
      <dgm:spPr>
        <a:solidFill>
          <a:schemeClr val="accent2">
            <a:lumMod val="20000"/>
            <a:lumOff val="80000"/>
          </a:schemeClr>
        </a:solidFill>
      </dgm:spPr>
      <dgm:t>
        <a:bodyPr/>
        <a:lstStyle/>
        <a:p>
          <a:pPr rtl="0"/>
          <a:r>
            <a:rPr lang="tr-TR" smtClean="0"/>
            <a:t>Tecil ve taksitlendirilecek Kurum alacaklarının toplam tutarının </a:t>
          </a:r>
          <a:r>
            <a:rPr lang="tr-TR" b="1" smtClean="0"/>
            <a:t>500.000</a:t>
          </a:r>
          <a:r>
            <a:rPr lang="tr-TR" smtClean="0"/>
            <a:t> (beşyüzbin) Türk Lirasını aşması durumunda, gösterilmesi zorunlu olan teminat tutarı </a:t>
          </a:r>
          <a:r>
            <a:rPr lang="tr-TR" b="1" smtClean="0"/>
            <a:t>500.000</a:t>
          </a:r>
          <a:r>
            <a:rPr lang="tr-TR" smtClean="0"/>
            <a:t> (beşyüzbin) Türk Lirasını aşan kısmın </a:t>
          </a:r>
          <a:r>
            <a:rPr lang="tr-TR" b="1" smtClean="0"/>
            <a:t>%25</a:t>
          </a:r>
          <a:r>
            <a:rPr lang="tr-TR" smtClean="0"/>
            <a:t>’i kadardır. Ayrıca, alınacak teminat tutarının tespitinde, gecikme cezası ve gecikme zammı yerine </a:t>
          </a:r>
          <a:r>
            <a:rPr lang="tr-TR" b="1" u="sng" smtClean="0"/>
            <a:t>Yİ-ÜFE</a:t>
          </a:r>
          <a:r>
            <a:rPr lang="tr-TR" u="sng" smtClean="0"/>
            <a:t> tutarı dikkate alınacaktır.</a:t>
          </a:r>
          <a:endParaRPr lang="tr-TR"/>
        </a:p>
      </dgm:t>
    </dgm:pt>
    <dgm:pt modelId="{78DFE6C3-0DBD-4066-8731-C4E16326D99F}" type="parTrans" cxnId="{9A5BB046-23E8-4A2F-B855-06FF5E14E480}">
      <dgm:prSet/>
      <dgm:spPr/>
      <dgm:t>
        <a:bodyPr/>
        <a:lstStyle/>
        <a:p>
          <a:endParaRPr lang="tr-TR"/>
        </a:p>
      </dgm:t>
    </dgm:pt>
    <dgm:pt modelId="{D71DD96F-095F-469A-AA03-531EE4A06D01}" type="sibTrans" cxnId="{9A5BB046-23E8-4A2F-B855-06FF5E14E480}">
      <dgm:prSet/>
      <dgm:spPr/>
      <dgm:t>
        <a:bodyPr/>
        <a:lstStyle/>
        <a:p>
          <a:endParaRPr lang="tr-TR"/>
        </a:p>
      </dgm:t>
    </dgm:pt>
    <dgm:pt modelId="{50FFD237-FC6C-4F88-9BB8-C9E2BFDD3889}" type="pres">
      <dgm:prSet presAssocID="{7F623F92-D64F-4E73-B558-306081790FEB}" presName="Name0" presStyleCnt="0">
        <dgm:presLayoutVars>
          <dgm:dir/>
          <dgm:resizeHandles val="exact"/>
        </dgm:presLayoutVars>
      </dgm:prSet>
      <dgm:spPr/>
      <dgm:t>
        <a:bodyPr/>
        <a:lstStyle/>
        <a:p>
          <a:endParaRPr lang="tr-TR"/>
        </a:p>
      </dgm:t>
    </dgm:pt>
    <dgm:pt modelId="{B8DD3727-7CA1-4D26-A6E7-AC0766515839}" type="pres">
      <dgm:prSet presAssocID="{662A5A5F-30BA-4D92-A3E3-09C08B814208}" presName="node" presStyleLbl="node1" presStyleIdx="0" presStyleCnt="2">
        <dgm:presLayoutVars>
          <dgm:bulletEnabled val="1"/>
        </dgm:presLayoutVars>
      </dgm:prSet>
      <dgm:spPr/>
      <dgm:t>
        <a:bodyPr/>
        <a:lstStyle/>
        <a:p>
          <a:endParaRPr lang="tr-TR"/>
        </a:p>
      </dgm:t>
    </dgm:pt>
    <dgm:pt modelId="{F7A61512-639A-4B90-86F5-0FD9F1CDDD6B}" type="pres">
      <dgm:prSet presAssocID="{7B9E50CB-EC1F-4387-B35D-5680BCC406C5}" presName="sibTrans" presStyleLbl="sibTrans2D1" presStyleIdx="0" presStyleCnt="1"/>
      <dgm:spPr/>
      <dgm:t>
        <a:bodyPr/>
        <a:lstStyle/>
        <a:p>
          <a:endParaRPr lang="tr-TR"/>
        </a:p>
      </dgm:t>
    </dgm:pt>
    <dgm:pt modelId="{FB7F5858-8C23-4ECD-8D2B-E3816FA8D329}" type="pres">
      <dgm:prSet presAssocID="{7B9E50CB-EC1F-4387-B35D-5680BCC406C5}" presName="connectorText" presStyleLbl="sibTrans2D1" presStyleIdx="0" presStyleCnt="1"/>
      <dgm:spPr/>
      <dgm:t>
        <a:bodyPr/>
        <a:lstStyle/>
        <a:p>
          <a:endParaRPr lang="tr-TR"/>
        </a:p>
      </dgm:t>
    </dgm:pt>
    <dgm:pt modelId="{2CBAE065-8CE2-442F-9F00-CBEE5E96182C}" type="pres">
      <dgm:prSet presAssocID="{23BE67D9-0801-4194-BC4F-0B6E567452B1}" presName="node" presStyleLbl="node1" presStyleIdx="1" presStyleCnt="2">
        <dgm:presLayoutVars>
          <dgm:bulletEnabled val="1"/>
        </dgm:presLayoutVars>
      </dgm:prSet>
      <dgm:spPr/>
      <dgm:t>
        <a:bodyPr/>
        <a:lstStyle/>
        <a:p>
          <a:endParaRPr lang="tr-TR"/>
        </a:p>
      </dgm:t>
    </dgm:pt>
  </dgm:ptLst>
  <dgm:cxnLst>
    <dgm:cxn modelId="{7F4C220D-0A20-42EC-8827-5EE4D8A452BE}" type="presOf" srcId="{7F623F92-D64F-4E73-B558-306081790FEB}" destId="{50FFD237-FC6C-4F88-9BB8-C9E2BFDD3889}" srcOrd="0" destOrd="0" presId="urn:microsoft.com/office/officeart/2005/8/layout/process1"/>
    <dgm:cxn modelId="{9703E0F4-6B45-4399-B306-91E3AE4F8333}" type="presOf" srcId="{7B9E50CB-EC1F-4387-B35D-5680BCC406C5}" destId="{FB7F5858-8C23-4ECD-8D2B-E3816FA8D329}" srcOrd="1" destOrd="0" presId="urn:microsoft.com/office/officeart/2005/8/layout/process1"/>
    <dgm:cxn modelId="{F6581604-959A-49E3-8B23-A0E64ACE8C3D}" type="presOf" srcId="{662A5A5F-30BA-4D92-A3E3-09C08B814208}" destId="{B8DD3727-7CA1-4D26-A6E7-AC0766515839}" srcOrd="0" destOrd="0" presId="urn:microsoft.com/office/officeart/2005/8/layout/process1"/>
    <dgm:cxn modelId="{9A5BB046-23E8-4A2F-B855-06FF5E14E480}" srcId="{7F623F92-D64F-4E73-B558-306081790FEB}" destId="{23BE67D9-0801-4194-BC4F-0B6E567452B1}" srcOrd="1" destOrd="0" parTransId="{78DFE6C3-0DBD-4066-8731-C4E16326D99F}" sibTransId="{D71DD96F-095F-469A-AA03-531EE4A06D01}"/>
    <dgm:cxn modelId="{6792CBCD-49F3-4595-8586-9A18AB247731}" srcId="{7F623F92-D64F-4E73-B558-306081790FEB}" destId="{662A5A5F-30BA-4D92-A3E3-09C08B814208}" srcOrd="0" destOrd="0" parTransId="{042DDB50-CC54-4E08-94C1-B9105BF33553}" sibTransId="{7B9E50CB-EC1F-4387-B35D-5680BCC406C5}"/>
    <dgm:cxn modelId="{D906B0B9-0563-4034-82E7-2381C2646166}" type="presOf" srcId="{7B9E50CB-EC1F-4387-B35D-5680BCC406C5}" destId="{F7A61512-639A-4B90-86F5-0FD9F1CDDD6B}" srcOrd="0" destOrd="0" presId="urn:microsoft.com/office/officeart/2005/8/layout/process1"/>
    <dgm:cxn modelId="{09046337-35DC-4D09-8CDB-6D16970AD6F5}" type="presOf" srcId="{23BE67D9-0801-4194-BC4F-0B6E567452B1}" destId="{2CBAE065-8CE2-442F-9F00-CBEE5E96182C}" srcOrd="0" destOrd="0" presId="urn:microsoft.com/office/officeart/2005/8/layout/process1"/>
    <dgm:cxn modelId="{DD8CD73C-0BD3-4D63-B614-AE3B8509BA1E}" type="presParOf" srcId="{50FFD237-FC6C-4F88-9BB8-C9E2BFDD3889}" destId="{B8DD3727-7CA1-4D26-A6E7-AC0766515839}" srcOrd="0" destOrd="0" presId="urn:microsoft.com/office/officeart/2005/8/layout/process1"/>
    <dgm:cxn modelId="{45E485EE-ACEA-4A6B-84E1-7813B0236863}" type="presParOf" srcId="{50FFD237-FC6C-4F88-9BB8-C9E2BFDD3889}" destId="{F7A61512-639A-4B90-86F5-0FD9F1CDDD6B}" srcOrd="1" destOrd="0" presId="urn:microsoft.com/office/officeart/2005/8/layout/process1"/>
    <dgm:cxn modelId="{DD58F0DE-D193-47BE-AA12-724F0D802FF6}" type="presParOf" srcId="{F7A61512-639A-4B90-86F5-0FD9F1CDDD6B}" destId="{FB7F5858-8C23-4ECD-8D2B-E3816FA8D329}" srcOrd="0" destOrd="0" presId="urn:microsoft.com/office/officeart/2005/8/layout/process1"/>
    <dgm:cxn modelId="{2E6728BC-1EB3-4D3F-A57B-7D5A42EC0577}" type="presParOf" srcId="{50FFD237-FC6C-4F88-9BB8-C9E2BFDD3889}" destId="{2CBAE065-8CE2-442F-9F00-CBEE5E96182C}" srcOrd="2" destOrd="0" presId="urn:microsoft.com/office/officeart/2005/8/layout/process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3CD9981-7AA5-4C39-AAE4-16D1E85742D5}" type="doc">
      <dgm:prSet loTypeId="urn:microsoft.com/office/officeart/2008/layout/BubblePictureList" loCatId="picture" qsTypeId="urn:microsoft.com/office/officeart/2005/8/quickstyle/simple1" qsCatId="simple" csTypeId="urn:microsoft.com/office/officeart/2005/8/colors/accent1_1" csCatId="accent1" phldr="1"/>
      <dgm:spPr/>
      <dgm:t>
        <a:bodyPr/>
        <a:lstStyle/>
        <a:p>
          <a:endParaRPr lang="tr-TR"/>
        </a:p>
      </dgm:t>
    </dgm:pt>
    <dgm:pt modelId="{E9DA20AA-EAE5-4F5E-AFE6-587693E7DFB6}">
      <dgm:prSet custT="1"/>
      <dgm:spPr>
        <a:solidFill>
          <a:schemeClr val="accent4">
            <a:lumMod val="20000"/>
            <a:lumOff val="80000"/>
          </a:schemeClr>
        </a:solidFill>
      </dgm:spPr>
      <dgm:t>
        <a:bodyPr anchor="ctr"/>
        <a:lstStyle/>
        <a:p>
          <a:pPr marL="85725" indent="363538" algn="just" rtl="0"/>
          <a:r>
            <a:rPr lang="tr-TR" sz="2000" dirty="0" smtClean="0">
              <a:effectLst/>
            </a:rPr>
            <a:t>Talep tarihine kadar olan taksit tutarlarının ve cari ay primlerinin ödenmiş ve daha önce alınmış olan teminatın bölünebilir nitelikte olması durumunda ödenen miktarı aşmamak kaydıyla tecil ve taksitlendirilen borçtan fazlaya ilişkin teminatlar üzerindeki hacizler kaldırılır veya iade edilir.</a:t>
          </a:r>
          <a:br>
            <a:rPr lang="tr-TR" sz="2000" dirty="0" smtClean="0">
              <a:effectLst/>
            </a:rPr>
          </a:br>
          <a:endParaRPr lang="tr-TR" sz="2000" dirty="0">
            <a:effectLst/>
          </a:endParaRPr>
        </a:p>
      </dgm:t>
    </dgm:pt>
    <dgm:pt modelId="{A7A240C0-E66E-4DBE-9A7D-2CA28C1AF3C6}" type="parTrans" cxnId="{3053E872-EED3-4CE0-BA01-032779342D1C}">
      <dgm:prSet/>
      <dgm:spPr/>
      <dgm:t>
        <a:bodyPr/>
        <a:lstStyle/>
        <a:p>
          <a:pPr algn="l"/>
          <a:endParaRPr lang="tr-TR" sz="1400"/>
        </a:p>
      </dgm:t>
    </dgm:pt>
    <dgm:pt modelId="{C35F37AC-BAE5-464D-9E7D-8B35C5FC5BD2}" type="sibTrans" cxnId="{3053E872-EED3-4CE0-BA01-032779342D1C}">
      <dgm:prSet/>
      <dgm:spPr>
        <a:blipFill rotWithShape="1">
          <a:blip xmlns:r="http://schemas.openxmlformats.org/officeDocument/2006/relationships" r:embed="rId1"/>
          <a:stretch>
            <a:fillRect/>
          </a:stretch>
        </a:blipFill>
      </dgm:spPr>
      <dgm:t>
        <a:bodyPr/>
        <a:lstStyle/>
        <a:p>
          <a:pPr algn="l"/>
          <a:endParaRPr lang="tr-TR" sz="1400"/>
        </a:p>
      </dgm:t>
    </dgm:pt>
    <dgm:pt modelId="{1DEAEE06-D654-4AF2-9D78-B6B18B6204F8}" type="pres">
      <dgm:prSet presAssocID="{73CD9981-7AA5-4C39-AAE4-16D1E85742D5}" presName="Name0" presStyleCnt="0">
        <dgm:presLayoutVars>
          <dgm:chMax val="8"/>
          <dgm:chPref val="8"/>
          <dgm:dir/>
        </dgm:presLayoutVars>
      </dgm:prSet>
      <dgm:spPr/>
      <dgm:t>
        <a:bodyPr/>
        <a:lstStyle/>
        <a:p>
          <a:endParaRPr lang="tr-TR"/>
        </a:p>
      </dgm:t>
    </dgm:pt>
    <dgm:pt modelId="{1930C56B-5E80-4F57-8D22-970355DC2B3D}" type="pres">
      <dgm:prSet presAssocID="{E9DA20AA-EAE5-4F5E-AFE6-587693E7DFB6}" presName="parent_text_1" presStyleLbl="revTx" presStyleIdx="0" presStyleCnt="1" custScaleX="108822" custScaleY="374346" custLinFactNeighborX="-30999" custLinFactNeighborY="71599">
        <dgm:presLayoutVars>
          <dgm:chMax val="0"/>
          <dgm:chPref val="0"/>
          <dgm:bulletEnabled val="1"/>
        </dgm:presLayoutVars>
      </dgm:prSet>
      <dgm:spPr/>
      <dgm:t>
        <a:bodyPr/>
        <a:lstStyle/>
        <a:p>
          <a:endParaRPr lang="tr-TR"/>
        </a:p>
      </dgm:t>
    </dgm:pt>
    <dgm:pt modelId="{ED3B3B30-9A88-4C97-A243-5616F196CA18}" type="pres">
      <dgm:prSet presAssocID="{E9DA20AA-EAE5-4F5E-AFE6-587693E7DFB6}" presName="image_accent_1" presStyleCnt="0"/>
      <dgm:spPr/>
    </dgm:pt>
    <dgm:pt modelId="{740C3FE6-3652-4CAF-A08A-7B7D782F17E3}" type="pres">
      <dgm:prSet presAssocID="{E9DA20AA-EAE5-4F5E-AFE6-587693E7DFB6}" presName="imageAccentRepeatNode" presStyleLbl="alignNode1" presStyleIdx="0" presStyleCnt="2" custLinFactNeighborX="21726"/>
      <dgm:spPr/>
    </dgm:pt>
    <dgm:pt modelId="{D7367FFB-CB9D-43C5-B39D-DECD71182963}" type="pres">
      <dgm:prSet presAssocID="{E9DA20AA-EAE5-4F5E-AFE6-587693E7DFB6}" presName="accent_1" presStyleLbl="alignNode1" presStyleIdx="1" presStyleCnt="2" custLinFactNeighborX="25788" custLinFactNeighborY="-17530"/>
      <dgm:spPr/>
    </dgm:pt>
    <dgm:pt modelId="{AEB54FA5-F91D-43C5-8BC0-841AEF5D518B}" type="pres">
      <dgm:prSet presAssocID="{C35F37AC-BAE5-464D-9E7D-8B35C5FC5BD2}" presName="image_1" presStyleCnt="0"/>
      <dgm:spPr/>
    </dgm:pt>
    <dgm:pt modelId="{1D58E679-963D-4BF9-A316-BD910A86A88B}" type="pres">
      <dgm:prSet presAssocID="{C35F37AC-BAE5-464D-9E7D-8B35C5FC5BD2}" presName="imageRepeatNode" presStyleLbl="fgImgPlace1" presStyleIdx="0" presStyleCnt="1" custLinFactNeighborX="23860" custLinFactNeighborY="-329"/>
      <dgm:spPr/>
      <dgm:t>
        <a:bodyPr/>
        <a:lstStyle/>
        <a:p>
          <a:endParaRPr lang="tr-TR"/>
        </a:p>
      </dgm:t>
    </dgm:pt>
  </dgm:ptLst>
  <dgm:cxnLst>
    <dgm:cxn modelId="{8E67DA76-2700-44DD-AA25-21E9CB123352}" type="presOf" srcId="{E9DA20AA-EAE5-4F5E-AFE6-587693E7DFB6}" destId="{1930C56B-5E80-4F57-8D22-970355DC2B3D}" srcOrd="0" destOrd="0" presId="urn:microsoft.com/office/officeart/2008/layout/BubblePictureList"/>
    <dgm:cxn modelId="{C83A42AA-6A69-4AC0-80F1-ED31B2ACFA07}" type="presOf" srcId="{C35F37AC-BAE5-464D-9E7D-8B35C5FC5BD2}" destId="{1D58E679-963D-4BF9-A316-BD910A86A88B}" srcOrd="0" destOrd="0" presId="urn:microsoft.com/office/officeart/2008/layout/BubblePictureList"/>
    <dgm:cxn modelId="{F6D9FF33-8624-474D-BDC2-AE499B1AA85D}" type="presOf" srcId="{73CD9981-7AA5-4C39-AAE4-16D1E85742D5}" destId="{1DEAEE06-D654-4AF2-9D78-B6B18B6204F8}" srcOrd="0" destOrd="0" presId="urn:microsoft.com/office/officeart/2008/layout/BubblePictureList"/>
    <dgm:cxn modelId="{3053E872-EED3-4CE0-BA01-032779342D1C}" srcId="{73CD9981-7AA5-4C39-AAE4-16D1E85742D5}" destId="{E9DA20AA-EAE5-4F5E-AFE6-587693E7DFB6}" srcOrd="0" destOrd="0" parTransId="{A7A240C0-E66E-4DBE-9A7D-2CA28C1AF3C6}" sibTransId="{C35F37AC-BAE5-464D-9E7D-8B35C5FC5BD2}"/>
    <dgm:cxn modelId="{8DC52018-C08A-45B6-B1E7-A5F15EB26062}" type="presParOf" srcId="{1DEAEE06-D654-4AF2-9D78-B6B18B6204F8}" destId="{1930C56B-5E80-4F57-8D22-970355DC2B3D}" srcOrd="0" destOrd="0" presId="urn:microsoft.com/office/officeart/2008/layout/BubblePictureList"/>
    <dgm:cxn modelId="{B99FFA72-0EE9-47AD-9E9A-1EDFE0E062E0}" type="presParOf" srcId="{1DEAEE06-D654-4AF2-9D78-B6B18B6204F8}" destId="{ED3B3B30-9A88-4C97-A243-5616F196CA18}" srcOrd="1" destOrd="0" presId="urn:microsoft.com/office/officeart/2008/layout/BubblePictureList"/>
    <dgm:cxn modelId="{A56D9095-B646-42C2-A74C-22698744D07E}" type="presParOf" srcId="{ED3B3B30-9A88-4C97-A243-5616F196CA18}" destId="{740C3FE6-3652-4CAF-A08A-7B7D782F17E3}" srcOrd="0" destOrd="0" presId="urn:microsoft.com/office/officeart/2008/layout/BubblePictureList"/>
    <dgm:cxn modelId="{6030C38E-03E3-44CF-93A6-4786B73F5302}" type="presParOf" srcId="{1DEAEE06-D654-4AF2-9D78-B6B18B6204F8}" destId="{D7367FFB-CB9D-43C5-B39D-DECD71182963}" srcOrd="2" destOrd="0" presId="urn:microsoft.com/office/officeart/2008/layout/BubblePictureList"/>
    <dgm:cxn modelId="{77CD0A85-1E10-423A-A64B-CD859AB15208}" type="presParOf" srcId="{1DEAEE06-D654-4AF2-9D78-B6B18B6204F8}" destId="{AEB54FA5-F91D-43C5-8BC0-841AEF5D518B}" srcOrd="3" destOrd="0" presId="urn:microsoft.com/office/officeart/2008/layout/BubblePictureList"/>
    <dgm:cxn modelId="{D7474956-F68C-4666-9704-37A600FBFD09}" type="presParOf" srcId="{AEB54FA5-F91D-43C5-8BC0-841AEF5D518B}" destId="{1D58E679-963D-4BF9-A316-BD910A86A88B}" srcOrd="0" destOrd="0" presId="urn:microsoft.com/office/officeart/2008/layout/Bubble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BCB52A7-E913-4410-BC5E-29C3649DD607}"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tr-TR"/>
        </a:p>
      </dgm:t>
    </dgm:pt>
    <dgm:pt modelId="{D05B0441-CB8A-4591-9271-4BD81C3C5D8D}">
      <dgm:prSet custT="1"/>
      <dgm:spPr/>
      <dgm:t>
        <a:bodyPr/>
        <a:lstStyle/>
        <a:p>
          <a:pPr rtl="0"/>
          <a:r>
            <a:rPr lang="tr-TR" sz="1600" dirty="0" smtClean="0"/>
            <a:t>Tebliğ tarihinden itibaren </a:t>
          </a:r>
          <a:r>
            <a:rPr lang="tr-TR" sz="1600" b="1" dirty="0" smtClean="0"/>
            <a:t>30 gün </a:t>
          </a:r>
          <a:r>
            <a:rPr lang="tr-TR" sz="1600" dirty="0" smtClean="0"/>
            <a:t>içerisinde yazılı başvuruda bulunulması şartıyla; </a:t>
          </a:r>
        </a:p>
      </dgm:t>
    </dgm:pt>
    <dgm:pt modelId="{D94F2796-6BFA-49D8-A0C3-E149A2684C49}" type="parTrans" cxnId="{1AA98E79-C93D-4AEA-8C57-6E0C19201726}">
      <dgm:prSet/>
      <dgm:spPr/>
      <dgm:t>
        <a:bodyPr/>
        <a:lstStyle/>
        <a:p>
          <a:endParaRPr lang="tr-TR"/>
        </a:p>
      </dgm:t>
    </dgm:pt>
    <dgm:pt modelId="{6F210419-38A2-4A27-BA2B-E19ABBAA086B}" type="sibTrans" cxnId="{1AA98E79-C93D-4AEA-8C57-6E0C19201726}">
      <dgm:prSet/>
      <dgm:spPr/>
      <dgm:t>
        <a:bodyPr/>
        <a:lstStyle/>
        <a:p>
          <a:endParaRPr lang="tr-TR"/>
        </a:p>
      </dgm:t>
    </dgm:pt>
    <dgm:pt modelId="{130B972A-48E2-4DA8-BDFC-82540AB9CD44}">
      <dgm:prSet custT="1"/>
      <dgm:spPr/>
      <dgm:t>
        <a:bodyPr/>
        <a:lstStyle/>
        <a:p>
          <a:pPr rtl="0"/>
          <a:r>
            <a:rPr lang="tr-TR" sz="1500" dirty="0" smtClean="0"/>
            <a:t>İzleyen taksitleri ikişer aylık dönemler halinde altı eşit taksitte ödemeleri durumunda </a:t>
          </a:r>
          <a:r>
            <a:rPr lang="tr-TR" sz="1500" dirty="0" smtClean="0">
              <a:solidFill>
                <a:srgbClr val="002060"/>
              </a:solidFill>
            </a:rPr>
            <a:t>bu Kanun hükümlerinden yararlandırılırlar.</a:t>
          </a:r>
          <a:endParaRPr lang="tr-TR" sz="1500" dirty="0">
            <a:solidFill>
              <a:srgbClr val="002060"/>
            </a:solidFill>
          </a:endParaRPr>
        </a:p>
      </dgm:t>
    </dgm:pt>
    <dgm:pt modelId="{26AB08C6-83FB-4EF8-8380-3C55A2EBC02F}" type="parTrans" cxnId="{99109329-6F7B-4EAA-A58F-B31098D940F2}">
      <dgm:prSet/>
      <dgm:spPr/>
      <dgm:t>
        <a:bodyPr/>
        <a:lstStyle/>
        <a:p>
          <a:endParaRPr lang="tr-TR"/>
        </a:p>
      </dgm:t>
    </dgm:pt>
    <dgm:pt modelId="{4CC79900-3DF8-40C1-BA74-3D1BD2F8A8FC}" type="sibTrans" cxnId="{99109329-6F7B-4EAA-A58F-B31098D940F2}">
      <dgm:prSet/>
      <dgm:spPr/>
      <dgm:t>
        <a:bodyPr/>
        <a:lstStyle/>
        <a:p>
          <a:endParaRPr lang="tr-TR"/>
        </a:p>
      </dgm:t>
    </dgm:pt>
    <dgm:pt modelId="{65249A53-A87D-4F20-9253-03CB09C5492B}">
      <dgm:prSet custT="1"/>
      <dgm:spPr/>
      <dgm:t>
        <a:bodyPr/>
        <a:lstStyle/>
        <a:p>
          <a:pPr rtl="0"/>
          <a:r>
            <a:rPr lang="tr-TR" sz="1500" dirty="0" smtClean="0"/>
            <a:t>İdari Para Cezasının </a:t>
          </a:r>
          <a:r>
            <a:rPr lang="tr-TR" sz="2400" b="1" dirty="0" smtClean="0"/>
            <a:t>%50</a:t>
          </a:r>
          <a:r>
            <a:rPr lang="tr-TR" sz="1500" dirty="0" smtClean="0"/>
            <a:t>’si için ilk taksiti tebliği takip eden aydan başlanılarak,</a:t>
          </a:r>
          <a:endParaRPr lang="tr-TR" sz="1500" dirty="0"/>
        </a:p>
      </dgm:t>
    </dgm:pt>
    <dgm:pt modelId="{1973815B-19DD-4E27-9A64-4087260170C2}" type="parTrans" cxnId="{B73123F3-7ED2-4AB7-A559-09AF1A7D77B0}">
      <dgm:prSet/>
      <dgm:spPr/>
      <dgm:t>
        <a:bodyPr/>
        <a:lstStyle/>
        <a:p>
          <a:endParaRPr lang="tr-TR"/>
        </a:p>
      </dgm:t>
    </dgm:pt>
    <dgm:pt modelId="{15E25C62-AB58-4566-A6F2-150E24F8C6DE}" type="sibTrans" cxnId="{B73123F3-7ED2-4AB7-A559-09AF1A7D77B0}">
      <dgm:prSet/>
      <dgm:spPr/>
      <dgm:t>
        <a:bodyPr/>
        <a:lstStyle/>
        <a:p>
          <a:endParaRPr lang="tr-TR"/>
        </a:p>
      </dgm:t>
    </dgm:pt>
    <dgm:pt modelId="{0AECC02E-430F-44CB-9BFF-1E314351D7E0}" type="pres">
      <dgm:prSet presAssocID="{ABCB52A7-E913-4410-BC5E-29C3649DD607}" presName="Name0" presStyleCnt="0">
        <dgm:presLayoutVars>
          <dgm:dir/>
          <dgm:animOne val="branch"/>
          <dgm:animLvl val="lvl"/>
        </dgm:presLayoutVars>
      </dgm:prSet>
      <dgm:spPr/>
      <dgm:t>
        <a:bodyPr/>
        <a:lstStyle/>
        <a:p>
          <a:endParaRPr lang="tr-TR"/>
        </a:p>
      </dgm:t>
    </dgm:pt>
    <dgm:pt modelId="{B0984B14-3460-4DF8-B824-B0C065F63ACB}" type="pres">
      <dgm:prSet presAssocID="{D05B0441-CB8A-4591-9271-4BD81C3C5D8D}" presName="chaos" presStyleCnt="0"/>
      <dgm:spPr/>
    </dgm:pt>
    <dgm:pt modelId="{2C5A1E18-DD82-4083-9E3F-2436C5485E38}" type="pres">
      <dgm:prSet presAssocID="{D05B0441-CB8A-4591-9271-4BD81C3C5D8D}" presName="parTx1" presStyleLbl="revTx" presStyleIdx="0" presStyleCnt="2" custScaleX="83118" custScaleY="127384"/>
      <dgm:spPr/>
      <dgm:t>
        <a:bodyPr/>
        <a:lstStyle/>
        <a:p>
          <a:endParaRPr lang="tr-TR"/>
        </a:p>
      </dgm:t>
    </dgm:pt>
    <dgm:pt modelId="{E2E02BF1-7923-41F2-823B-4CB2730EC1E4}" type="pres">
      <dgm:prSet presAssocID="{D05B0441-CB8A-4591-9271-4BD81C3C5D8D}" presName="c1" presStyleLbl="node1" presStyleIdx="0" presStyleCnt="19"/>
      <dgm:spPr/>
    </dgm:pt>
    <dgm:pt modelId="{A6F04136-64D1-4CDF-AF73-7BFA26E291F0}" type="pres">
      <dgm:prSet presAssocID="{D05B0441-CB8A-4591-9271-4BD81C3C5D8D}" presName="c2" presStyleLbl="node1" presStyleIdx="1" presStyleCnt="19"/>
      <dgm:spPr/>
    </dgm:pt>
    <dgm:pt modelId="{72DA19DD-6C2F-4D3F-8C04-FFE858C85E81}" type="pres">
      <dgm:prSet presAssocID="{D05B0441-CB8A-4591-9271-4BD81C3C5D8D}" presName="c3" presStyleLbl="node1" presStyleIdx="2" presStyleCnt="19"/>
      <dgm:spPr/>
    </dgm:pt>
    <dgm:pt modelId="{FBD52874-5479-4F73-88CE-2943BFAAA00E}" type="pres">
      <dgm:prSet presAssocID="{D05B0441-CB8A-4591-9271-4BD81C3C5D8D}" presName="c4" presStyleLbl="node1" presStyleIdx="3" presStyleCnt="19"/>
      <dgm:spPr/>
    </dgm:pt>
    <dgm:pt modelId="{3CA0FE3F-82E2-404C-A175-6884478C5533}" type="pres">
      <dgm:prSet presAssocID="{D05B0441-CB8A-4591-9271-4BD81C3C5D8D}" presName="c5" presStyleLbl="node1" presStyleIdx="4" presStyleCnt="19"/>
      <dgm:spPr/>
    </dgm:pt>
    <dgm:pt modelId="{E8E41D15-9AB7-4CD6-8D30-C81963DA281A}" type="pres">
      <dgm:prSet presAssocID="{D05B0441-CB8A-4591-9271-4BD81C3C5D8D}" presName="c6" presStyleLbl="node1" presStyleIdx="5" presStyleCnt="19"/>
      <dgm:spPr/>
    </dgm:pt>
    <dgm:pt modelId="{BBB97664-83AD-4B9F-97A7-CEBE9D00EB4D}" type="pres">
      <dgm:prSet presAssocID="{D05B0441-CB8A-4591-9271-4BD81C3C5D8D}" presName="c7" presStyleLbl="node1" presStyleIdx="6" presStyleCnt="19"/>
      <dgm:spPr/>
    </dgm:pt>
    <dgm:pt modelId="{A715888E-4CAE-433B-8E27-A626A94CC10B}" type="pres">
      <dgm:prSet presAssocID="{D05B0441-CB8A-4591-9271-4BD81C3C5D8D}" presName="c8" presStyleLbl="node1" presStyleIdx="7" presStyleCnt="19"/>
      <dgm:spPr/>
    </dgm:pt>
    <dgm:pt modelId="{77EFD972-2E3C-4B1A-8BC0-4E5823D243A7}" type="pres">
      <dgm:prSet presAssocID="{D05B0441-CB8A-4591-9271-4BD81C3C5D8D}" presName="c9" presStyleLbl="node1" presStyleIdx="8" presStyleCnt="19"/>
      <dgm:spPr/>
    </dgm:pt>
    <dgm:pt modelId="{0F0AEB86-6FE3-4B66-A9E0-C12287827F19}" type="pres">
      <dgm:prSet presAssocID="{D05B0441-CB8A-4591-9271-4BD81C3C5D8D}" presName="c10" presStyleLbl="node1" presStyleIdx="9" presStyleCnt="19"/>
      <dgm:spPr/>
    </dgm:pt>
    <dgm:pt modelId="{9A5CA17D-82FF-496C-BF1C-695FAC1E7977}" type="pres">
      <dgm:prSet presAssocID="{D05B0441-CB8A-4591-9271-4BD81C3C5D8D}" presName="c11" presStyleLbl="node1" presStyleIdx="10" presStyleCnt="19"/>
      <dgm:spPr/>
    </dgm:pt>
    <dgm:pt modelId="{6E6994EA-1034-4E7E-AFC3-9BC22FA09A20}" type="pres">
      <dgm:prSet presAssocID="{D05B0441-CB8A-4591-9271-4BD81C3C5D8D}" presName="c12" presStyleLbl="node1" presStyleIdx="11" presStyleCnt="19"/>
      <dgm:spPr/>
    </dgm:pt>
    <dgm:pt modelId="{1E21C781-3FE1-4236-AF25-8C180DB527A7}" type="pres">
      <dgm:prSet presAssocID="{D05B0441-CB8A-4591-9271-4BD81C3C5D8D}" presName="c13" presStyleLbl="node1" presStyleIdx="12" presStyleCnt="19"/>
      <dgm:spPr/>
    </dgm:pt>
    <dgm:pt modelId="{4FC3B07B-2C9C-46E9-ACB0-29B713BA3D13}" type="pres">
      <dgm:prSet presAssocID="{D05B0441-CB8A-4591-9271-4BD81C3C5D8D}" presName="c14" presStyleLbl="node1" presStyleIdx="13" presStyleCnt="19"/>
      <dgm:spPr/>
    </dgm:pt>
    <dgm:pt modelId="{5A4914F2-4EF0-4449-AC38-A10D2063644E}" type="pres">
      <dgm:prSet presAssocID="{D05B0441-CB8A-4591-9271-4BD81C3C5D8D}" presName="c15" presStyleLbl="node1" presStyleIdx="14" presStyleCnt="19"/>
      <dgm:spPr/>
    </dgm:pt>
    <dgm:pt modelId="{2F620818-BCFF-4C8D-B718-C71BD0C4040A}" type="pres">
      <dgm:prSet presAssocID="{D05B0441-CB8A-4591-9271-4BD81C3C5D8D}" presName="c16" presStyleLbl="node1" presStyleIdx="15" presStyleCnt="19"/>
      <dgm:spPr/>
    </dgm:pt>
    <dgm:pt modelId="{2D91B742-B8D4-44D6-B68E-704D5364AB26}" type="pres">
      <dgm:prSet presAssocID="{D05B0441-CB8A-4591-9271-4BD81C3C5D8D}" presName="c17" presStyleLbl="node1" presStyleIdx="16" presStyleCnt="19"/>
      <dgm:spPr/>
    </dgm:pt>
    <dgm:pt modelId="{81630F96-0FD7-47C3-96C6-02EC99C95E1C}" type="pres">
      <dgm:prSet presAssocID="{D05B0441-CB8A-4591-9271-4BD81C3C5D8D}" presName="c18" presStyleLbl="node1" presStyleIdx="17" presStyleCnt="19"/>
      <dgm:spPr/>
    </dgm:pt>
    <dgm:pt modelId="{753070CD-806B-4C65-B862-8783115A126F}" type="pres">
      <dgm:prSet presAssocID="{6F210419-38A2-4A27-BA2B-E19ABBAA086B}" presName="chevronComposite1" presStyleCnt="0"/>
      <dgm:spPr/>
    </dgm:pt>
    <dgm:pt modelId="{7A83DD8D-A024-4FE5-A272-6A7A3890872E}" type="pres">
      <dgm:prSet presAssocID="{6F210419-38A2-4A27-BA2B-E19ABBAA086B}" presName="chevron1" presStyleLbl="sibTrans2D1" presStyleIdx="0" presStyleCnt="2"/>
      <dgm:spPr/>
    </dgm:pt>
    <dgm:pt modelId="{E0BE4827-6A7F-49F3-81AD-4E53B32F241F}" type="pres">
      <dgm:prSet presAssocID="{6F210419-38A2-4A27-BA2B-E19ABBAA086B}" presName="spChevron1" presStyleCnt="0"/>
      <dgm:spPr/>
    </dgm:pt>
    <dgm:pt modelId="{09C1B6B6-5E8A-49FD-9595-78342C7A3B38}" type="pres">
      <dgm:prSet presAssocID="{65249A53-A87D-4F20-9253-03CB09C5492B}" presName="middle" presStyleCnt="0"/>
      <dgm:spPr/>
    </dgm:pt>
    <dgm:pt modelId="{7B2809A1-04E2-4887-A66D-2CCA6B78F731}" type="pres">
      <dgm:prSet presAssocID="{65249A53-A87D-4F20-9253-03CB09C5492B}" presName="parTxMid" presStyleLbl="revTx" presStyleIdx="1" presStyleCnt="2"/>
      <dgm:spPr/>
      <dgm:t>
        <a:bodyPr/>
        <a:lstStyle/>
        <a:p>
          <a:endParaRPr lang="tr-TR"/>
        </a:p>
      </dgm:t>
    </dgm:pt>
    <dgm:pt modelId="{C9CEF2ED-E858-443C-9F18-AFDEE4E331CE}" type="pres">
      <dgm:prSet presAssocID="{65249A53-A87D-4F20-9253-03CB09C5492B}" presName="spMid" presStyleCnt="0"/>
      <dgm:spPr/>
    </dgm:pt>
    <dgm:pt modelId="{47675505-39B6-4093-831E-7BC1820D8926}" type="pres">
      <dgm:prSet presAssocID="{15E25C62-AB58-4566-A6F2-150E24F8C6DE}" presName="chevronComposite1" presStyleCnt="0"/>
      <dgm:spPr/>
    </dgm:pt>
    <dgm:pt modelId="{93595367-8D04-4DAB-882B-217998C3885C}" type="pres">
      <dgm:prSet presAssocID="{15E25C62-AB58-4566-A6F2-150E24F8C6DE}" presName="chevron1" presStyleLbl="sibTrans2D1" presStyleIdx="1" presStyleCnt="2"/>
      <dgm:spPr/>
    </dgm:pt>
    <dgm:pt modelId="{C0AD40AF-C37E-455F-A23E-D91439A50916}" type="pres">
      <dgm:prSet presAssocID="{15E25C62-AB58-4566-A6F2-150E24F8C6DE}" presName="spChevron1" presStyleCnt="0"/>
      <dgm:spPr/>
    </dgm:pt>
    <dgm:pt modelId="{DE16C7FE-2ED8-4B3C-9A9E-67BCB4FB26A7}" type="pres">
      <dgm:prSet presAssocID="{130B972A-48E2-4DA8-BDFC-82540AB9CD44}" presName="last" presStyleCnt="0"/>
      <dgm:spPr/>
    </dgm:pt>
    <dgm:pt modelId="{60410ADB-4A81-48A1-BC0C-18762DE95A0A}" type="pres">
      <dgm:prSet presAssocID="{130B972A-48E2-4DA8-BDFC-82540AB9CD44}" presName="circleTx" presStyleLbl="node1" presStyleIdx="18" presStyleCnt="19"/>
      <dgm:spPr/>
      <dgm:t>
        <a:bodyPr/>
        <a:lstStyle/>
        <a:p>
          <a:endParaRPr lang="tr-TR"/>
        </a:p>
      </dgm:t>
    </dgm:pt>
    <dgm:pt modelId="{ACDFB70F-9152-4996-B873-9F302F1F517F}" type="pres">
      <dgm:prSet presAssocID="{130B972A-48E2-4DA8-BDFC-82540AB9CD44}" presName="spN" presStyleCnt="0"/>
      <dgm:spPr/>
    </dgm:pt>
  </dgm:ptLst>
  <dgm:cxnLst>
    <dgm:cxn modelId="{1AA98E79-C93D-4AEA-8C57-6E0C19201726}" srcId="{ABCB52A7-E913-4410-BC5E-29C3649DD607}" destId="{D05B0441-CB8A-4591-9271-4BD81C3C5D8D}" srcOrd="0" destOrd="0" parTransId="{D94F2796-6BFA-49D8-A0C3-E149A2684C49}" sibTransId="{6F210419-38A2-4A27-BA2B-E19ABBAA086B}"/>
    <dgm:cxn modelId="{A235E682-674B-4FAC-9F7D-ADC3E758D2E1}" type="presOf" srcId="{65249A53-A87D-4F20-9253-03CB09C5492B}" destId="{7B2809A1-04E2-4887-A66D-2CCA6B78F731}" srcOrd="0" destOrd="0" presId="urn:microsoft.com/office/officeart/2009/3/layout/RandomtoResultProcess"/>
    <dgm:cxn modelId="{99109329-6F7B-4EAA-A58F-B31098D940F2}" srcId="{ABCB52A7-E913-4410-BC5E-29C3649DD607}" destId="{130B972A-48E2-4DA8-BDFC-82540AB9CD44}" srcOrd="2" destOrd="0" parTransId="{26AB08C6-83FB-4EF8-8380-3C55A2EBC02F}" sibTransId="{4CC79900-3DF8-40C1-BA74-3D1BD2F8A8FC}"/>
    <dgm:cxn modelId="{E3A8B261-C2CA-4136-A394-6F441C7F5C3B}" type="presOf" srcId="{D05B0441-CB8A-4591-9271-4BD81C3C5D8D}" destId="{2C5A1E18-DD82-4083-9E3F-2436C5485E38}" srcOrd="0" destOrd="0" presId="urn:microsoft.com/office/officeart/2009/3/layout/RandomtoResultProcess"/>
    <dgm:cxn modelId="{B73123F3-7ED2-4AB7-A559-09AF1A7D77B0}" srcId="{ABCB52A7-E913-4410-BC5E-29C3649DD607}" destId="{65249A53-A87D-4F20-9253-03CB09C5492B}" srcOrd="1" destOrd="0" parTransId="{1973815B-19DD-4E27-9A64-4087260170C2}" sibTransId="{15E25C62-AB58-4566-A6F2-150E24F8C6DE}"/>
    <dgm:cxn modelId="{823BECE9-7E3B-4DD4-B197-14DA75D7128C}" type="presOf" srcId="{ABCB52A7-E913-4410-BC5E-29C3649DD607}" destId="{0AECC02E-430F-44CB-9BFF-1E314351D7E0}" srcOrd="0" destOrd="0" presId="urn:microsoft.com/office/officeart/2009/3/layout/RandomtoResultProcess"/>
    <dgm:cxn modelId="{B6E70CCC-D815-4ABF-A040-59242DFE0119}" type="presOf" srcId="{130B972A-48E2-4DA8-BDFC-82540AB9CD44}" destId="{60410ADB-4A81-48A1-BC0C-18762DE95A0A}" srcOrd="0" destOrd="0" presId="urn:microsoft.com/office/officeart/2009/3/layout/RandomtoResultProcess"/>
    <dgm:cxn modelId="{18F0BF4D-682B-4B05-9564-759D23824DFF}" type="presParOf" srcId="{0AECC02E-430F-44CB-9BFF-1E314351D7E0}" destId="{B0984B14-3460-4DF8-B824-B0C065F63ACB}" srcOrd="0" destOrd="0" presId="urn:microsoft.com/office/officeart/2009/3/layout/RandomtoResultProcess"/>
    <dgm:cxn modelId="{4192367C-7388-4C65-8BD1-ED72AD9C9261}" type="presParOf" srcId="{B0984B14-3460-4DF8-B824-B0C065F63ACB}" destId="{2C5A1E18-DD82-4083-9E3F-2436C5485E38}" srcOrd="0" destOrd="0" presId="urn:microsoft.com/office/officeart/2009/3/layout/RandomtoResultProcess"/>
    <dgm:cxn modelId="{47041661-2BB0-484E-A4DB-A6E1DAFCC7F0}" type="presParOf" srcId="{B0984B14-3460-4DF8-B824-B0C065F63ACB}" destId="{E2E02BF1-7923-41F2-823B-4CB2730EC1E4}" srcOrd="1" destOrd="0" presId="urn:microsoft.com/office/officeart/2009/3/layout/RandomtoResultProcess"/>
    <dgm:cxn modelId="{EA752D6F-9344-4E94-A7FF-B720E3D7B1FB}" type="presParOf" srcId="{B0984B14-3460-4DF8-B824-B0C065F63ACB}" destId="{A6F04136-64D1-4CDF-AF73-7BFA26E291F0}" srcOrd="2" destOrd="0" presId="urn:microsoft.com/office/officeart/2009/3/layout/RandomtoResultProcess"/>
    <dgm:cxn modelId="{6BAEE578-3100-4117-A9A4-D14DE26E7B54}" type="presParOf" srcId="{B0984B14-3460-4DF8-B824-B0C065F63ACB}" destId="{72DA19DD-6C2F-4D3F-8C04-FFE858C85E81}" srcOrd="3" destOrd="0" presId="urn:microsoft.com/office/officeart/2009/3/layout/RandomtoResultProcess"/>
    <dgm:cxn modelId="{B520F360-AA2C-4185-A0B8-0B6993BCF992}" type="presParOf" srcId="{B0984B14-3460-4DF8-B824-B0C065F63ACB}" destId="{FBD52874-5479-4F73-88CE-2943BFAAA00E}" srcOrd="4" destOrd="0" presId="urn:microsoft.com/office/officeart/2009/3/layout/RandomtoResultProcess"/>
    <dgm:cxn modelId="{3725F1D3-3B1A-4070-8AD4-AB6DDBADE04A}" type="presParOf" srcId="{B0984B14-3460-4DF8-B824-B0C065F63ACB}" destId="{3CA0FE3F-82E2-404C-A175-6884478C5533}" srcOrd="5" destOrd="0" presId="urn:microsoft.com/office/officeart/2009/3/layout/RandomtoResultProcess"/>
    <dgm:cxn modelId="{584F2635-2A16-4FD1-B4E8-751C947345F7}" type="presParOf" srcId="{B0984B14-3460-4DF8-B824-B0C065F63ACB}" destId="{E8E41D15-9AB7-4CD6-8D30-C81963DA281A}" srcOrd="6" destOrd="0" presId="urn:microsoft.com/office/officeart/2009/3/layout/RandomtoResultProcess"/>
    <dgm:cxn modelId="{B5BB44C1-4B56-44B4-B5B5-DDD582C462CA}" type="presParOf" srcId="{B0984B14-3460-4DF8-B824-B0C065F63ACB}" destId="{BBB97664-83AD-4B9F-97A7-CEBE9D00EB4D}" srcOrd="7" destOrd="0" presId="urn:microsoft.com/office/officeart/2009/3/layout/RandomtoResultProcess"/>
    <dgm:cxn modelId="{2F1F0A0B-F625-4660-B338-A22EC7B1ED87}" type="presParOf" srcId="{B0984B14-3460-4DF8-B824-B0C065F63ACB}" destId="{A715888E-4CAE-433B-8E27-A626A94CC10B}" srcOrd="8" destOrd="0" presId="urn:microsoft.com/office/officeart/2009/3/layout/RandomtoResultProcess"/>
    <dgm:cxn modelId="{3C2AB36E-9E2C-4303-BE5B-2015F8D60DE9}" type="presParOf" srcId="{B0984B14-3460-4DF8-B824-B0C065F63ACB}" destId="{77EFD972-2E3C-4B1A-8BC0-4E5823D243A7}" srcOrd="9" destOrd="0" presId="urn:microsoft.com/office/officeart/2009/3/layout/RandomtoResultProcess"/>
    <dgm:cxn modelId="{E13880F6-8C6A-4AEA-8E4C-A2AD32810AFC}" type="presParOf" srcId="{B0984B14-3460-4DF8-B824-B0C065F63ACB}" destId="{0F0AEB86-6FE3-4B66-A9E0-C12287827F19}" srcOrd="10" destOrd="0" presId="urn:microsoft.com/office/officeart/2009/3/layout/RandomtoResultProcess"/>
    <dgm:cxn modelId="{45F3BED9-BD7A-489D-B89A-733973EC06AA}" type="presParOf" srcId="{B0984B14-3460-4DF8-B824-B0C065F63ACB}" destId="{9A5CA17D-82FF-496C-BF1C-695FAC1E7977}" srcOrd="11" destOrd="0" presId="urn:microsoft.com/office/officeart/2009/3/layout/RandomtoResultProcess"/>
    <dgm:cxn modelId="{0F06EF08-32D7-4D6D-9085-802A0784F069}" type="presParOf" srcId="{B0984B14-3460-4DF8-B824-B0C065F63ACB}" destId="{6E6994EA-1034-4E7E-AFC3-9BC22FA09A20}" srcOrd="12" destOrd="0" presId="urn:microsoft.com/office/officeart/2009/3/layout/RandomtoResultProcess"/>
    <dgm:cxn modelId="{E7844C8D-FC3E-4EA9-9561-A1CDB53F48D8}" type="presParOf" srcId="{B0984B14-3460-4DF8-B824-B0C065F63ACB}" destId="{1E21C781-3FE1-4236-AF25-8C180DB527A7}" srcOrd="13" destOrd="0" presId="urn:microsoft.com/office/officeart/2009/3/layout/RandomtoResultProcess"/>
    <dgm:cxn modelId="{81D62624-2B17-4F18-8F37-860F38A36523}" type="presParOf" srcId="{B0984B14-3460-4DF8-B824-B0C065F63ACB}" destId="{4FC3B07B-2C9C-46E9-ACB0-29B713BA3D13}" srcOrd="14" destOrd="0" presId="urn:microsoft.com/office/officeart/2009/3/layout/RandomtoResultProcess"/>
    <dgm:cxn modelId="{43C5DCC1-3A02-438C-8C4B-D67181F3C9C6}" type="presParOf" srcId="{B0984B14-3460-4DF8-B824-B0C065F63ACB}" destId="{5A4914F2-4EF0-4449-AC38-A10D2063644E}" srcOrd="15" destOrd="0" presId="urn:microsoft.com/office/officeart/2009/3/layout/RandomtoResultProcess"/>
    <dgm:cxn modelId="{C0870EEC-2817-4D3D-B892-F015C60551D3}" type="presParOf" srcId="{B0984B14-3460-4DF8-B824-B0C065F63ACB}" destId="{2F620818-BCFF-4C8D-B718-C71BD0C4040A}" srcOrd="16" destOrd="0" presId="urn:microsoft.com/office/officeart/2009/3/layout/RandomtoResultProcess"/>
    <dgm:cxn modelId="{2CECECFD-8B30-4490-96E0-86CDC65E9EEE}" type="presParOf" srcId="{B0984B14-3460-4DF8-B824-B0C065F63ACB}" destId="{2D91B742-B8D4-44D6-B68E-704D5364AB26}" srcOrd="17" destOrd="0" presId="urn:microsoft.com/office/officeart/2009/3/layout/RandomtoResultProcess"/>
    <dgm:cxn modelId="{104F1EA5-D865-434D-92B9-E2D5E2B7AF6B}" type="presParOf" srcId="{B0984B14-3460-4DF8-B824-B0C065F63ACB}" destId="{81630F96-0FD7-47C3-96C6-02EC99C95E1C}" srcOrd="18" destOrd="0" presId="urn:microsoft.com/office/officeart/2009/3/layout/RandomtoResultProcess"/>
    <dgm:cxn modelId="{AA19722B-9B45-4EBE-A574-98EE3932A032}" type="presParOf" srcId="{0AECC02E-430F-44CB-9BFF-1E314351D7E0}" destId="{753070CD-806B-4C65-B862-8783115A126F}" srcOrd="1" destOrd="0" presId="urn:microsoft.com/office/officeart/2009/3/layout/RandomtoResultProcess"/>
    <dgm:cxn modelId="{8BF0D6DA-BB83-4C7E-9FB6-6AD3672594B2}" type="presParOf" srcId="{753070CD-806B-4C65-B862-8783115A126F}" destId="{7A83DD8D-A024-4FE5-A272-6A7A3890872E}" srcOrd="0" destOrd="0" presId="urn:microsoft.com/office/officeart/2009/3/layout/RandomtoResultProcess"/>
    <dgm:cxn modelId="{7128DADF-4375-4050-B109-ABFD66BF8CD5}" type="presParOf" srcId="{753070CD-806B-4C65-B862-8783115A126F}" destId="{E0BE4827-6A7F-49F3-81AD-4E53B32F241F}" srcOrd="1" destOrd="0" presId="urn:microsoft.com/office/officeart/2009/3/layout/RandomtoResultProcess"/>
    <dgm:cxn modelId="{0343D5FD-5B3E-4474-9816-CD2A08052B34}" type="presParOf" srcId="{0AECC02E-430F-44CB-9BFF-1E314351D7E0}" destId="{09C1B6B6-5E8A-49FD-9595-78342C7A3B38}" srcOrd="2" destOrd="0" presId="urn:microsoft.com/office/officeart/2009/3/layout/RandomtoResultProcess"/>
    <dgm:cxn modelId="{37B9E2BE-6A9F-4508-B8FC-46FA5A63790A}" type="presParOf" srcId="{09C1B6B6-5E8A-49FD-9595-78342C7A3B38}" destId="{7B2809A1-04E2-4887-A66D-2CCA6B78F731}" srcOrd="0" destOrd="0" presId="urn:microsoft.com/office/officeart/2009/3/layout/RandomtoResultProcess"/>
    <dgm:cxn modelId="{67A8FC1C-8A6E-451E-9026-85D8D1F1E1C5}" type="presParOf" srcId="{09C1B6B6-5E8A-49FD-9595-78342C7A3B38}" destId="{C9CEF2ED-E858-443C-9F18-AFDEE4E331CE}" srcOrd="1" destOrd="0" presId="urn:microsoft.com/office/officeart/2009/3/layout/RandomtoResultProcess"/>
    <dgm:cxn modelId="{2FC58B2A-53C9-4881-AC44-637102222AA5}" type="presParOf" srcId="{0AECC02E-430F-44CB-9BFF-1E314351D7E0}" destId="{47675505-39B6-4093-831E-7BC1820D8926}" srcOrd="3" destOrd="0" presId="urn:microsoft.com/office/officeart/2009/3/layout/RandomtoResultProcess"/>
    <dgm:cxn modelId="{144CEE03-8B94-4311-82BF-58F48241542D}" type="presParOf" srcId="{47675505-39B6-4093-831E-7BC1820D8926}" destId="{93595367-8D04-4DAB-882B-217998C3885C}" srcOrd="0" destOrd="0" presId="urn:microsoft.com/office/officeart/2009/3/layout/RandomtoResultProcess"/>
    <dgm:cxn modelId="{1307C929-28E6-456B-ABB9-AAEDCD4980E4}" type="presParOf" srcId="{47675505-39B6-4093-831E-7BC1820D8926}" destId="{C0AD40AF-C37E-455F-A23E-D91439A50916}" srcOrd="1" destOrd="0" presId="urn:microsoft.com/office/officeart/2009/3/layout/RandomtoResultProcess"/>
    <dgm:cxn modelId="{A488E556-2382-47AD-A8D0-1CF5620CA9FC}" type="presParOf" srcId="{0AECC02E-430F-44CB-9BFF-1E314351D7E0}" destId="{DE16C7FE-2ED8-4B3C-9A9E-67BCB4FB26A7}" srcOrd="4" destOrd="0" presId="urn:microsoft.com/office/officeart/2009/3/layout/RandomtoResultProcess"/>
    <dgm:cxn modelId="{87E0CF62-91FD-4FD8-A13A-90129EBEAC73}" type="presParOf" srcId="{DE16C7FE-2ED8-4B3C-9A9E-67BCB4FB26A7}" destId="{60410ADB-4A81-48A1-BC0C-18762DE95A0A}" srcOrd="0" destOrd="0" presId="urn:microsoft.com/office/officeart/2009/3/layout/RandomtoResultProcess"/>
    <dgm:cxn modelId="{7E550A09-2853-4479-BA1F-0D12F6DECCA6}" type="presParOf" srcId="{DE16C7FE-2ED8-4B3C-9A9E-67BCB4FB26A7}" destId="{ACDFB70F-9152-4996-B873-9F302F1F517F}"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FDDA3B-74EE-4634-8CF5-324CB1A48043}"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tr-TR"/>
        </a:p>
      </dgm:t>
    </dgm:pt>
    <dgm:pt modelId="{F555E1CF-9E49-4BAB-BAC1-71E3039CFC84}">
      <dgm:prSet custT="1"/>
      <dgm:spPr/>
      <dgm:t>
        <a:bodyPr/>
        <a:lstStyle/>
        <a:p>
          <a:pPr rtl="0"/>
          <a:r>
            <a:rPr lang="tr-TR" sz="1700" dirty="0" smtClean="0">
              <a:latin typeface="Calibri" panose="020F0502020204030204" pitchFamily="34" charset="0"/>
              <a:cs typeface="Calibri" panose="020F0502020204030204" pitchFamily="34" charset="0"/>
            </a:rPr>
            <a:t>Aylık Prim ve Hizmet Belgesinin (APHB) yasal süresi içinde Kuruma verilmesi</a:t>
          </a:r>
          <a:endParaRPr lang="tr-TR" sz="1700" dirty="0">
            <a:latin typeface="Calibri" panose="020F0502020204030204" pitchFamily="34" charset="0"/>
            <a:cs typeface="Calibri" panose="020F0502020204030204" pitchFamily="34" charset="0"/>
          </a:endParaRPr>
        </a:p>
      </dgm:t>
    </dgm:pt>
    <dgm:pt modelId="{B938C599-6733-43F7-97DD-0A56AA31C666}" type="parTrans" cxnId="{75383C1F-7936-4466-A103-DDD328A9D77E}">
      <dgm:prSet/>
      <dgm:spPr/>
      <dgm:t>
        <a:bodyPr/>
        <a:lstStyle/>
        <a:p>
          <a:endParaRPr lang="tr-TR" sz="1700">
            <a:latin typeface="Calibri" panose="020F0502020204030204" pitchFamily="34" charset="0"/>
            <a:cs typeface="Calibri" panose="020F0502020204030204" pitchFamily="34" charset="0"/>
          </a:endParaRPr>
        </a:p>
      </dgm:t>
    </dgm:pt>
    <dgm:pt modelId="{5892504B-5393-4098-994D-FDDC8FF2E9B7}" type="sibTrans" cxnId="{75383C1F-7936-4466-A103-DDD328A9D77E}">
      <dgm:prSet custT="1"/>
      <dgm:spPr/>
      <dgm:t>
        <a:bodyPr/>
        <a:lstStyle/>
        <a:p>
          <a:endParaRPr lang="tr-TR" sz="1700">
            <a:latin typeface="Calibri" panose="020F0502020204030204" pitchFamily="34" charset="0"/>
            <a:cs typeface="Calibri" panose="020F0502020204030204" pitchFamily="34" charset="0"/>
          </a:endParaRPr>
        </a:p>
      </dgm:t>
    </dgm:pt>
    <dgm:pt modelId="{4FBF0FA5-F539-4339-9D0F-3FCFDE47CAAA}">
      <dgm:prSet custT="1"/>
      <dgm:spPr/>
      <dgm:t>
        <a:bodyPr/>
        <a:lstStyle/>
        <a:p>
          <a:pPr rtl="0"/>
          <a:r>
            <a:rPr lang="tr-TR" sz="1700" dirty="0" smtClean="0">
              <a:latin typeface="Calibri" panose="020F0502020204030204" pitchFamily="34" charset="0"/>
              <a:cs typeface="Calibri" panose="020F0502020204030204" pitchFamily="34" charset="0"/>
            </a:rPr>
            <a:t>İşverence ödenmesi gereken primlerin yasal süresi içinde ödenmesi</a:t>
          </a:r>
          <a:endParaRPr lang="tr-TR" sz="1700" dirty="0">
            <a:latin typeface="Calibri" panose="020F0502020204030204" pitchFamily="34" charset="0"/>
            <a:cs typeface="Calibri" panose="020F0502020204030204" pitchFamily="34" charset="0"/>
          </a:endParaRPr>
        </a:p>
      </dgm:t>
    </dgm:pt>
    <dgm:pt modelId="{095BD408-0DE5-4D62-8F04-77ACB4924DD4}" type="parTrans" cxnId="{3D13D8D1-7226-4188-AE96-B240317CF4FD}">
      <dgm:prSet/>
      <dgm:spPr/>
      <dgm:t>
        <a:bodyPr/>
        <a:lstStyle/>
        <a:p>
          <a:endParaRPr lang="tr-TR" sz="1700">
            <a:latin typeface="Calibri" panose="020F0502020204030204" pitchFamily="34" charset="0"/>
            <a:cs typeface="Calibri" panose="020F0502020204030204" pitchFamily="34" charset="0"/>
          </a:endParaRPr>
        </a:p>
      </dgm:t>
    </dgm:pt>
    <dgm:pt modelId="{F84607FE-0C58-4B46-AF23-846EFFE311BE}" type="sibTrans" cxnId="{3D13D8D1-7226-4188-AE96-B240317CF4FD}">
      <dgm:prSet custT="1"/>
      <dgm:spPr/>
      <dgm:t>
        <a:bodyPr/>
        <a:lstStyle/>
        <a:p>
          <a:endParaRPr lang="tr-TR" sz="1700">
            <a:latin typeface="Calibri" panose="020F0502020204030204" pitchFamily="34" charset="0"/>
            <a:cs typeface="Calibri" panose="020F0502020204030204" pitchFamily="34" charset="0"/>
          </a:endParaRPr>
        </a:p>
      </dgm:t>
    </dgm:pt>
    <dgm:pt modelId="{22E96D40-4ABF-44D4-B0B6-AAB2400DC479}">
      <dgm:prSet custT="1"/>
      <dgm:spPr/>
      <dgm:t>
        <a:bodyPr/>
        <a:lstStyle/>
        <a:p>
          <a:pPr rtl="0"/>
          <a:r>
            <a:rPr lang="tr-TR" sz="1700" dirty="0" smtClean="0">
              <a:latin typeface="Calibri" panose="020F0502020204030204" pitchFamily="34" charset="0"/>
              <a:cs typeface="Calibri" panose="020F0502020204030204" pitchFamily="34" charset="0"/>
            </a:rPr>
            <a:t>Kuruma; sigorta primi, işsizlik sigortası primi, İPC ve bunlara ilişkin gecikme zammı ila gecikme cezası borcu bulunmaması ya da taksitlendirilmiş olması ve bozma koşuluna girilmemiş olması</a:t>
          </a:r>
          <a:endParaRPr lang="tr-TR" sz="1700" dirty="0">
            <a:latin typeface="Calibri" panose="020F0502020204030204" pitchFamily="34" charset="0"/>
            <a:cs typeface="Calibri" panose="020F0502020204030204" pitchFamily="34" charset="0"/>
          </a:endParaRPr>
        </a:p>
      </dgm:t>
    </dgm:pt>
    <dgm:pt modelId="{CE722EE4-A1E6-42C8-BDCF-D2E14ADA6ECE}" type="parTrans" cxnId="{8A05C06F-8A0E-4887-9E5D-4810E90DB08C}">
      <dgm:prSet/>
      <dgm:spPr/>
      <dgm:t>
        <a:bodyPr/>
        <a:lstStyle/>
        <a:p>
          <a:endParaRPr lang="tr-TR" sz="1700">
            <a:latin typeface="Calibri" panose="020F0502020204030204" pitchFamily="34" charset="0"/>
            <a:cs typeface="Calibri" panose="020F0502020204030204" pitchFamily="34" charset="0"/>
          </a:endParaRPr>
        </a:p>
      </dgm:t>
    </dgm:pt>
    <dgm:pt modelId="{1C8337E3-2CAA-413C-87A2-3538BEF89EF5}" type="sibTrans" cxnId="{8A05C06F-8A0E-4887-9E5D-4810E90DB08C}">
      <dgm:prSet custT="1"/>
      <dgm:spPr/>
      <dgm:t>
        <a:bodyPr/>
        <a:lstStyle/>
        <a:p>
          <a:endParaRPr lang="tr-TR" sz="1700">
            <a:latin typeface="Calibri" panose="020F0502020204030204" pitchFamily="34" charset="0"/>
            <a:cs typeface="Calibri" panose="020F0502020204030204" pitchFamily="34" charset="0"/>
          </a:endParaRPr>
        </a:p>
      </dgm:t>
    </dgm:pt>
    <dgm:pt modelId="{F0DAF734-4997-4DF6-AA35-C6815C38D98D}">
      <dgm:prSet custT="1"/>
      <dgm:spPr/>
      <dgm:t>
        <a:bodyPr/>
        <a:lstStyle/>
        <a:p>
          <a:pPr rtl="0"/>
          <a:r>
            <a:rPr lang="tr-TR" sz="1700" dirty="0" smtClean="0">
              <a:latin typeface="Calibri" panose="020F0502020204030204" pitchFamily="34" charset="0"/>
              <a:cs typeface="Calibri" panose="020F0502020204030204" pitchFamily="34" charset="0"/>
            </a:rPr>
            <a:t>Kayıt dışı sigortalı çalıştırılmaması  ve sahte sigortalı bildiriminde bulunulmaması</a:t>
          </a:r>
          <a:endParaRPr lang="tr-TR" sz="1700" dirty="0">
            <a:latin typeface="Calibri" panose="020F0502020204030204" pitchFamily="34" charset="0"/>
            <a:cs typeface="Calibri" panose="020F0502020204030204" pitchFamily="34" charset="0"/>
          </a:endParaRPr>
        </a:p>
      </dgm:t>
    </dgm:pt>
    <dgm:pt modelId="{711A764B-043E-437D-B4E3-5D929E6FB3EB}" type="parTrans" cxnId="{C212ABDE-7C5C-4ACD-A1FE-5287B0185958}">
      <dgm:prSet/>
      <dgm:spPr/>
      <dgm:t>
        <a:bodyPr/>
        <a:lstStyle/>
        <a:p>
          <a:endParaRPr lang="tr-TR" sz="1700">
            <a:latin typeface="Calibri" panose="020F0502020204030204" pitchFamily="34" charset="0"/>
            <a:cs typeface="Calibri" panose="020F0502020204030204" pitchFamily="34" charset="0"/>
          </a:endParaRPr>
        </a:p>
      </dgm:t>
    </dgm:pt>
    <dgm:pt modelId="{D54199EB-389B-47D2-868A-63BF0BE33387}" type="sibTrans" cxnId="{C212ABDE-7C5C-4ACD-A1FE-5287B0185958}">
      <dgm:prSet custT="1"/>
      <dgm:spPr/>
      <dgm:t>
        <a:bodyPr/>
        <a:lstStyle/>
        <a:p>
          <a:endParaRPr lang="tr-TR" sz="1700">
            <a:latin typeface="Calibri" panose="020F0502020204030204" pitchFamily="34" charset="0"/>
            <a:cs typeface="Calibri" panose="020F0502020204030204" pitchFamily="34" charset="0"/>
          </a:endParaRPr>
        </a:p>
      </dgm:t>
    </dgm:pt>
    <dgm:pt modelId="{82973C25-DC07-43BF-8C0A-D5CC15016975}">
      <dgm:prSet custT="1"/>
      <dgm:spPr/>
      <dgm:t>
        <a:bodyPr/>
        <a:lstStyle/>
        <a:p>
          <a:pPr rtl="0"/>
          <a:r>
            <a:rPr lang="tr-TR" sz="1700" dirty="0" smtClean="0">
              <a:latin typeface="Calibri" panose="020F0502020204030204" pitchFamily="34" charset="0"/>
              <a:cs typeface="Calibri" panose="020F0502020204030204" pitchFamily="34" charset="0"/>
            </a:rPr>
            <a:t>Teşvik kapsamında sigortalının fiilen çalışması</a:t>
          </a:r>
          <a:endParaRPr lang="tr-TR" sz="1700" dirty="0">
            <a:latin typeface="Calibri" panose="020F0502020204030204" pitchFamily="34" charset="0"/>
            <a:cs typeface="Calibri" panose="020F0502020204030204" pitchFamily="34" charset="0"/>
          </a:endParaRPr>
        </a:p>
      </dgm:t>
    </dgm:pt>
    <dgm:pt modelId="{AC0646C4-1785-421F-BEAC-E78E1FDD5E77}" type="parTrans" cxnId="{5F88B859-2ADD-4717-9105-07D2C6729DF2}">
      <dgm:prSet/>
      <dgm:spPr/>
      <dgm:t>
        <a:bodyPr/>
        <a:lstStyle/>
        <a:p>
          <a:endParaRPr lang="tr-TR" sz="1700">
            <a:latin typeface="Calibri" panose="020F0502020204030204" pitchFamily="34" charset="0"/>
            <a:cs typeface="Calibri" panose="020F0502020204030204" pitchFamily="34" charset="0"/>
          </a:endParaRPr>
        </a:p>
      </dgm:t>
    </dgm:pt>
    <dgm:pt modelId="{135653D6-440B-4AF8-BC69-94B885590003}" type="sibTrans" cxnId="{5F88B859-2ADD-4717-9105-07D2C6729DF2}">
      <dgm:prSet/>
      <dgm:spPr/>
      <dgm:t>
        <a:bodyPr/>
        <a:lstStyle/>
        <a:p>
          <a:endParaRPr lang="tr-TR" sz="1700">
            <a:latin typeface="Calibri" panose="020F0502020204030204" pitchFamily="34" charset="0"/>
            <a:cs typeface="Calibri" panose="020F0502020204030204" pitchFamily="34" charset="0"/>
          </a:endParaRPr>
        </a:p>
      </dgm:t>
    </dgm:pt>
    <dgm:pt modelId="{102F6A1D-FAE0-4190-AC06-2B0028A2915B}" type="pres">
      <dgm:prSet presAssocID="{A2FDDA3B-74EE-4634-8CF5-324CB1A48043}" presName="rootnode" presStyleCnt="0">
        <dgm:presLayoutVars>
          <dgm:chMax/>
          <dgm:chPref/>
          <dgm:dir/>
          <dgm:animLvl val="lvl"/>
        </dgm:presLayoutVars>
      </dgm:prSet>
      <dgm:spPr/>
      <dgm:t>
        <a:bodyPr/>
        <a:lstStyle/>
        <a:p>
          <a:endParaRPr lang="tr-TR"/>
        </a:p>
      </dgm:t>
    </dgm:pt>
    <dgm:pt modelId="{6CDE354B-89B3-451E-99C8-4E03915823E1}" type="pres">
      <dgm:prSet presAssocID="{F555E1CF-9E49-4BAB-BAC1-71E3039CFC84}" presName="composite" presStyleCnt="0"/>
      <dgm:spPr/>
      <dgm:t>
        <a:bodyPr/>
        <a:lstStyle/>
        <a:p>
          <a:endParaRPr lang="tr-TR"/>
        </a:p>
      </dgm:t>
    </dgm:pt>
    <dgm:pt modelId="{2A4F0932-2D9E-4580-89F9-C95120C98763}" type="pres">
      <dgm:prSet presAssocID="{F555E1CF-9E49-4BAB-BAC1-71E3039CFC84}" presName="LShape" presStyleLbl="alignNode1" presStyleIdx="0" presStyleCnt="9"/>
      <dgm:spPr/>
      <dgm:t>
        <a:bodyPr/>
        <a:lstStyle/>
        <a:p>
          <a:endParaRPr lang="tr-TR"/>
        </a:p>
      </dgm:t>
    </dgm:pt>
    <dgm:pt modelId="{30A6B4C4-B092-42AF-AB0D-C708511FFA51}" type="pres">
      <dgm:prSet presAssocID="{F555E1CF-9E49-4BAB-BAC1-71E3039CFC84}" presName="ParentText" presStyleLbl="revTx" presStyleIdx="0" presStyleCnt="5">
        <dgm:presLayoutVars>
          <dgm:chMax val="0"/>
          <dgm:chPref val="0"/>
          <dgm:bulletEnabled val="1"/>
        </dgm:presLayoutVars>
      </dgm:prSet>
      <dgm:spPr/>
      <dgm:t>
        <a:bodyPr/>
        <a:lstStyle/>
        <a:p>
          <a:endParaRPr lang="tr-TR"/>
        </a:p>
      </dgm:t>
    </dgm:pt>
    <dgm:pt modelId="{AC9B3C19-E112-4E8D-9A63-454699893056}" type="pres">
      <dgm:prSet presAssocID="{F555E1CF-9E49-4BAB-BAC1-71E3039CFC84}" presName="Triangle" presStyleLbl="alignNode1" presStyleIdx="1" presStyleCnt="9"/>
      <dgm:spPr/>
      <dgm:t>
        <a:bodyPr/>
        <a:lstStyle/>
        <a:p>
          <a:endParaRPr lang="tr-TR"/>
        </a:p>
      </dgm:t>
    </dgm:pt>
    <dgm:pt modelId="{BA8E28D6-9887-4DC5-B1EE-9F4877D6BB0F}" type="pres">
      <dgm:prSet presAssocID="{5892504B-5393-4098-994D-FDDC8FF2E9B7}" presName="sibTrans" presStyleCnt="0"/>
      <dgm:spPr/>
      <dgm:t>
        <a:bodyPr/>
        <a:lstStyle/>
        <a:p>
          <a:endParaRPr lang="tr-TR"/>
        </a:p>
      </dgm:t>
    </dgm:pt>
    <dgm:pt modelId="{25893167-9BE9-4B26-BBD1-A91483871772}" type="pres">
      <dgm:prSet presAssocID="{5892504B-5393-4098-994D-FDDC8FF2E9B7}" presName="space" presStyleCnt="0"/>
      <dgm:spPr/>
      <dgm:t>
        <a:bodyPr/>
        <a:lstStyle/>
        <a:p>
          <a:endParaRPr lang="tr-TR"/>
        </a:p>
      </dgm:t>
    </dgm:pt>
    <dgm:pt modelId="{F71E50DA-451C-4A2C-904A-6BB5439AE9FF}" type="pres">
      <dgm:prSet presAssocID="{4FBF0FA5-F539-4339-9D0F-3FCFDE47CAAA}" presName="composite" presStyleCnt="0"/>
      <dgm:spPr/>
      <dgm:t>
        <a:bodyPr/>
        <a:lstStyle/>
        <a:p>
          <a:endParaRPr lang="tr-TR"/>
        </a:p>
      </dgm:t>
    </dgm:pt>
    <dgm:pt modelId="{7BE15B77-D2CF-4A9A-8C19-F5687AB6D234}" type="pres">
      <dgm:prSet presAssocID="{4FBF0FA5-F539-4339-9D0F-3FCFDE47CAAA}" presName="LShape" presStyleLbl="alignNode1" presStyleIdx="2" presStyleCnt="9"/>
      <dgm:spPr/>
      <dgm:t>
        <a:bodyPr/>
        <a:lstStyle/>
        <a:p>
          <a:endParaRPr lang="tr-TR"/>
        </a:p>
      </dgm:t>
    </dgm:pt>
    <dgm:pt modelId="{160D10C8-3ABA-4AA0-A201-6EB060FCCE7F}" type="pres">
      <dgm:prSet presAssocID="{4FBF0FA5-F539-4339-9D0F-3FCFDE47CAAA}" presName="ParentText" presStyleLbl="revTx" presStyleIdx="1" presStyleCnt="5">
        <dgm:presLayoutVars>
          <dgm:chMax val="0"/>
          <dgm:chPref val="0"/>
          <dgm:bulletEnabled val="1"/>
        </dgm:presLayoutVars>
      </dgm:prSet>
      <dgm:spPr/>
      <dgm:t>
        <a:bodyPr/>
        <a:lstStyle/>
        <a:p>
          <a:endParaRPr lang="tr-TR"/>
        </a:p>
      </dgm:t>
    </dgm:pt>
    <dgm:pt modelId="{DC112097-4EC7-48EB-94CB-7750D256E561}" type="pres">
      <dgm:prSet presAssocID="{4FBF0FA5-F539-4339-9D0F-3FCFDE47CAAA}" presName="Triangle" presStyleLbl="alignNode1" presStyleIdx="3" presStyleCnt="9"/>
      <dgm:spPr/>
      <dgm:t>
        <a:bodyPr/>
        <a:lstStyle/>
        <a:p>
          <a:endParaRPr lang="tr-TR"/>
        </a:p>
      </dgm:t>
    </dgm:pt>
    <dgm:pt modelId="{D13DC395-984F-4AA7-AD72-0457AFCE72E6}" type="pres">
      <dgm:prSet presAssocID="{F84607FE-0C58-4B46-AF23-846EFFE311BE}" presName="sibTrans" presStyleCnt="0"/>
      <dgm:spPr/>
      <dgm:t>
        <a:bodyPr/>
        <a:lstStyle/>
        <a:p>
          <a:endParaRPr lang="tr-TR"/>
        </a:p>
      </dgm:t>
    </dgm:pt>
    <dgm:pt modelId="{155D511A-9954-4533-94BF-D1D7A66C57F6}" type="pres">
      <dgm:prSet presAssocID="{F84607FE-0C58-4B46-AF23-846EFFE311BE}" presName="space" presStyleCnt="0"/>
      <dgm:spPr/>
      <dgm:t>
        <a:bodyPr/>
        <a:lstStyle/>
        <a:p>
          <a:endParaRPr lang="tr-TR"/>
        </a:p>
      </dgm:t>
    </dgm:pt>
    <dgm:pt modelId="{B7FC6CF3-D61F-40F6-8CB3-D6EECDDA3161}" type="pres">
      <dgm:prSet presAssocID="{22E96D40-4ABF-44D4-B0B6-AAB2400DC479}" presName="composite" presStyleCnt="0"/>
      <dgm:spPr/>
      <dgm:t>
        <a:bodyPr/>
        <a:lstStyle/>
        <a:p>
          <a:endParaRPr lang="tr-TR"/>
        </a:p>
      </dgm:t>
    </dgm:pt>
    <dgm:pt modelId="{2BC55ACA-4138-43F8-A1EE-936C3362800A}" type="pres">
      <dgm:prSet presAssocID="{22E96D40-4ABF-44D4-B0B6-AAB2400DC479}" presName="LShape" presStyleLbl="alignNode1" presStyleIdx="4" presStyleCnt="9" custLinFactNeighborX="0"/>
      <dgm:spPr>
        <a:solidFill>
          <a:schemeClr val="accent2"/>
        </a:solidFill>
        <a:ln>
          <a:solidFill>
            <a:schemeClr val="accent2"/>
          </a:solidFill>
        </a:ln>
      </dgm:spPr>
      <dgm:t>
        <a:bodyPr/>
        <a:lstStyle/>
        <a:p>
          <a:endParaRPr lang="tr-TR"/>
        </a:p>
      </dgm:t>
    </dgm:pt>
    <dgm:pt modelId="{19F3FE27-7953-449D-A839-C2D7F06D5BB7}" type="pres">
      <dgm:prSet presAssocID="{22E96D40-4ABF-44D4-B0B6-AAB2400DC479}" presName="ParentText" presStyleLbl="revTx" presStyleIdx="2" presStyleCnt="5" custScaleX="111427" custLinFactNeighborX="7963" custLinFactNeighborY="3705">
        <dgm:presLayoutVars>
          <dgm:chMax val="0"/>
          <dgm:chPref val="0"/>
          <dgm:bulletEnabled val="1"/>
        </dgm:presLayoutVars>
      </dgm:prSet>
      <dgm:spPr/>
      <dgm:t>
        <a:bodyPr/>
        <a:lstStyle/>
        <a:p>
          <a:endParaRPr lang="tr-TR"/>
        </a:p>
      </dgm:t>
    </dgm:pt>
    <dgm:pt modelId="{39F81040-F681-413E-A413-C4068DB3EF42}" type="pres">
      <dgm:prSet presAssocID="{22E96D40-4ABF-44D4-B0B6-AAB2400DC479}" presName="Triangle" presStyleLbl="alignNode1" presStyleIdx="5" presStyleCnt="9"/>
      <dgm:spPr>
        <a:solidFill>
          <a:schemeClr val="accent2">
            <a:lumMod val="40000"/>
            <a:lumOff val="60000"/>
          </a:schemeClr>
        </a:solidFill>
        <a:ln>
          <a:solidFill>
            <a:schemeClr val="accent2">
              <a:lumMod val="40000"/>
              <a:lumOff val="60000"/>
            </a:schemeClr>
          </a:solidFill>
        </a:ln>
      </dgm:spPr>
      <dgm:t>
        <a:bodyPr/>
        <a:lstStyle/>
        <a:p>
          <a:endParaRPr lang="tr-TR"/>
        </a:p>
      </dgm:t>
    </dgm:pt>
    <dgm:pt modelId="{26DEAA20-CB6C-4A10-A39B-7ADA5C234418}" type="pres">
      <dgm:prSet presAssocID="{1C8337E3-2CAA-413C-87A2-3538BEF89EF5}" presName="sibTrans" presStyleCnt="0"/>
      <dgm:spPr/>
      <dgm:t>
        <a:bodyPr/>
        <a:lstStyle/>
        <a:p>
          <a:endParaRPr lang="tr-TR"/>
        </a:p>
      </dgm:t>
    </dgm:pt>
    <dgm:pt modelId="{BCA8A26B-8362-4E8E-922D-159D522D8316}" type="pres">
      <dgm:prSet presAssocID="{1C8337E3-2CAA-413C-87A2-3538BEF89EF5}" presName="space" presStyleCnt="0"/>
      <dgm:spPr/>
      <dgm:t>
        <a:bodyPr/>
        <a:lstStyle/>
        <a:p>
          <a:endParaRPr lang="tr-TR"/>
        </a:p>
      </dgm:t>
    </dgm:pt>
    <dgm:pt modelId="{3894D8B0-8339-4ABB-9022-3EA8DC6B7F37}" type="pres">
      <dgm:prSet presAssocID="{F0DAF734-4997-4DF6-AA35-C6815C38D98D}" presName="composite" presStyleCnt="0"/>
      <dgm:spPr/>
      <dgm:t>
        <a:bodyPr/>
        <a:lstStyle/>
        <a:p>
          <a:endParaRPr lang="tr-TR"/>
        </a:p>
      </dgm:t>
    </dgm:pt>
    <dgm:pt modelId="{D8B10BD1-4E3D-4682-BC83-5A081909A673}" type="pres">
      <dgm:prSet presAssocID="{F0DAF734-4997-4DF6-AA35-C6815C38D98D}" presName="LShape" presStyleLbl="alignNode1" presStyleIdx="6" presStyleCnt="9"/>
      <dgm:spPr/>
      <dgm:t>
        <a:bodyPr/>
        <a:lstStyle/>
        <a:p>
          <a:endParaRPr lang="tr-TR"/>
        </a:p>
      </dgm:t>
    </dgm:pt>
    <dgm:pt modelId="{239C5FA2-5F7C-4661-BE78-66B8C3FC1BA9}" type="pres">
      <dgm:prSet presAssocID="{F0DAF734-4997-4DF6-AA35-C6815C38D98D}" presName="ParentText" presStyleLbl="revTx" presStyleIdx="3" presStyleCnt="5">
        <dgm:presLayoutVars>
          <dgm:chMax val="0"/>
          <dgm:chPref val="0"/>
          <dgm:bulletEnabled val="1"/>
        </dgm:presLayoutVars>
      </dgm:prSet>
      <dgm:spPr/>
      <dgm:t>
        <a:bodyPr/>
        <a:lstStyle/>
        <a:p>
          <a:endParaRPr lang="tr-TR"/>
        </a:p>
      </dgm:t>
    </dgm:pt>
    <dgm:pt modelId="{EC0490F1-CB10-4EF5-B847-D002B85BF3A5}" type="pres">
      <dgm:prSet presAssocID="{F0DAF734-4997-4DF6-AA35-C6815C38D98D}" presName="Triangle" presStyleLbl="alignNode1" presStyleIdx="7" presStyleCnt="9"/>
      <dgm:spPr>
        <a:solidFill>
          <a:schemeClr val="accent6">
            <a:lumMod val="40000"/>
            <a:lumOff val="60000"/>
          </a:schemeClr>
        </a:solidFill>
        <a:ln>
          <a:solidFill>
            <a:schemeClr val="accent6">
              <a:lumMod val="40000"/>
              <a:lumOff val="60000"/>
            </a:schemeClr>
          </a:solidFill>
        </a:ln>
      </dgm:spPr>
      <dgm:t>
        <a:bodyPr/>
        <a:lstStyle/>
        <a:p>
          <a:endParaRPr lang="tr-TR"/>
        </a:p>
      </dgm:t>
    </dgm:pt>
    <dgm:pt modelId="{DD4F9082-0546-4BB6-84A2-BAD54BC87AE4}" type="pres">
      <dgm:prSet presAssocID="{D54199EB-389B-47D2-868A-63BF0BE33387}" presName="sibTrans" presStyleCnt="0"/>
      <dgm:spPr/>
      <dgm:t>
        <a:bodyPr/>
        <a:lstStyle/>
        <a:p>
          <a:endParaRPr lang="tr-TR"/>
        </a:p>
      </dgm:t>
    </dgm:pt>
    <dgm:pt modelId="{3CFB99D0-F3B6-441C-95CB-7A38E8DBED09}" type="pres">
      <dgm:prSet presAssocID="{D54199EB-389B-47D2-868A-63BF0BE33387}" presName="space" presStyleCnt="0"/>
      <dgm:spPr/>
      <dgm:t>
        <a:bodyPr/>
        <a:lstStyle/>
        <a:p>
          <a:endParaRPr lang="tr-TR"/>
        </a:p>
      </dgm:t>
    </dgm:pt>
    <dgm:pt modelId="{EF06EAE4-E091-40A3-A148-8A7A56072A27}" type="pres">
      <dgm:prSet presAssocID="{82973C25-DC07-43BF-8C0A-D5CC15016975}" presName="composite" presStyleCnt="0"/>
      <dgm:spPr/>
      <dgm:t>
        <a:bodyPr/>
        <a:lstStyle/>
        <a:p>
          <a:endParaRPr lang="tr-TR"/>
        </a:p>
      </dgm:t>
    </dgm:pt>
    <dgm:pt modelId="{C79BF8BD-8297-4EBC-B652-63C665C1F19E}" type="pres">
      <dgm:prSet presAssocID="{82973C25-DC07-43BF-8C0A-D5CC15016975}" presName="LShape" presStyleLbl="alignNode1" presStyleIdx="8" presStyleCnt="9"/>
      <dgm:spPr>
        <a:solidFill>
          <a:schemeClr val="accent5"/>
        </a:solidFill>
        <a:ln>
          <a:solidFill>
            <a:schemeClr val="accent5"/>
          </a:solidFill>
        </a:ln>
      </dgm:spPr>
      <dgm:t>
        <a:bodyPr/>
        <a:lstStyle/>
        <a:p>
          <a:endParaRPr lang="tr-TR"/>
        </a:p>
      </dgm:t>
    </dgm:pt>
    <dgm:pt modelId="{6D568CCB-6FE9-4198-A5AC-764A4C64EE95}" type="pres">
      <dgm:prSet presAssocID="{82973C25-DC07-43BF-8C0A-D5CC15016975}" presName="ParentText" presStyleLbl="revTx" presStyleIdx="4" presStyleCnt="5">
        <dgm:presLayoutVars>
          <dgm:chMax val="0"/>
          <dgm:chPref val="0"/>
          <dgm:bulletEnabled val="1"/>
        </dgm:presLayoutVars>
      </dgm:prSet>
      <dgm:spPr/>
      <dgm:t>
        <a:bodyPr/>
        <a:lstStyle/>
        <a:p>
          <a:endParaRPr lang="tr-TR"/>
        </a:p>
      </dgm:t>
    </dgm:pt>
  </dgm:ptLst>
  <dgm:cxnLst>
    <dgm:cxn modelId="{72DD9C27-6D76-40F6-8247-CF1242CEC62E}" type="presOf" srcId="{22E96D40-4ABF-44D4-B0B6-AAB2400DC479}" destId="{19F3FE27-7953-449D-A839-C2D7F06D5BB7}" srcOrd="0" destOrd="0" presId="urn:microsoft.com/office/officeart/2009/3/layout/StepUpProcess"/>
    <dgm:cxn modelId="{3D13D8D1-7226-4188-AE96-B240317CF4FD}" srcId="{A2FDDA3B-74EE-4634-8CF5-324CB1A48043}" destId="{4FBF0FA5-F539-4339-9D0F-3FCFDE47CAAA}" srcOrd="1" destOrd="0" parTransId="{095BD408-0DE5-4D62-8F04-77ACB4924DD4}" sibTransId="{F84607FE-0C58-4B46-AF23-846EFFE311BE}"/>
    <dgm:cxn modelId="{75383C1F-7936-4466-A103-DDD328A9D77E}" srcId="{A2FDDA3B-74EE-4634-8CF5-324CB1A48043}" destId="{F555E1CF-9E49-4BAB-BAC1-71E3039CFC84}" srcOrd="0" destOrd="0" parTransId="{B938C599-6733-43F7-97DD-0A56AA31C666}" sibTransId="{5892504B-5393-4098-994D-FDDC8FF2E9B7}"/>
    <dgm:cxn modelId="{8A05C06F-8A0E-4887-9E5D-4810E90DB08C}" srcId="{A2FDDA3B-74EE-4634-8CF5-324CB1A48043}" destId="{22E96D40-4ABF-44D4-B0B6-AAB2400DC479}" srcOrd="2" destOrd="0" parTransId="{CE722EE4-A1E6-42C8-BDCF-D2E14ADA6ECE}" sibTransId="{1C8337E3-2CAA-413C-87A2-3538BEF89EF5}"/>
    <dgm:cxn modelId="{5F88B859-2ADD-4717-9105-07D2C6729DF2}" srcId="{A2FDDA3B-74EE-4634-8CF5-324CB1A48043}" destId="{82973C25-DC07-43BF-8C0A-D5CC15016975}" srcOrd="4" destOrd="0" parTransId="{AC0646C4-1785-421F-BEAC-E78E1FDD5E77}" sibTransId="{135653D6-440B-4AF8-BC69-94B885590003}"/>
    <dgm:cxn modelId="{67B18CF6-A700-465C-A1F8-220AC01618E1}" type="presOf" srcId="{F0DAF734-4997-4DF6-AA35-C6815C38D98D}" destId="{239C5FA2-5F7C-4661-BE78-66B8C3FC1BA9}" srcOrd="0" destOrd="0" presId="urn:microsoft.com/office/officeart/2009/3/layout/StepUpProcess"/>
    <dgm:cxn modelId="{DCB426C3-248A-4AA3-80EA-5252F3A9B64C}" type="presOf" srcId="{82973C25-DC07-43BF-8C0A-D5CC15016975}" destId="{6D568CCB-6FE9-4198-A5AC-764A4C64EE95}" srcOrd="0" destOrd="0" presId="urn:microsoft.com/office/officeart/2009/3/layout/StepUpProcess"/>
    <dgm:cxn modelId="{3E0F4CBB-723A-45BC-B564-9DC432C5B81D}" type="presOf" srcId="{A2FDDA3B-74EE-4634-8CF5-324CB1A48043}" destId="{102F6A1D-FAE0-4190-AC06-2B0028A2915B}" srcOrd="0" destOrd="0" presId="urn:microsoft.com/office/officeart/2009/3/layout/StepUpProcess"/>
    <dgm:cxn modelId="{C212ABDE-7C5C-4ACD-A1FE-5287B0185958}" srcId="{A2FDDA3B-74EE-4634-8CF5-324CB1A48043}" destId="{F0DAF734-4997-4DF6-AA35-C6815C38D98D}" srcOrd="3" destOrd="0" parTransId="{711A764B-043E-437D-B4E3-5D929E6FB3EB}" sibTransId="{D54199EB-389B-47D2-868A-63BF0BE33387}"/>
    <dgm:cxn modelId="{BD4FD8A0-D3B4-4A82-8901-6DBE1B5FF7A9}" type="presOf" srcId="{F555E1CF-9E49-4BAB-BAC1-71E3039CFC84}" destId="{30A6B4C4-B092-42AF-AB0D-C708511FFA51}" srcOrd="0" destOrd="0" presId="urn:microsoft.com/office/officeart/2009/3/layout/StepUpProcess"/>
    <dgm:cxn modelId="{6953B7E4-61F9-4626-8C4E-2332DE425328}" type="presOf" srcId="{4FBF0FA5-F539-4339-9D0F-3FCFDE47CAAA}" destId="{160D10C8-3ABA-4AA0-A201-6EB060FCCE7F}" srcOrd="0" destOrd="0" presId="urn:microsoft.com/office/officeart/2009/3/layout/StepUpProcess"/>
    <dgm:cxn modelId="{25AA60C5-58E3-461E-A27B-FD751A752B66}" type="presParOf" srcId="{102F6A1D-FAE0-4190-AC06-2B0028A2915B}" destId="{6CDE354B-89B3-451E-99C8-4E03915823E1}" srcOrd="0" destOrd="0" presId="urn:microsoft.com/office/officeart/2009/3/layout/StepUpProcess"/>
    <dgm:cxn modelId="{A4DCFEA4-46E4-4560-A5DB-00EC5DDBC5C9}" type="presParOf" srcId="{6CDE354B-89B3-451E-99C8-4E03915823E1}" destId="{2A4F0932-2D9E-4580-89F9-C95120C98763}" srcOrd="0" destOrd="0" presId="urn:microsoft.com/office/officeart/2009/3/layout/StepUpProcess"/>
    <dgm:cxn modelId="{F4C88EE3-E5BE-4063-8FFA-C38102D7C5CB}" type="presParOf" srcId="{6CDE354B-89B3-451E-99C8-4E03915823E1}" destId="{30A6B4C4-B092-42AF-AB0D-C708511FFA51}" srcOrd="1" destOrd="0" presId="urn:microsoft.com/office/officeart/2009/3/layout/StepUpProcess"/>
    <dgm:cxn modelId="{880790BF-BCC6-4B4D-B992-7C61CCEE69B2}" type="presParOf" srcId="{6CDE354B-89B3-451E-99C8-4E03915823E1}" destId="{AC9B3C19-E112-4E8D-9A63-454699893056}" srcOrd="2" destOrd="0" presId="urn:microsoft.com/office/officeart/2009/3/layout/StepUpProcess"/>
    <dgm:cxn modelId="{E9B43D59-4DD2-4C49-B1C4-0A4B1805908A}" type="presParOf" srcId="{102F6A1D-FAE0-4190-AC06-2B0028A2915B}" destId="{BA8E28D6-9887-4DC5-B1EE-9F4877D6BB0F}" srcOrd="1" destOrd="0" presId="urn:microsoft.com/office/officeart/2009/3/layout/StepUpProcess"/>
    <dgm:cxn modelId="{569C8394-6391-4ECF-8DB8-E708222D46CB}" type="presParOf" srcId="{BA8E28D6-9887-4DC5-B1EE-9F4877D6BB0F}" destId="{25893167-9BE9-4B26-BBD1-A91483871772}" srcOrd="0" destOrd="0" presId="urn:microsoft.com/office/officeart/2009/3/layout/StepUpProcess"/>
    <dgm:cxn modelId="{99B80FDD-4198-4754-8047-D34A6E850DE4}" type="presParOf" srcId="{102F6A1D-FAE0-4190-AC06-2B0028A2915B}" destId="{F71E50DA-451C-4A2C-904A-6BB5439AE9FF}" srcOrd="2" destOrd="0" presId="urn:microsoft.com/office/officeart/2009/3/layout/StepUpProcess"/>
    <dgm:cxn modelId="{CD4EA351-CF67-4D00-90EC-ED40C041F270}" type="presParOf" srcId="{F71E50DA-451C-4A2C-904A-6BB5439AE9FF}" destId="{7BE15B77-D2CF-4A9A-8C19-F5687AB6D234}" srcOrd="0" destOrd="0" presId="urn:microsoft.com/office/officeart/2009/3/layout/StepUpProcess"/>
    <dgm:cxn modelId="{857F01F6-4B2F-434E-ABB9-3925CC02AFBC}" type="presParOf" srcId="{F71E50DA-451C-4A2C-904A-6BB5439AE9FF}" destId="{160D10C8-3ABA-4AA0-A201-6EB060FCCE7F}" srcOrd="1" destOrd="0" presId="urn:microsoft.com/office/officeart/2009/3/layout/StepUpProcess"/>
    <dgm:cxn modelId="{A812E3B6-70E6-42D5-A96A-78ACC0E65301}" type="presParOf" srcId="{F71E50DA-451C-4A2C-904A-6BB5439AE9FF}" destId="{DC112097-4EC7-48EB-94CB-7750D256E561}" srcOrd="2" destOrd="0" presId="urn:microsoft.com/office/officeart/2009/3/layout/StepUpProcess"/>
    <dgm:cxn modelId="{45EA4BEF-89B6-4818-B13C-F0FAB817746A}" type="presParOf" srcId="{102F6A1D-FAE0-4190-AC06-2B0028A2915B}" destId="{D13DC395-984F-4AA7-AD72-0457AFCE72E6}" srcOrd="3" destOrd="0" presId="urn:microsoft.com/office/officeart/2009/3/layout/StepUpProcess"/>
    <dgm:cxn modelId="{DE989578-463A-4CAC-BA15-E2FB19561C9D}" type="presParOf" srcId="{D13DC395-984F-4AA7-AD72-0457AFCE72E6}" destId="{155D511A-9954-4533-94BF-D1D7A66C57F6}" srcOrd="0" destOrd="0" presId="urn:microsoft.com/office/officeart/2009/3/layout/StepUpProcess"/>
    <dgm:cxn modelId="{FC304C14-D843-4485-8A34-B7B862323AC6}" type="presParOf" srcId="{102F6A1D-FAE0-4190-AC06-2B0028A2915B}" destId="{B7FC6CF3-D61F-40F6-8CB3-D6EECDDA3161}" srcOrd="4" destOrd="0" presId="urn:microsoft.com/office/officeart/2009/3/layout/StepUpProcess"/>
    <dgm:cxn modelId="{04E7AA86-2ADD-4D48-A0DC-A5D527AB5756}" type="presParOf" srcId="{B7FC6CF3-D61F-40F6-8CB3-D6EECDDA3161}" destId="{2BC55ACA-4138-43F8-A1EE-936C3362800A}" srcOrd="0" destOrd="0" presId="urn:microsoft.com/office/officeart/2009/3/layout/StepUpProcess"/>
    <dgm:cxn modelId="{36FEA02F-6AB7-454B-8724-088B1FDA43DB}" type="presParOf" srcId="{B7FC6CF3-D61F-40F6-8CB3-D6EECDDA3161}" destId="{19F3FE27-7953-449D-A839-C2D7F06D5BB7}" srcOrd="1" destOrd="0" presId="urn:microsoft.com/office/officeart/2009/3/layout/StepUpProcess"/>
    <dgm:cxn modelId="{AD637F20-77C7-419C-A541-89FCF578560B}" type="presParOf" srcId="{B7FC6CF3-D61F-40F6-8CB3-D6EECDDA3161}" destId="{39F81040-F681-413E-A413-C4068DB3EF42}" srcOrd="2" destOrd="0" presId="urn:microsoft.com/office/officeart/2009/3/layout/StepUpProcess"/>
    <dgm:cxn modelId="{E6B758ED-CB85-44CB-B67F-5C12F10E9EBD}" type="presParOf" srcId="{102F6A1D-FAE0-4190-AC06-2B0028A2915B}" destId="{26DEAA20-CB6C-4A10-A39B-7ADA5C234418}" srcOrd="5" destOrd="0" presId="urn:microsoft.com/office/officeart/2009/3/layout/StepUpProcess"/>
    <dgm:cxn modelId="{DD48AF52-8539-4AF4-B08A-DBFF7493AE47}" type="presParOf" srcId="{26DEAA20-CB6C-4A10-A39B-7ADA5C234418}" destId="{BCA8A26B-8362-4E8E-922D-159D522D8316}" srcOrd="0" destOrd="0" presId="urn:microsoft.com/office/officeart/2009/3/layout/StepUpProcess"/>
    <dgm:cxn modelId="{CF2170D0-1E58-46EE-83D2-D6CAF6684DE3}" type="presParOf" srcId="{102F6A1D-FAE0-4190-AC06-2B0028A2915B}" destId="{3894D8B0-8339-4ABB-9022-3EA8DC6B7F37}" srcOrd="6" destOrd="0" presId="urn:microsoft.com/office/officeart/2009/3/layout/StepUpProcess"/>
    <dgm:cxn modelId="{9C71A14E-2E91-4A6A-93A0-646357D471E8}" type="presParOf" srcId="{3894D8B0-8339-4ABB-9022-3EA8DC6B7F37}" destId="{D8B10BD1-4E3D-4682-BC83-5A081909A673}" srcOrd="0" destOrd="0" presId="urn:microsoft.com/office/officeart/2009/3/layout/StepUpProcess"/>
    <dgm:cxn modelId="{98886B6C-7238-4DFE-8C10-826E67A7E6F0}" type="presParOf" srcId="{3894D8B0-8339-4ABB-9022-3EA8DC6B7F37}" destId="{239C5FA2-5F7C-4661-BE78-66B8C3FC1BA9}" srcOrd="1" destOrd="0" presId="urn:microsoft.com/office/officeart/2009/3/layout/StepUpProcess"/>
    <dgm:cxn modelId="{61E62037-1F0E-4127-BBEC-2B74F55554C1}" type="presParOf" srcId="{3894D8B0-8339-4ABB-9022-3EA8DC6B7F37}" destId="{EC0490F1-CB10-4EF5-B847-D002B85BF3A5}" srcOrd="2" destOrd="0" presId="urn:microsoft.com/office/officeart/2009/3/layout/StepUpProcess"/>
    <dgm:cxn modelId="{19A9190B-FA37-4F2F-AEDD-DD7C5D81D4A0}" type="presParOf" srcId="{102F6A1D-FAE0-4190-AC06-2B0028A2915B}" destId="{DD4F9082-0546-4BB6-84A2-BAD54BC87AE4}" srcOrd="7" destOrd="0" presId="urn:microsoft.com/office/officeart/2009/3/layout/StepUpProcess"/>
    <dgm:cxn modelId="{D32EC792-192E-41E8-A01F-A4122B92261E}" type="presParOf" srcId="{DD4F9082-0546-4BB6-84A2-BAD54BC87AE4}" destId="{3CFB99D0-F3B6-441C-95CB-7A38E8DBED09}" srcOrd="0" destOrd="0" presId="urn:microsoft.com/office/officeart/2009/3/layout/StepUpProcess"/>
    <dgm:cxn modelId="{73E55791-5F7F-4E53-83CE-FCE177BED392}" type="presParOf" srcId="{102F6A1D-FAE0-4190-AC06-2B0028A2915B}" destId="{EF06EAE4-E091-40A3-A148-8A7A56072A27}" srcOrd="8" destOrd="0" presId="urn:microsoft.com/office/officeart/2009/3/layout/StepUpProcess"/>
    <dgm:cxn modelId="{6E1FB493-CAD8-46FC-88C4-6A6B15D37C29}" type="presParOf" srcId="{EF06EAE4-E091-40A3-A148-8A7A56072A27}" destId="{C79BF8BD-8297-4EBC-B652-63C665C1F19E}" srcOrd="0" destOrd="0" presId="urn:microsoft.com/office/officeart/2009/3/layout/StepUpProcess"/>
    <dgm:cxn modelId="{08D8F543-59D7-44BA-B498-7C7A8061432E}" type="presParOf" srcId="{EF06EAE4-E091-40A3-A148-8A7A56072A27}" destId="{6D568CCB-6FE9-4198-A5AC-764A4C64EE95}"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8E1D80-14F2-4CD9-AB0E-99AAC21E678F}"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tr-TR"/>
        </a:p>
      </dgm:t>
    </dgm:pt>
    <dgm:pt modelId="{5C88F4CA-C5C8-4F9D-A163-340C3793FCA0}">
      <dgm:prSet custT="1">
        <dgm:style>
          <a:lnRef idx="2">
            <a:schemeClr val="accent6">
              <a:shade val="50000"/>
            </a:schemeClr>
          </a:lnRef>
          <a:fillRef idx="1">
            <a:schemeClr val="accent6"/>
          </a:fillRef>
          <a:effectRef idx="0">
            <a:schemeClr val="accent6"/>
          </a:effectRef>
          <a:fontRef idx="minor">
            <a:schemeClr val="lt1"/>
          </a:fontRef>
        </dgm:style>
      </dgm:prSet>
      <dgm:spPr>
        <a:solidFill>
          <a:srgbClr val="FFDDDD"/>
        </a:solidFill>
        <a:ln>
          <a:solidFill>
            <a:srgbClr val="A64548"/>
          </a:solidFill>
        </a:ln>
      </dgm:spPr>
      <dgm:t>
        <a:bodyPr/>
        <a:lstStyle/>
        <a:p>
          <a:pPr marL="0" indent="539750" rtl="0"/>
          <a:r>
            <a:rPr lang="tr-TR" sz="1800" dirty="0" smtClean="0">
              <a:solidFill>
                <a:srgbClr val="C00000"/>
              </a:solidFill>
              <a:effectLst/>
            </a:rPr>
            <a:t>Mahkeme kararıyla veya yapılan kontrol ve denetimlerde çalıştırdığı kişileri sigortalı olarak bildirmediği veya bildirilen sigortalıyı fiilen çalıştırmadığı tespit edilen işyerleri ilk tespitte bir ay süreyle, ilk tespit tarihinden itibaren üç yıl içinde tekrar eden ve yasaklama kapsamına giren her bir tespit için ise birer yıl süreyle sigorta primi teşvik, destek ve indirimlerinden </a:t>
          </a:r>
          <a:r>
            <a:rPr lang="tr-TR" sz="1800" b="1" u="sng" dirty="0" smtClean="0">
              <a:solidFill>
                <a:srgbClr val="C00000"/>
              </a:solidFill>
              <a:effectLst/>
            </a:rPr>
            <a:t>yararlanamayacaktır.</a:t>
          </a:r>
          <a:endParaRPr lang="tr-TR" sz="2800" b="1" i="1" u="none" dirty="0">
            <a:solidFill>
              <a:srgbClr val="C00000"/>
            </a:solidFill>
            <a:effectLst/>
          </a:endParaRPr>
        </a:p>
      </dgm:t>
    </dgm:pt>
    <dgm:pt modelId="{AB5FD52D-176D-40B5-AC8D-86616026EB9E}" type="parTrans" cxnId="{8915C6DF-3C6F-4557-8679-481BD3C5232C}">
      <dgm:prSet/>
      <dgm:spPr/>
      <dgm:t>
        <a:bodyPr/>
        <a:lstStyle/>
        <a:p>
          <a:endParaRPr lang="tr-TR">
            <a:solidFill>
              <a:srgbClr val="C00000"/>
            </a:solidFill>
            <a:effectLst/>
          </a:endParaRPr>
        </a:p>
      </dgm:t>
    </dgm:pt>
    <dgm:pt modelId="{FAE28FAA-D45C-4CA8-ABE1-4564C0C80DEF}" type="sibTrans" cxnId="{8915C6DF-3C6F-4557-8679-481BD3C5232C}">
      <dgm:prSet/>
      <dgm:spPr/>
      <dgm:t>
        <a:bodyPr/>
        <a:lstStyle/>
        <a:p>
          <a:endParaRPr lang="tr-TR">
            <a:solidFill>
              <a:srgbClr val="C00000"/>
            </a:solidFill>
            <a:effectLst/>
          </a:endParaRPr>
        </a:p>
      </dgm:t>
    </dgm:pt>
    <dgm:pt modelId="{CF3BE9D3-27F2-4E59-9566-9CC94C2A9A03}" type="pres">
      <dgm:prSet presAssocID="{EE8E1D80-14F2-4CD9-AB0E-99AAC21E678F}" presName="linear" presStyleCnt="0">
        <dgm:presLayoutVars>
          <dgm:animLvl val="lvl"/>
          <dgm:resizeHandles val="exact"/>
        </dgm:presLayoutVars>
      </dgm:prSet>
      <dgm:spPr/>
      <dgm:t>
        <a:bodyPr/>
        <a:lstStyle/>
        <a:p>
          <a:endParaRPr lang="tr-TR"/>
        </a:p>
      </dgm:t>
    </dgm:pt>
    <dgm:pt modelId="{9EE30314-D3A8-45AE-AF90-D4608EEE6043}" type="pres">
      <dgm:prSet presAssocID="{5C88F4CA-C5C8-4F9D-A163-340C3793FCA0}" presName="parentText" presStyleLbl="node1" presStyleIdx="0" presStyleCnt="1">
        <dgm:presLayoutVars>
          <dgm:chMax val="0"/>
          <dgm:bulletEnabled val="1"/>
        </dgm:presLayoutVars>
      </dgm:prSet>
      <dgm:spPr/>
      <dgm:t>
        <a:bodyPr/>
        <a:lstStyle/>
        <a:p>
          <a:endParaRPr lang="tr-TR"/>
        </a:p>
      </dgm:t>
    </dgm:pt>
  </dgm:ptLst>
  <dgm:cxnLst>
    <dgm:cxn modelId="{4FBFAB37-5F5B-480A-9C95-5FD0C822DEFB}" type="presOf" srcId="{5C88F4CA-C5C8-4F9D-A163-340C3793FCA0}" destId="{9EE30314-D3A8-45AE-AF90-D4608EEE6043}" srcOrd="0" destOrd="0" presId="urn:microsoft.com/office/officeart/2005/8/layout/vList2"/>
    <dgm:cxn modelId="{CE211034-BE23-4772-A51D-4FA58AEF0AF7}" type="presOf" srcId="{EE8E1D80-14F2-4CD9-AB0E-99AAC21E678F}" destId="{CF3BE9D3-27F2-4E59-9566-9CC94C2A9A03}" srcOrd="0" destOrd="0" presId="urn:microsoft.com/office/officeart/2005/8/layout/vList2"/>
    <dgm:cxn modelId="{8915C6DF-3C6F-4557-8679-481BD3C5232C}" srcId="{EE8E1D80-14F2-4CD9-AB0E-99AAC21E678F}" destId="{5C88F4CA-C5C8-4F9D-A163-340C3793FCA0}" srcOrd="0" destOrd="0" parTransId="{AB5FD52D-176D-40B5-AC8D-86616026EB9E}" sibTransId="{FAE28FAA-D45C-4CA8-ABE1-4564C0C80DEF}"/>
    <dgm:cxn modelId="{EB046F28-2FD0-4AE4-A3C2-6EE86649A636}" type="presParOf" srcId="{CF3BE9D3-27F2-4E59-9566-9CC94C2A9A03}" destId="{9EE30314-D3A8-45AE-AF90-D4608EEE6043}" srcOrd="0" destOrd="0" presId="urn:microsoft.com/office/officeart/2005/8/layout/vList2"/>
  </dgm:cxnLst>
  <dgm:bg>
    <a:noFill/>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D0CE4F-8221-4C02-A255-1971A129066C}"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tr-TR"/>
        </a:p>
      </dgm:t>
    </dgm:pt>
    <dgm:pt modelId="{3EF004AA-CA84-499A-A43F-723D3A501138}">
      <dgm:prSet custT="1"/>
      <dgm:spPr>
        <a:solidFill>
          <a:schemeClr val="accent5"/>
        </a:solidFill>
        <a:ln w="12700">
          <a:solidFill>
            <a:srgbClr val="4D79C7"/>
          </a:solidFill>
        </a:ln>
      </dgm:spPr>
      <dgm:t>
        <a:bodyPr/>
        <a:lstStyle/>
        <a:p>
          <a:pPr rtl="0"/>
          <a:r>
            <a:rPr lang="tr-TR" sz="2000" b="1" dirty="0" smtClean="0">
              <a:solidFill>
                <a:schemeClr val="bg1"/>
              </a:solidFill>
            </a:rPr>
            <a:t>Ortalama Sigortalı </a:t>
          </a:r>
          <a:br>
            <a:rPr lang="tr-TR" sz="2000" b="1" dirty="0" smtClean="0">
              <a:solidFill>
                <a:schemeClr val="bg1"/>
              </a:solidFill>
            </a:rPr>
          </a:br>
          <a:r>
            <a:rPr lang="tr-TR" sz="2000" b="1" dirty="0" smtClean="0">
              <a:solidFill>
                <a:schemeClr val="bg1"/>
              </a:solidFill>
            </a:rPr>
            <a:t>Sayısı</a:t>
          </a:r>
          <a:endParaRPr lang="tr-TR" sz="2000" b="1" dirty="0">
            <a:solidFill>
              <a:schemeClr val="bg1"/>
            </a:solidFill>
          </a:endParaRPr>
        </a:p>
      </dgm:t>
    </dgm:pt>
    <dgm:pt modelId="{CA9D9107-B68B-4023-B1C7-3FC12ADCBEFD}" type="parTrans" cxnId="{CAACFD8C-F6B3-4564-B3AD-A2E11C982CE0}">
      <dgm:prSet/>
      <dgm:spPr/>
      <dgm:t>
        <a:bodyPr/>
        <a:lstStyle/>
        <a:p>
          <a:endParaRPr lang="tr-TR"/>
        </a:p>
      </dgm:t>
    </dgm:pt>
    <dgm:pt modelId="{7971CD93-0BA5-42E7-B197-EE0F90B77815}" type="sibTrans" cxnId="{CAACFD8C-F6B3-4564-B3AD-A2E11C982CE0}">
      <dgm:prSet/>
      <dgm:spPr/>
      <dgm:t>
        <a:bodyPr/>
        <a:lstStyle/>
        <a:p>
          <a:endParaRPr lang="tr-TR"/>
        </a:p>
      </dgm:t>
    </dgm:pt>
    <dgm:pt modelId="{0CF3D9F2-E910-4461-A4A3-98D25BE7775A}">
      <dgm:prSet custT="1"/>
      <dgm:spPr>
        <a:solidFill>
          <a:srgbClr val="D32D39"/>
        </a:solidFill>
      </dgm:spPr>
      <dgm:t>
        <a:bodyPr/>
        <a:lstStyle/>
        <a:p>
          <a:pPr rtl="0"/>
          <a:r>
            <a:rPr lang="tr-TR" sz="1800" dirty="0" smtClean="0">
              <a:solidFill>
                <a:schemeClr val="bg1"/>
              </a:solidFill>
            </a:rPr>
            <a:t>500 'ün Altında Olan İşyerleri İçin</a:t>
          </a:r>
          <a:endParaRPr lang="tr-TR" sz="1800" dirty="0">
            <a:solidFill>
              <a:schemeClr val="bg1"/>
            </a:solidFill>
          </a:endParaRPr>
        </a:p>
      </dgm:t>
    </dgm:pt>
    <dgm:pt modelId="{E1A1C229-71AF-40E6-BE12-C1020AA0EC46}" type="parTrans" cxnId="{C0D32CB1-3A9D-4892-9A0C-30EB0C67AFEE}">
      <dgm:prSet/>
      <dgm:spPr/>
      <dgm:t>
        <a:bodyPr/>
        <a:lstStyle/>
        <a:p>
          <a:endParaRPr lang="tr-TR"/>
        </a:p>
      </dgm:t>
    </dgm:pt>
    <dgm:pt modelId="{ED7B7B42-732E-4C0A-A8D7-3198F82E0F47}" type="sibTrans" cxnId="{C0D32CB1-3A9D-4892-9A0C-30EB0C67AFEE}">
      <dgm:prSet/>
      <dgm:spPr/>
      <dgm:t>
        <a:bodyPr/>
        <a:lstStyle/>
        <a:p>
          <a:endParaRPr lang="tr-TR"/>
        </a:p>
      </dgm:t>
    </dgm:pt>
    <dgm:pt modelId="{B6663115-B551-4232-A1E2-BFEB0B9A839E}">
      <dgm:prSet custT="1"/>
      <dgm:spPr>
        <a:solidFill>
          <a:srgbClr val="D32D39"/>
        </a:solidFill>
      </dgm:spPr>
      <dgm:t>
        <a:bodyPr/>
        <a:lstStyle/>
        <a:p>
          <a:pPr rtl="0"/>
          <a:r>
            <a:rPr lang="tr-TR" sz="1800" dirty="0" smtClean="0">
              <a:solidFill>
                <a:schemeClr val="bg1"/>
              </a:solidFill>
            </a:rPr>
            <a:t>500 ve Üzeri Olan İşyerleri İçin</a:t>
          </a:r>
          <a:endParaRPr lang="tr-TR" sz="1800" dirty="0">
            <a:solidFill>
              <a:schemeClr val="bg1"/>
            </a:solidFill>
          </a:endParaRPr>
        </a:p>
      </dgm:t>
    </dgm:pt>
    <dgm:pt modelId="{A26C768B-47CA-4A8A-8CF0-BAED02C44558}" type="parTrans" cxnId="{5C51FD07-1E6D-4CAA-B32E-9DB340748233}">
      <dgm:prSet/>
      <dgm:spPr/>
      <dgm:t>
        <a:bodyPr/>
        <a:lstStyle/>
        <a:p>
          <a:endParaRPr lang="tr-TR"/>
        </a:p>
      </dgm:t>
    </dgm:pt>
    <dgm:pt modelId="{8EC57AB1-3DC1-44CC-AD78-A5E940DD4119}" type="sibTrans" cxnId="{5C51FD07-1E6D-4CAA-B32E-9DB340748233}">
      <dgm:prSet/>
      <dgm:spPr/>
      <dgm:t>
        <a:bodyPr/>
        <a:lstStyle/>
        <a:p>
          <a:endParaRPr lang="tr-TR"/>
        </a:p>
      </dgm:t>
    </dgm:pt>
    <dgm:pt modelId="{08E1F932-5D09-4AFF-B22B-F3F888DCEEE1}">
      <dgm:prSet custT="1"/>
      <dgm:spPr>
        <a:solidFill>
          <a:srgbClr val="009999"/>
        </a:solidFill>
      </dgm:spPr>
      <dgm:t>
        <a:bodyPr/>
        <a:lstStyle/>
        <a:p>
          <a:pPr rtl="0">
            <a:lnSpc>
              <a:spcPct val="100000"/>
            </a:lnSpc>
          </a:pPr>
          <a:r>
            <a:rPr lang="tr-TR" sz="1800" dirty="0" smtClean="0">
              <a:effectLst/>
            </a:rPr>
            <a:t>Asgari Ücret Destek</a:t>
          </a:r>
          <a:br>
            <a:rPr lang="tr-TR" sz="1800" dirty="0" smtClean="0">
              <a:effectLst/>
            </a:rPr>
          </a:br>
          <a:r>
            <a:rPr lang="tr-TR" sz="1800" dirty="0" smtClean="0">
              <a:effectLst/>
            </a:rPr>
            <a:t>Tutarı</a:t>
          </a:r>
          <a:r>
            <a:rPr lang="tr-TR" sz="1800" baseline="0" dirty="0" smtClean="0">
              <a:effectLst/>
            </a:rPr>
            <a:t> 2019</a:t>
          </a:r>
          <a:r>
            <a:rPr lang="tr-TR" sz="2400" b="1" dirty="0" smtClean="0"/>
            <a:t/>
          </a:r>
          <a:br>
            <a:rPr lang="tr-TR" sz="2400" b="1" dirty="0" smtClean="0"/>
          </a:br>
          <a:r>
            <a:rPr lang="tr-TR" sz="1800" i="1" u="none" baseline="0" dirty="0" smtClean="0">
              <a:effectLst/>
            </a:rPr>
            <a:t>Günlük</a:t>
          </a:r>
          <a:r>
            <a:rPr lang="tr-TR" sz="1600" i="1" u="none" baseline="0" dirty="0" smtClean="0">
              <a:effectLst/>
            </a:rPr>
            <a:t> </a:t>
          </a:r>
          <a:r>
            <a:rPr lang="tr-TR" sz="2400" b="1" dirty="0" smtClean="0"/>
            <a:t>5₺</a:t>
          </a:r>
          <a:endParaRPr lang="tr-TR" sz="2400" b="1" dirty="0"/>
        </a:p>
      </dgm:t>
    </dgm:pt>
    <dgm:pt modelId="{7FFA1B8B-4C92-4F91-961B-1C9BD5663B3B}" type="parTrans" cxnId="{D406BF5D-3391-4A91-8427-F827F6ABFA47}">
      <dgm:prSet/>
      <dgm:spPr>
        <a:ln>
          <a:solidFill>
            <a:srgbClr val="009999"/>
          </a:solidFill>
        </a:ln>
      </dgm:spPr>
      <dgm:t>
        <a:bodyPr/>
        <a:lstStyle/>
        <a:p>
          <a:endParaRPr lang="tr-TR">
            <a:ln>
              <a:solidFill>
                <a:srgbClr val="106D6D"/>
              </a:solidFill>
            </a:ln>
          </a:endParaRPr>
        </a:p>
      </dgm:t>
    </dgm:pt>
    <dgm:pt modelId="{7688EB1B-0F6F-4622-8F13-62F1265C04E1}" type="sibTrans" cxnId="{D406BF5D-3391-4A91-8427-F827F6ABFA47}">
      <dgm:prSet/>
      <dgm:spPr/>
      <dgm:t>
        <a:bodyPr/>
        <a:lstStyle/>
        <a:p>
          <a:endParaRPr lang="tr-TR"/>
        </a:p>
      </dgm:t>
    </dgm:pt>
    <dgm:pt modelId="{59FE35D3-C74C-46EB-B58C-7AF824E2F009}">
      <dgm:prSet custT="1"/>
      <dgm:spPr>
        <a:solidFill>
          <a:srgbClr val="009999"/>
        </a:solidFill>
      </dgm:spPr>
      <dgm:t>
        <a:bodyPr/>
        <a:lstStyle/>
        <a:p>
          <a:pPr rtl="0">
            <a:lnSpc>
              <a:spcPct val="100000"/>
            </a:lnSpc>
          </a:pPr>
          <a:r>
            <a:rPr lang="tr-TR" sz="1800" dirty="0" smtClean="0">
              <a:effectLst/>
            </a:rPr>
            <a:t>Asgari Ücret Destek </a:t>
          </a:r>
          <a:br>
            <a:rPr lang="tr-TR" sz="1800" dirty="0" smtClean="0">
              <a:effectLst/>
            </a:rPr>
          </a:br>
          <a:r>
            <a:rPr lang="tr-TR" sz="1800" dirty="0" smtClean="0">
              <a:effectLst/>
            </a:rPr>
            <a:t>Tutarı</a:t>
          </a:r>
          <a:r>
            <a:rPr lang="tr-TR" sz="1800" baseline="0" dirty="0" smtClean="0">
              <a:effectLst/>
            </a:rPr>
            <a:t> 2019 </a:t>
          </a:r>
          <a:r>
            <a:rPr lang="tr-TR" sz="1600" baseline="0" dirty="0" smtClean="0">
              <a:effectLst/>
            </a:rPr>
            <a:t/>
          </a:r>
          <a:br>
            <a:rPr lang="tr-TR" sz="1600" baseline="0" dirty="0" smtClean="0">
              <a:effectLst/>
            </a:rPr>
          </a:br>
          <a:r>
            <a:rPr lang="tr-TR" sz="1800" i="1" u="none" baseline="0" dirty="0" smtClean="0">
              <a:effectLst/>
            </a:rPr>
            <a:t>Günlük </a:t>
          </a:r>
          <a:r>
            <a:rPr lang="tr-TR" sz="2400" b="1" dirty="0" smtClean="0"/>
            <a:t>3,36₺</a:t>
          </a:r>
          <a:endParaRPr lang="tr-TR" sz="2400" b="1" dirty="0"/>
        </a:p>
      </dgm:t>
    </dgm:pt>
    <dgm:pt modelId="{2BABEAFB-F55B-49EF-BDAE-0FF0CE93CE79}" type="parTrans" cxnId="{D85B6368-113C-498D-8E3F-522292E35152}">
      <dgm:prSet/>
      <dgm:spPr>
        <a:ln>
          <a:solidFill>
            <a:srgbClr val="009999"/>
          </a:solidFill>
        </a:ln>
      </dgm:spPr>
      <dgm:t>
        <a:bodyPr/>
        <a:lstStyle/>
        <a:p>
          <a:endParaRPr lang="tr-TR">
            <a:ln>
              <a:solidFill>
                <a:srgbClr val="106D6D"/>
              </a:solidFill>
            </a:ln>
          </a:endParaRPr>
        </a:p>
      </dgm:t>
    </dgm:pt>
    <dgm:pt modelId="{F853B403-07AC-460B-8C29-DF4FE71337D4}" type="sibTrans" cxnId="{D85B6368-113C-498D-8E3F-522292E35152}">
      <dgm:prSet/>
      <dgm:spPr/>
      <dgm:t>
        <a:bodyPr/>
        <a:lstStyle/>
        <a:p>
          <a:endParaRPr lang="tr-TR"/>
        </a:p>
      </dgm:t>
    </dgm:pt>
    <dgm:pt modelId="{5B02E6EA-B545-414E-94D2-9B5A21CF53E5}" type="pres">
      <dgm:prSet presAssocID="{CDD0CE4F-8221-4C02-A255-1971A129066C}" presName="diagram" presStyleCnt="0">
        <dgm:presLayoutVars>
          <dgm:chPref val="1"/>
          <dgm:dir/>
          <dgm:animOne val="branch"/>
          <dgm:animLvl val="lvl"/>
          <dgm:resizeHandles val="exact"/>
        </dgm:presLayoutVars>
      </dgm:prSet>
      <dgm:spPr/>
      <dgm:t>
        <a:bodyPr/>
        <a:lstStyle/>
        <a:p>
          <a:endParaRPr lang="tr-TR"/>
        </a:p>
      </dgm:t>
    </dgm:pt>
    <dgm:pt modelId="{88AA3642-1357-498A-97B0-23F76B0E6EE1}" type="pres">
      <dgm:prSet presAssocID="{3EF004AA-CA84-499A-A43F-723D3A501138}" presName="root1" presStyleCnt="0"/>
      <dgm:spPr/>
    </dgm:pt>
    <dgm:pt modelId="{328576BA-79BF-4EB0-B99E-D04A464C68F3}" type="pres">
      <dgm:prSet presAssocID="{3EF004AA-CA84-499A-A43F-723D3A501138}" presName="LevelOneTextNode" presStyleLbl="node0" presStyleIdx="0" presStyleCnt="1">
        <dgm:presLayoutVars>
          <dgm:chPref val="3"/>
        </dgm:presLayoutVars>
      </dgm:prSet>
      <dgm:spPr/>
      <dgm:t>
        <a:bodyPr/>
        <a:lstStyle/>
        <a:p>
          <a:endParaRPr lang="tr-TR"/>
        </a:p>
      </dgm:t>
    </dgm:pt>
    <dgm:pt modelId="{0554C6A7-19CD-4946-BF14-D2A4983C3CEC}" type="pres">
      <dgm:prSet presAssocID="{3EF004AA-CA84-499A-A43F-723D3A501138}" presName="level2hierChild" presStyleCnt="0"/>
      <dgm:spPr/>
    </dgm:pt>
    <dgm:pt modelId="{79010B57-98FD-41BA-9444-5096FF3287CB}" type="pres">
      <dgm:prSet presAssocID="{E1A1C229-71AF-40E6-BE12-C1020AA0EC46}" presName="conn2-1" presStyleLbl="parChTrans1D2" presStyleIdx="0" presStyleCnt="2"/>
      <dgm:spPr/>
      <dgm:t>
        <a:bodyPr/>
        <a:lstStyle/>
        <a:p>
          <a:endParaRPr lang="tr-TR"/>
        </a:p>
      </dgm:t>
    </dgm:pt>
    <dgm:pt modelId="{1C06E84A-654B-4459-9719-7C57C1B4609F}" type="pres">
      <dgm:prSet presAssocID="{E1A1C229-71AF-40E6-BE12-C1020AA0EC46}" presName="connTx" presStyleLbl="parChTrans1D2" presStyleIdx="0" presStyleCnt="2"/>
      <dgm:spPr/>
      <dgm:t>
        <a:bodyPr/>
        <a:lstStyle/>
        <a:p>
          <a:endParaRPr lang="tr-TR"/>
        </a:p>
      </dgm:t>
    </dgm:pt>
    <dgm:pt modelId="{CA5F9421-0334-452D-9967-D4270E847ED0}" type="pres">
      <dgm:prSet presAssocID="{0CF3D9F2-E910-4461-A4A3-98D25BE7775A}" presName="root2" presStyleCnt="0"/>
      <dgm:spPr/>
    </dgm:pt>
    <dgm:pt modelId="{68D85CD2-A124-477A-8E4F-1F0ED5ABBE29}" type="pres">
      <dgm:prSet presAssocID="{0CF3D9F2-E910-4461-A4A3-98D25BE7775A}" presName="LevelTwoTextNode" presStyleLbl="node2" presStyleIdx="0" presStyleCnt="2">
        <dgm:presLayoutVars>
          <dgm:chPref val="3"/>
        </dgm:presLayoutVars>
      </dgm:prSet>
      <dgm:spPr/>
      <dgm:t>
        <a:bodyPr/>
        <a:lstStyle/>
        <a:p>
          <a:endParaRPr lang="tr-TR"/>
        </a:p>
      </dgm:t>
    </dgm:pt>
    <dgm:pt modelId="{6CF829A9-144A-468A-9ABD-B1C5DA252D93}" type="pres">
      <dgm:prSet presAssocID="{0CF3D9F2-E910-4461-A4A3-98D25BE7775A}" presName="level3hierChild" presStyleCnt="0"/>
      <dgm:spPr/>
    </dgm:pt>
    <dgm:pt modelId="{FA7BA651-7FA4-418A-8AEB-9F321DC61E21}" type="pres">
      <dgm:prSet presAssocID="{7FFA1B8B-4C92-4F91-961B-1C9BD5663B3B}" presName="conn2-1" presStyleLbl="parChTrans1D3" presStyleIdx="0" presStyleCnt="2"/>
      <dgm:spPr/>
      <dgm:t>
        <a:bodyPr/>
        <a:lstStyle/>
        <a:p>
          <a:endParaRPr lang="tr-TR"/>
        </a:p>
      </dgm:t>
    </dgm:pt>
    <dgm:pt modelId="{F17D5229-EA3C-426F-B05E-6D8CC6C727F9}" type="pres">
      <dgm:prSet presAssocID="{7FFA1B8B-4C92-4F91-961B-1C9BD5663B3B}" presName="connTx" presStyleLbl="parChTrans1D3" presStyleIdx="0" presStyleCnt="2"/>
      <dgm:spPr/>
      <dgm:t>
        <a:bodyPr/>
        <a:lstStyle/>
        <a:p>
          <a:endParaRPr lang="tr-TR"/>
        </a:p>
      </dgm:t>
    </dgm:pt>
    <dgm:pt modelId="{958E636D-AC46-4A36-810A-08393CF30D21}" type="pres">
      <dgm:prSet presAssocID="{08E1F932-5D09-4AFF-B22B-F3F888DCEEE1}" presName="root2" presStyleCnt="0"/>
      <dgm:spPr/>
    </dgm:pt>
    <dgm:pt modelId="{472A0617-5B74-4C34-A381-B02583D6D775}" type="pres">
      <dgm:prSet presAssocID="{08E1F932-5D09-4AFF-B22B-F3F888DCEEE1}" presName="LevelTwoTextNode" presStyleLbl="node3" presStyleIdx="0" presStyleCnt="2">
        <dgm:presLayoutVars>
          <dgm:chPref val="3"/>
        </dgm:presLayoutVars>
      </dgm:prSet>
      <dgm:spPr/>
      <dgm:t>
        <a:bodyPr/>
        <a:lstStyle/>
        <a:p>
          <a:endParaRPr lang="tr-TR"/>
        </a:p>
      </dgm:t>
    </dgm:pt>
    <dgm:pt modelId="{90F135E6-9A48-4340-9C84-F43FC017144A}" type="pres">
      <dgm:prSet presAssocID="{08E1F932-5D09-4AFF-B22B-F3F888DCEEE1}" presName="level3hierChild" presStyleCnt="0"/>
      <dgm:spPr/>
    </dgm:pt>
    <dgm:pt modelId="{6614DDD6-7EC6-4BF0-886F-5409A4BED719}" type="pres">
      <dgm:prSet presAssocID="{A26C768B-47CA-4A8A-8CF0-BAED02C44558}" presName="conn2-1" presStyleLbl="parChTrans1D2" presStyleIdx="1" presStyleCnt="2"/>
      <dgm:spPr/>
      <dgm:t>
        <a:bodyPr/>
        <a:lstStyle/>
        <a:p>
          <a:endParaRPr lang="tr-TR"/>
        </a:p>
      </dgm:t>
    </dgm:pt>
    <dgm:pt modelId="{845AB6F7-E06D-4E6C-B9A5-FDCC68498488}" type="pres">
      <dgm:prSet presAssocID="{A26C768B-47CA-4A8A-8CF0-BAED02C44558}" presName="connTx" presStyleLbl="parChTrans1D2" presStyleIdx="1" presStyleCnt="2"/>
      <dgm:spPr/>
      <dgm:t>
        <a:bodyPr/>
        <a:lstStyle/>
        <a:p>
          <a:endParaRPr lang="tr-TR"/>
        </a:p>
      </dgm:t>
    </dgm:pt>
    <dgm:pt modelId="{7B8DA6FF-C306-429A-ADCF-41531C145900}" type="pres">
      <dgm:prSet presAssocID="{B6663115-B551-4232-A1E2-BFEB0B9A839E}" presName="root2" presStyleCnt="0"/>
      <dgm:spPr/>
    </dgm:pt>
    <dgm:pt modelId="{F99C5261-F048-42CD-8BD5-C3C0E6486124}" type="pres">
      <dgm:prSet presAssocID="{B6663115-B551-4232-A1E2-BFEB0B9A839E}" presName="LevelTwoTextNode" presStyleLbl="node2" presStyleIdx="1" presStyleCnt="2">
        <dgm:presLayoutVars>
          <dgm:chPref val="3"/>
        </dgm:presLayoutVars>
      </dgm:prSet>
      <dgm:spPr/>
      <dgm:t>
        <a:bodyPr/>
        <a:lstStyle/>
        <a:p>
          <a:endParaRPr lang="tr-TR"/>
        </a:p>
      </dgm:t>
    </dgm:pt>
    <dgm:pt modelId="{AF4FBE29-7898-40C7-99BB-3FDE969A74A2}" type="pres">
      <dgm:prSet presAssocID="{B6663115-B551-4232-A1E2-BFEB0B9A839E}" presName="level3hierChild" presStyleCnt="0"/>
      <dgm:spPr/>
    </dgm:pt>
    <dgm:pt modelId="{DB7B63B8-20DE-4FF7-A372-430A8513D43C}" type="pres">
      <dgm:prSet presAssocID="{2BABEAFB-F55B-49EF-BDAE-0FF0CE93CE79}" presName="conn2-1" presStyleLbl="parChTrans1D3" presStyleIdx="1" presStyleCnt="2"/>
      <dgm:spPr/>
      <dgm:t>
        <a:bodyPr/>
        <a:lstStyle/>
        <a:p>
          <a:endParaRPr lang="tr-TR"/>
        </a:p>
      </dgm:t>
    </dgm:pt>
    <dgm:pt modelId="{3BAE53F5-F40E-4C29-BF8D-A15ECC66EE01}" type="pres">
      <dgm:prSet presAssocID="{2BABEAFB-F55B-49EF-BDAE-0FF0CE93CE79}" presName="connTx" presStyleLbl="parChTrans1D3" presStyleIdx="1" presStyleCnt="2"/>
      <dgm:spPr/>
      <dgm:t>
        <a:bodyPr/>
        <a:lstStyle/>
        <a:p>
          <a:endParaRPr lang="tr-TR"/>
        </a:p>
      </dgm:t>
    </dgm:pt>
    <dgm:pt modelId="{9C1A24FE-ACAD-445C-B3CE-7857D84F996C}" type="pres">
      <dgm:prSet presAssocID="{59FE35D3-C74C-46EB-B58C-7AF824E2F009}" presName="root2" presStyleCnt="0"/>
      <dgm:spPr/>
    </dgm:pt>
    <dgm:pt modelId="{501D18D3-63EC-4DBD-9304-B1C3B5162E18}" type="pres">
      <dgm:prSet presAssocID="{59FE35D3-C74C-46EB-B58C-7AF824E2F009}" presName="LevelTwoTextNode" presStyleLbl="node3" presStyleIdx="1" presStyleCnt="2">
        <dgm:presLayoutVars>
          <dgm:chPref val="3"/>
        </dgm:presLayoutVars>
      </dgm:prSet>
      <dgm:spPr/>
      <dgm:t>
        <a:bodyPr/>
        <a:lstStyle/>
        <a:p>
          <a:endParaRPr lang="tr-TR"/>
        </a:p>
      </dgm:t>
    </dgm:pt>
    <dgm:pt modelId="{446F5D37-BB12-460A-BF71-C0C343B9CDBE}" type="pres">
      <dgm:prSet presAssocID="{59FE35D3-C74C-46EB-B58C-7AF824E2F009}" presName="level3hierChild" presStyleCnt="0"/>
      <dgm:spPr/>
    </dgm:pt>
  </dgm:ptLst>
  <dgm:cxnLst>
    <dgm:cxn modelId="{84C34571-6263-41E9-8918-39B6FFC01CAF}" type="presOf" srcId="{E1A1C229-71AF-40E6-BE12-C1020AA0EC46}" destId="{1C06E84A-654B-4459-9719-7C57C1B4609F}" srcOrd="1" destOrd="0" presId="urn:microsoft.com/office/officeart/2005/8/layout/hierarchy2"/>
    <dgm:cxn modelId="{B42D5F75-6443-4B87-A1EC-BD71B1E1F9EB}" type="presOf" srcId="{E1A1C229-71AF-40E6-BE12-C1020AA0EC46}" destId="{79010B57-98FD-41BA-9444-5096FF3287CB}" srcOrd="0" destOrd="0" presId="urn:microsoft.com/office/officeart/2005/8/layout/hierarchy2"/>
    <dgm:cxn modelId="{D85B6368-113C-498D-8E3F-522292E35152}" srcId="{B6663115-B551-4232-A1E2-BFEB0B9A839E}" destId="{59FE35D3-C74C-46EB-B58C-7AF824E2F009}" srcOrd="0" destOrd="0" parTransId="{2BABEAFB-F55B-49EF-BDAE-0FF0CE93CE79}" sibTransId="{F853B403-07AC-460B-8C29-DF4FE71337D4}"/>
    <dgm:cxn modelId="{E6929BC5-01EF-4AEA-B5F2-FB22467127B6}" type="presOf" srcId="{2BABEAFB-F55B-49EF-BDAE-0FF0CE93CE79}" destId="{3BAE53F5-F40E-4C29-BF8D-A15ECC66EE01}" srcOrd="1" destOrd="0" presId="urn:microsoft.com/office/officeart/2005/8/layout/hierarchy2"/>
    <dgm:cxn modelId="{60C53EC8-DC9D-40D9-A7DC-71D5F529FF7E}" type="presOf" srcId="{08E1F932-5D09-4AFF-B22B-F3F888DCEEE1}" destId="{472A0617-5B74-4C34-A381-B02583D6D775}" srcOrd="0" destOrd="0" presId="urn:microsoft.com/office/officeart/2005/8/layout/hierarchy2"/>
    <dgm:cxn modelId="{B9AD727B-D5A6-47B0-A61B-1D1A75164009}" type="presOf" srcId="{3EF004AA-CA84-499A-A43F-723D3A501138}" destId="{328576BA-79BF-4EB0-B99E-D04A464C68F3}" srcOrd="0" destOrd="0" presId="urn:microsoft.com/office/officeart/2005/8/layout/hierarchy2"/>
    <dgm:cxn modelId="{D68A0AF4-97E1-4B0B-A684-74DE2AF2A9BA}" type="presOf" srcId="{0CF3D9F2-E910-4461-A4A3-98D25BE7775A}" destId="{68D85CD2-A124-477A-8E4F-1F0ED5ABBE29}" srcOrd="0" destOrd="0" presId="urn:microsoft.com/office/officeart/2005/8/layout/hierarchy2"/>
    <dgm:cxn modelId="{27775717-394A-4858-A1BA-444D20790398}" type="presOf" srcId="{2BABEAFB-F55B-49EF-BDAE-0FF0CE93CE79}" destId="{DB7B63B8-20DE-4FF7-A372-430A8513D43C}" srcOrd="0" destOrd="0" presId="urn:microsoft.com/office/officeart/2005/8/layout/hierarchy2"/>
    <dgm:cxn modelId="{D406BF5D-3391-4A91-8427-F827F6ABFA47}" srcId="{0CF3D9F2-E910-4461-A4A3-98D25BE7775A}" destId="{08E1F932-5D09-4AFF-B22B-F3F888DCEEE1}" srcOrd="0" destOrd="0" parTransId="{7FFA1B8B-4C92-4F91-961B-1C9BD5663B3B}" sibTransId="{7688EB1B-0F6F-4622-8F13-62F1265C04E1}"/>
    <dgm:cxn modelId="{394DB366-D33C-4C85-9247-972D3758697A}" type="presOf" srcId="{59FE35D3-C74C-46EB-B58C-7AF824E2F009}" destId="{501D18D3-63EC-4DBD-9304-B1C3B5162E18}" srcOrd="0" destOrd="0" presId="urn:microsoft.com/office/officeart/2005/8/layout/hierarchy2"/>
    <dgm:cxn modelId="{7E80C05B-EA29-407E-B6F2-5D609545AC84}" type="presOf" srcId="{7FFA1B8B-4C92-4F91-961B-1C9BD5663B3B}" destId="{FA7BA651-7FA4-418A-8AEB-9F321DC61E21}" srcOrd="0" destOrd="0" presId="urn:microsoft.com/office/officeart/2005/8/layout/hierarchy2"/>
    <dgm:cxn modelId="{52221B01-5C12-421A-B53A-D2A9DCA6E79C}" type="presOf" srcId="{A26C768B-47CA-4A8A-8CF0-BAED02C44558}" destId="{845AB6F7-E06D-4E6C-B9A5-FDCC68498488}" srcOrd="1" destOrd="0" presId="urn:microsoft.com/office/officeart/2005/8/layout/hierarchy2"/>
    <dgm:cxn modelId="{E645EC01-D8E5-4732-8377-135FE9869559}" type="presOf" srcId="{7FFA1B8B-4C92-4F91-961B-1C9BD5663B3B}" destId="{F17D5229-EA3C-426F-B05E-6D8CC6C727F9}" srcOrd="1" destOrd="0" presId="urn:microsoft.com/office/officeart/2005/8/layout/hierarchy2"/>
    <dgm:cxn modelId="{32F33D8C-9AC4-4F4F-A94F-1613539A7F3D}" type="presOf" srcId="{CDD0CE4F-8221-4C02-A255-1971A129066C}" destId="{5B02E6EA-B545-414E-94D2-9B5A21CF53E5}" srcOrd="0" destOrd="0" presId="urn:microsoft.com/office/officeart/2005/8/layout/hierarchy2"/>
    <dgm:cxn modelId="{5C51FD07-1E6D-4CAA-B32E-9DB340748233}" srcId="{3EF004AA-CA84-499A-A43F-723D3A501138}" destId="{B6663115-B551-4232-A1E2-BFEB0B9A839E}" srcOrd="1" destOrd="0" parTransId="{A26C768B-47CA-4A8A-8CF0-BAED02C44558}" sibTransId="{8EC57AB1-3DC1-44CC-AD78-A5E940DD4119}"/>
    <dgm:cxn modelId="{53CE8AC3-CF67-4589-952A-43E318917930}" type="presOf" srcId="{A26C768B-47CA-4A8A-8CF0-BAED02C44558}" destId="{6614DDD6-7EC6-4BF0-886F-5409A4BED719}" srcOrd="0" destOrd="0" presId="urn:microsoft.com/office/officeart/2005/8/layout/hierarchy2"/>
    <dgm:cxn modelId="{4C5BC3C6-B98F-4B13-B013-41DBE4E97C52}" type="presOf" srcId="{B6663115-B551-4232-A1E2-BFEB0B9A839E}" destId="{F99C5261-F048-42CD-8BD5-C3C0E6486124}" srcOrd="0" destOrd="0" presId="urn:microsoft.com/office/officeart/2005/8/layout/hierarchy2"/>
    <dgm:cxn modelId="{CAACFD8C-F6B3-4564-B3AD-A2E11C982CE0}" srcId="{CDD0CE4F-8221-4C02-A255-1971A129066C}" destId="{3EF004AA-CA84-499A-A43F-723D3A501138}" srcOrd="0" destOrd="0" parTransId="{CA9D9107-B68B-4023-B1C7-3FC12ADCBEFD}" sibTransId="{7971CD93-0BA5-42E7-B197-EE0F90B77815}"/>
    <dgm:cxn modelId="{C0D32CB1-3A9D-4892-9A0C-30EB0C67AFEE}" srcId="{3EF004AA-CA84-499A-A43F-723D3A501138}" destId="{0CF3D9F2-E910-4461-A4A3-98D25BE7775A}" srcOrd="0" destOrd="0" parTransId="{E1A1C229-71AF-40E6-BE12-C1020AA0EC46}" sibTransId="{ED7B7B42-732E-4C0A-A8D7-3198F82E0F47}"/>
    <dgm:cxn modelId="{F3693EBF-FFB3-4EC0-9F36-C66C4E7B4B95}" type="presParOf" srcId="{5B02E6EA-B545-414E-94D2-9B5A21CF53E5}" destId="{88AA3642-1357-498A-97B0-23F76B0E6EE1}" srcOrd="0" destOrd="0" presId="urn:microsoft.com/office/officeart/2005/8/layout/hierarchy2"/>
    <dgm:cxn modelId="{E15AD877-AE88-4E24-B36D-57D9DC4C8AA5}" type="presParOf" srcId="{88AA3642-1357-498A-97B0-23F76B0E6EE1}" destId="{328576BA-79BF-4EB0-B99E-D04A464C68F3}" srcOrd="0" destOrd="0" presId="urn:microsoft.com/office/officeart/2005/8/layout/hierarchy2"/>
    <dgm:cxn modelId="{E22B6FC7-64B6-44D0-BF6D-1B688ADEEDCD}" type="presParOf" srcId="{88AA3642-1357-498A-97B0-23F76B0E6EE1}" destId="{0554C6A7-19CD-4946-BF14-D2A4983C3CEC}" srcOrd="1" destOrd="0" presId="urn:microsoft.com/office/officeart/2005/8/layout/hierarchy2"/>
    <dgm:cxn modelId="{1F8B73C1-1CFF-4D59-8D33-F9EFB5522722}" type="presParOf" srcId="{0554C6A7-19CD-4946-BF14-D2A4983C3CEC}" destId="{79010B57-98FD-41BA-9444-5096FF3287CB}" srcOrd="0" destOrd="0" presId="urn:microsoft.com/office/officeart/2005/8/layout/hierarchy2"/>
    <dgm:cxn modelId="{99591275-70B8-4C04-838E-C4544BC4B152}" type="presParOf" srcId="{79010B57-98FD-41BA-9444-5096FF3287CB}" destId="{1C06E84A-654B-4459-9719-7C57C1B4609F}" srcOrd="0" destOrd="0" presId="urn:microsoft.com/office/officeart/2005/8/layout/hierarchy2"/>
    <dgm:cxn modelId="{BF05563D-A824-4B54-B8F4-B93BB3B98EFB}" type="presParOf" srcId="{0554C6A7-19CD-4946-BF14-D2A4983C3CEC}" destId="{CA5F9421-0334-452D-9967-D4270E847ED0}" srcOrd="1" destOrd="0" presId="urn:microsoft.com/office/officeart/2005/8/layout/hierarchy2"/>
    <dgm:cxn modelId="{38E72006-1B88-4EE8-A7F7-2B0C2F04FE2A}" type="presParOf" srcId="{CA5F9421-0334-452D-9967-D4270E847ED0}" destId="{68D85CD2-A124-477A-8E4F-1F0ED5ABBE29}" srcOrd="0" destOrd="0" presId="urn:microsoft.com/office/officeart/2005/8/layout/hierarchy2"/>
    <dgm:cxn modelId="{25667A4E-CABE-4410-A03F-AD0DD0AE4EE5}" type="presParOf" srcId="{CA5F9421-0334-452D-9967-D4270E847ED0}" destId="{6CF829A9-144A-468A-9ABD-B1C5DA252D93}" srcOrd="1" destOrd="0" presId="urn:microsoft.com/office/officeart/2005/8/layout/hierarchy2"/>
    <dgm:cxn modelId="{33FC3EB6-1774-4967-980A-140699DE9601}" type="presParOf" srcId="{6CF829A9-144A-468A-9ABD-B1C5DA252D93}" destId="{FA7BA651-7FA4-418A-8AEB-9F321DC61E21}" srcOrd="0" destOrd="0" presId="urn:microsoft.com/office/officeart/2005/8/layout/hierarchy2"/>
    <dgm:cxn modelId="{4D779B00-D784-4FAE-BEB2-6F845D07AB04}" type="presParOf" srcId="{FA7BA651-7FA4-418A-8AEB-9F321DC61E21}" destId="{F17D5229-EA3C-426F-B05E-6D8CC6C727F9}" srcOrd="0" destOrd="0" presId="urn:microsoft.com/office/officeart/2005/8/layout/hierarchy2"/>
    <dgm:cxn modelId="{9FBB95C9-B277-4C4C-9C25-C45CB10E8369}" type="presParOf" srcId="{6CF829A9-144A-468A-9ABD-B1C5DA252D93}" destId="{958E636D-AC46-4A36-810A-08393CF30D21}" srcOrd="1" destOrd="0" presId="urn:microsoft.com/office/officeart/2005/8/layout/hierarchy2"/>
    <dgm:cxn modelId="{EBA2CE97-D2EF-4A51-B634-D87A1DB8D26A}" type="presParOf" srcId="{958E636D-AC46-4A36-810A-08393CF30D21}" destId="{472A0617-5B74-4C34-A381-B02583D6D775}" srcOrd="0" destOrd="0" presId="urn:microsoft.com/office/officeart/2005/8/layout/hierarchy2"/>
    <dgm:cxn modelId="{4939B6AA-AB45-474C-B4EB-FF0F042CA58B}" type="presParOf" srcId="{958E636D-AC46-4A36-810A-08393CF30D21}" destId="{90F135E6-9A48-4340-9C84-F43FC017144A}" srcOrd="1" destOrd="0" presId="urn:microsoft.com/office/officeart/2005/8/layout/hierarchy2"/>
    <dgm:cxn modelId="{A11E7625-6713-4D56-AD83-850B1E6522D5}" type="presParOf" srcId="{0554C6A7-19CD-4946-BF14-D2A4983C3CEC}" destId="{6614DDD6-7EC6-4BF0-886F-5409A4BED719}" srcOrd="2" destOrd="0" presId="urn:microsoft.com/office/officeart/2005/8/layout/hierarchy2"/>
    <dgm:cxn modelId="{804C4440-2127-4ECA-A8D4-4EE66CDFC860}" type="presParOf" srcId="{6614DDD6-7EC6-4BF0-886F-5409A4BED719}" destId="{845AB6F7-E06D-4E6C-B9A5-FDCC68498488}" srcOrd="0" destOrd="0" presId="urn:microsoft.com/office/officeart/2005/8/layout/hierarchy2"/>
    <dgm:cxn modelId="{A98D6500-9B4D-42B0-B8C9-44605B4727B2}" type="presParOf" srcId="{0554C6A7-19CD-4946-BF14-D2A4983C3CEC}" destId="{7B8DA6FF-C306-429A-ADCF-41531C145900}" srcOrd="3" destOrd="0" presId="urn:microsoft.com/office/officeart/2005/8/layout/hierarchy2"/>
    <dgm:cxn modelId="{CA7BC754-AD89-4561-9BB5-CD9576FDC2EE}" type="presParOf" srcId="{7B8DA6FF-C306-429A-ADCF-41531C145900}" destId="{F99C5261-F048-42CD-8BD5-C3C0E6486124}" srcOrd="0" destOrd="0" presId="urn:microsoft.com/office/officeart/2005/8/layout/hierarchy2"/>
    <dgm:cxn modelId="{F12B646B-11DD-4F39-AFB2-1A44CE6C71EB}" type="presParOf" srcId="{7B8DA6FF-C306-429A-ADCF-41531C145900}" destId="{AF4FBE29-7898-40C7-99BB-3FDE969A74A2}" srcOrd="1" destOrd="0" presId="urn:microsoft.com/office/officeart/2005/8/layout/hierarchy2"/>
    <dgm:cxn modelId="{736A8B85-84EB-456A-B65D-98517C33192C}" type="presParOf" srcId="{AF4FBE29-7898-40C7-99BB-3FDE969A74A2}" destId="{DB7B63B8-20DE-4FF7-A372-430A8513D43C}" srcOrd="0" destOrd="0" presId="urn:microsoft.com/office/officeart/2005/8/layout/hierarchy2"/>
    <dgm:cxn modelId="{54534EB9-97FB-4E01-9456-EAC44C9D66B6}" type="presParOf" srcId="{DB7B63B8-20DE-4FF7-A372-430A8513D43C}" destId="{3BAE53F5-F40E-4C29-BF8D-A15ECC66EE01}" srcOrd="0" destOrd="0" presId="urn:microsoft.com/office/officeart/2005/8/layout/hierarchy2"/>
    <dgm:cxn modelId="{58C4C292-9B7F-436E-969E-738F141CD3AD}" type="presParOf" srcId="{AF4FBE29-7898-40C7-99BB-3FDE969A74A2}" destId="{9C1A24FE-ACAD-445C-B3CE-7857D84F996C}" srcOrd="1" destOrd="0" presId="urn:microsoft.com/office/officeart/2005/8/layout/hierarchy2"/>
    <dgm:cxn modelId="{8BFE3984-91CD-4593-9892-02B0561307F6}" type="presParOf" srcId="{9C1A24FE-ACAD-445C-B3CE-7857D84F996C}" destId="{501D18D3-63EC-4DBD-9304-B1C3B5162E18}" srcOrd="0" destOrd="0" presId="urn:microsoft.com/office/officeart/2005/8/layout/hierarchy2"/>
    <dgm:cxn modelId="{292DF48B-C2C9-4BE9-99ED-F3C19EA19454}" type="presParOf" srcId="{9C1A24FE-ACAD-445C-B3CE-7857D84F996C}" destId="{446F5D37-BB12-460A-BF71-C0C343B9CDB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CBD564-8698-43D2-B2F2-CF9131A89717}" type="doc">
      <dgm:prSet loTypeId="urn:microsoft.com/office/officeart/2005/8/layout/process3" loCatId="process" qsTypeId="urn:microsoft.com/office/officeart/2005/8/quickstyle/simple1" qsCatId="simple" csTypeId="urn:microsoft.com/office/officeart/2005/8/colors/accent2_5" csCatId="accent2" phldr="1"/>
      <dgm:spPr/>
      <dgm:t>
        <a:bodyPr/>
        <a:lstStyle/>
        <a:p>
          <a:endParaRPr lang="tr-TR"/>
        </a:p>
      </dgm:t>
    </dgm:pt>
    <dgm:pt modelId="{069A90F4-6E23-48D5-81ED-3D24F1641EC5}">
      <dgm:prSet custT="1"/>
      <dgm:spPr/>
      <dgm:t>
        <a:bodyPr/>
        <a:lstStyle/>
        <a:p>
          <a:pPr rtl="0"/>
          <a:r>
            <a:rPr lang="tr-TR" sz="1800" b="1" u="none" dirty="0" smtClean="0"/>
            <a:t>Aynı işyeri için;</a:t>
          </a:r>
          <a:endParaRPr lang="tr-TR" sz="1800" b="1" u="none" dirty="0"/>
        </a:p>
      </dgm:t>
    </dgm:pt>
    <dgm:pt modelId="{E13BFB77-AE4A-4C6D-8DDE-F8E3313E6579}" type="parTrans" cxnId="{14D243CA-1245-4C7D-BBC1-F44B294CC88E}">
      <dgm:prSet/>
      <dgm:spPr/>
      <dgm:t>
        <a:bodyPr/>
        <a:lstStyle/>
        <a:p>
          <a:endParaRPr lang="tr-TR"/>
        </a:p>
      </dgm:t>
    </dgm:pt>
    <dgm:pt modelId="{2C9CEB74-FDC3-4237-B3F4-27D4D42133F4}" type="sibTrans" cxnId="{14D243CA-1245-4C7D-BBC1-F44B294CC88E}">
      <dgm:prSet/>
      <dgm:spPr/>
      <dgm:t>
        <a:bodyPr/>
        <a:lstStyle/>
        <a:p>
          <a:endParaRPr lang="tr-TR"/>
        </a:p>
      </dgm:t>
    </dgm:pt>
    <dgm:pt modelId="{E5257FCF-F79A-4840-80A0-6188F58920B7}">
      <dgm:prSet custT="1"/>
      <dgm:spPr/>
      <dgm:t>
        <a:bodyPr/>
        <a:lstStyle/>
        <a:p>
          <a:pPr algn="just" rtl="0"/>
          <a:r>
            <a:rPr lang="tr-TR" sz="1500" dirty="0" smtClean="0"/>
            <a:t>2019 yılı Ocak ayında bildirilen sigortalı sayısının 87 olduğu varsayılırsa 2018 yılı Ocak ila Kasım aylarında en az sigortalı bildirimi yapılan aydaki sigortalı sayısının üzerinde olma şartı yerine getirildiğinden, 2018 yılı Ocak ayında bildirilen 75 sigortalıdan prime esas günlük kazanç tutarı </a:t>
          </a:r>
          <a:r>
            <a:rPr lang="tr-TR" sz="1800" b="1" dirty="0" smtClean="0"/>
            <a:t>102₺ </a:t>
          </a:r>
          <a:r>
            <a:rPr lang="tr-TR" sz="1500" dirty="0" smtClean="0"/>
            <a:t>ve altında bildirilen sigortalıların prim ödeme gün sayısı esas alınmak üzere </a:t>
          </a:r>
          <a:r>
            <a:rPr lang="tr-TR" sz="1500" b="1" dirty="0" smtClean="0"/>
            <a:t>‘‘</a:t>
          </a:r>
          <a:r>
            <a:rPr lang="tr-TR" sz="1500" b="1" u="sng" dirty="0" smtClean="0">
              <a:effectLst/>
            </a:rPr>
            <a:t>gün sayısı x 5₺</a:t>
          </a:r>
          <a:r>
            <a:rPr lang="tr-TR" sz="1500" b="1" dirty="0" smtClean="0"/>
            <a:t>’’ </a:t>
          </a:r>
          <a:r>
            <a:rPr lang="tr-TR" sz="1500" dirty="0" smtClean="0"/>
            <a:t>tutarında asgari ücret desteğinden </a:t>
          </a:r>
          <a:r>
            <a:rPr lang="tr-TR" sz="1600" b="1" dirty="0" smtClean="0">
              <a:solidFill>
                <a:srgbClr val="00B050"/>
              </a:solidFill>
            </a:rPr>
            <a:t>yararlanılabilecektir.</a:t>
          </a:r>
          <a:endParaRPr lang="tr-TR" sz="1600" b="1" dirty="0">
            <a:solidFill>
              <a:srgbClr val="00B050"/>
            </a:solidFill>
          </a:endParaRPr>
        </a:p>
      </dgm:t>
    </dgm:pt>
    <dgm:pt modelId="{7E367F98-733A-4854-96C5-397C8DC3B4F7}" type="parTrans" cxnId="{721869AF-75DE-4F23-8188-25914E483EDE}">
      <dgm:prSet/>
      <dgm:spPr/>
      <dgm:t>
        <a:bodyPr/>
        <a:lstStyle/>
        <a:p>
          <a:endParaRPr lang="tr-TR"/>
        </a:p>
      </dgm:t>
    </dgm:pt>
    <dgm:pt modelId="{7FA7242F-48A9-4753-9030-600B3CC7B5BF}" type="sibTrans" cxnId="{721869AF-75DE-4F23-8188-25914E483EDE}">
      <dgm:prSet/>
      <dgm:spPr/>
      <dgm:t>
        <a:bodyPr/>
        <a:lstStyle/>
        <a:p>
          <a:endParaRPr lang="tr-TR"/>
        </a:p>
      </dgm:t>
    </dgm:pt>
    <dgm:pt modelId="{4B703D2A-29E9-42BB-8DC7-553E64237347}">
      <dgm:prSet custT="1"/>
      <dgm:spPr/>
      <dgm:t>
        <a:bodyPr/>
        <a:lstStyle/>
        <a:p>
          <a:pPr algn="just" rtl="0"/>
          <a:r>
            <a:rPr lang="tr-TR" sz="1500" dirty="0" smtClean="0"/>
            <a:t>2019 yılı Nisan ayında bildirilen sigortalı sayısının </a:t>
          </a:r>
          <a:r>
            <a:rPr lang="tr-TR" sz="1500" dirty="0" smtClean="0">
              <a:solidFill>
                <a:schemeClr val="tx1"/>
              </a:solidFill>
            </a:rPr>
            <a:t>74</a:t>
          </a:r>
          <a:r>
            <a:rPr lang="tr-TR" sz="1500" dirty="0" smtClean="0"/>
            <a:t> olduğu varsayılırsa 2018 yılı Ocak ila Kasım aylarında en az sigortalı bildirimi yapılan aydaki sigortalı sayısının üzerinde olma şartı yerine getirilmediğinden asgari ücret desteğinden </a:t>
          </a:r>
          <a:r>
            <a:rPr lang="tr-TR" sz="1600" b="1" dirty="0" smtClean="0">
              <a:solidFill>
                <a:srgbClr val="FF0000"/>
              </a:solidFill>
            </a:rPr>
            <a:t>yararlanılamayacaktır.</a:t>
          </a:r>
          <a:endParaRPr lang="tr-TR" sz="1600" b="1" dirty="0">
            <a:solidFill>
              <a:srgbClr val="FF0000"/>
            </a:solidFill>
          </a:endParaRPr>
        </a:p>
      </dgm:t>
    </dgm:pt>
    <dgm:pt modelId="{BD27A276-76E6-4B3C-908F-EFF1B7FDEA22}" type="sibTrans" cxnId="{D03668C0-949B-4778-A71F-15626AE5E1A9}">
      <dgm:prSet/>
      <dgm:spPr/>
      <dgm:t>
        <a:bodyPr/>
        <a:lstStyle/>
        <a:p>
          <a:endParaRPr lang="tr-TR"/>
        </a:p>
      </dgm:t>
    </dgm:pt>
    <dgm:pt modelId="{EA19FFA9-68FB-4BF9-84B1-C9524101CB1B}" type="parTrans" cxnId="{D03668C0-949B-4778-A71F-15626AE5E1A9}">
      <dgm:prSet/>
      <dgm:spPr/>
      <dgm:t>
        <a:bodyPr/>
        <a:lstStyle/>
        <a:p>
          <a:endParaRPr lang="tr-TR"/>
        </a:p>
      </dgm:t>
    </dgm:pt>
    <dgm:pt modelId="{1EE97FD2-98F1-4EBB-A872-E055D676A984}">
      <dgm:prSet custT="1"/>
      <dgm:spPr/>
      <dgm:t>
        <a:bodyPr/>
        <a:lstStyle/>
        <a:p>
          <a:pPr algn="l" rtl="0"/>
          <a:endParaRPr lang="tr-TR" sz="1500" dirty="0">
            <a:solidFill>
              <a:srgbClr val="0070C0"/>
            </a:solidFill>
          </a:endParaRPr>
        </a:p>
      </dgm:t>
    </dgm:pt>
    <dgm:pt modelId="{F8577B98-9828-403E-AEFA-4ECD61376DF3}" type="sibTrans" cxnId="{7CC1D433-1D9C-464A-AC1A-094E4FD8F12C}">
      <dgm:prSet/>
      <dgm:spPr/>
      <dgm:t>
        <a:bodyPr/>
        <a:lstStyle/>
        <a:p>
          <a:endParaRPr lang="tr-TR"/>
        </a:p>
      </dgm:t>
    </dgm:pt>
    <dgm:pt modelId="{94CA2C0C-8090-453C-BC97-7DB4EA4AEC78}" type="parTrans" cxnId="{7CC1D433-1D9C-464A-AC1A-094E4FD8F12C}">
      <dgm:prSet/>
      <dgm:spPr/>
      <dgm:t>
        <a:bodyPr/>
        <a:lstStyle/>
        <a:p>
          <a:endParaRPr lang="tr-TR"/>
        </a:p>
      </dgm:t>
    </dgm:pt>
    <dgm:pt modelId="{052B0521-F254-4BE2-8F7C-BEF3DEEADF62}" type="pres">
      <dgm:prSet presAssocID="{FACBD564-8698-43D2-B2F2-CF9131A89717}" presName="linearFlow" presStyleCnt="0">
        <dgm:presLayoutVars>
          <dgm:dir/>
          <dgm:animLvl val="lvl"/>
          <dgm:resizeHandles val="exact"/>
        </dgm:presLayoutVars>
      </dgm:prSet>
      <dgm:spPr/>
      <dgm:t>
        <a:bodyPr/>
        <a:lstStyle/>
        <a:p>
          <a:endParaRPr lang="tr-TR"/>
        </a:p>
      </dgm:t>
    </dgm:pt>
    <dgm:pt modelId="{C27F61DD-7686-4C71-861B-9BF5295BB38D}" type="pres">
      <dgm:prSet presAssocID="{069A90F4-6E23-48D5-81ED-3D24F1641EC5}" presName="composite" presStyleCnt="0"/>
      <dgm:spPr/>
      <dgm:t>
        <a:bodyPr/>
        <a:lstStyle/>
        <a:p>
          <a:endParaRPr lang="tr-TR"/>
        </a:p>
      </dgm:t>
    </dgm:pt>
    <dgm:pt modelId="{F0E4EB0D-3636-420D-9BB6-46FCE3E5E6DD}" type="pres">
      <dgm:prSet presAssocID="{069A90F4-6E23-48D5-81ED-3D24F1641EC5}" presName="parTx" presStyleLbl="node1" presStyleIdx="0" presStyleCnt="1">
        <dgm:presLayoutVars>
          <dgm:chMax val="0"/>
          <dgm:chPref val="0"/>
          <dgm:bulletEnabled val="1"/>
        </dgm:presLayoutVars>
      </dgm:prSet>
      <dgm:spPr/>
      <dgm:t>
        <a:bodyPr/>
        <a:lstStyle/>
        <a:p>
          <a:endParaRPr lang="tr-TR"/>
        </a:p>
      </dgm:t>
    </dgm:pt>
    <dgm:pt modelId="{DF3466A2-73FB-4BC7-ACF0-4AD8253FDA19}" type="pres">
      <dgm:prSet presAssocID="{069A90F4-6E23-48D5-81ED-3D24F1641EC5}" presName="parSh" presStyleLbl="node1" presStyleIdx="0" presStyleCnt="1" custLinFactNeighborX="5121" custLinFactNeighborY="-82110"/>
      <dgm:spPr/>
      <dgm:t>
        <a:bodyPr/>
        <a:lstStyle/>
        <a:p>
          <a:endParaRPr lang="tr-TR"/>
        </a:p>
      </dgm:t>
    </dgm:pt>
    <dgm:pt modelId="{0E904128-18C4-4C6C-A140-77A12A3B705D}" type="pres">
      <dgm:prSet presAssocID="{069A90F4-6E23-48D5-81ED-3D24F1641EC5}" presName="desTx" presStyleLbl="fgAcc1" presStyleIdx="0" presStyleCnt="1" custScaleX="117981" custLinFactNeighborX="-8355" custLinFactNeighborY="-998">
        <dgm:presLayoutVars>
          <dgm:bulletEnabled val="1"/>
        </dgm:presLayoutVars>
      </dgm:prSet>
      <dgm:spPr/>
      <dgm:t>
        <a:bodyPr/>
        <a:lstStyle/>
        <a:p>
          <a:endParaRPr lang="tr-TR"/>
        </a:p>
      </dgm:t>
    </dgm:pt>
  </dgm:ptLst>
  <dgm:cxnLst>
    <dgm:cxn modelId="{F85145E9-9B01-48A7-8E12-2E681A1CF59C}" type="presOf" srcId="{FACBD564-8698-43D2-B2F2-CF9131A89717}" destId="{052B0521-F254-4BE2-8F7C-BEF3DEEADF62}" srcOrd="0" destOrd="0" presId="urn:microsoft.com/office/officeart/2005/8/layout/process3"/>
    <dgm:cxn modelId="{40AD1C6A-4C94-4673-86F2-7E85A5829727}" type="presOf" srcId="{069A90F4-6E23-48D5-81ED-3D24F1641EC5}" destId="{F0E4EB0D-3636-420D-9BB6-46FCE3E5E6DD}" srcOrd="0" destOrd="0" presId="urn:microsoft.com/office/officeart/2005/8/layout/process3"/>
    <dgm:cxn modelId="{7CC1D433-1D9C-464A-AC1A-094E4FD8F12C}" srcId="{069A90F4-6E23-48D5-81ED-3D24F1641EC5}" destId="{1EE97FD2-98F1-4EBB-A872-E055D676A984}" srcOrd="1" destOrd="0" parTransId="{94CA2C0C-8090-453C-BC97-7DB4EA4AEC78}" sibTransId="{F8577B98-9828-403E-AEFA-4ECD61376DF3}"/>
    <dgm:cxn modelId="{4ECBC870-C367-4A08-BECC-298E8E45AC6E}" type="presOf" srcId="{069A90F4-6E23-48D5-81ED-3D24F1641EC5}" destId="{DF3466A2-73FB-4BC7-ACF0-4AD8253FDA19}" srcOrd="1" destOrd="0" presId="urn:microsoft.com/office/officeart/2005/8/layout/process3"/>
    <dgm:cxn modelId="{14D243CA-1245-4C7D-BBC1-F44B294CC88E}" srcId="{FACBD564-8698-43D2-B2F2-CF9131A89717}" destId="{069A90F4-6E23-48D5-81ED-3D24F1641EC5}" srcOrd="0" destOrd="0" parTransId="{E13BFB77-AE4A-4C6D-8DDE-F8E3313E6579}" sibTransId="{2C9CEB74-FDC3-4237-B3F4-27D4D42133F4}"/>
    <dgm:cxn modelId="{721869AF-75DE-4F23-8188-25914E483EDE}" srcId="{069A90F4-6E23-48D5-81ED-3D24F1641EC5}" destId="{E5257FCF-F79A-4840-80A0-6188F58920B7}" srcOrd="0" destOrd="0" parTransId="{7E367F98-733A-4854-96C5-397C8DC3B4F7}" sibTransId="{7FA7242F-48A9-4753-9030-600B3CC7B5BF}"/>
    <dgm:cxn modelId="{64B8BB75-3D39-469A-8D9D-F7E82E8FEE8E}" type="presOf" srcId="{4B703D2A-29E9-42BB-8DC7-553E64237347}" destId="{0E904128-18C4-4C6C-A140-77A12A3B705D}" srcOrd="0" destOrd="2" presId="urn:microsoft.com/office/officeart/2005/8/layout/process3"/>
    <dgm:cxn modelId="{789D81F9-283E-44B6-83F9-0FF8959AB0C4}" type="presOf" srcId="{E5257FCF-F79A-4840-80A0-6188F58920B7}" destId="{0E904128-18C4-4C6C-A140-77A12A3B705D}" srcOrd="0" destOrd="0" presId="urn:microsoft.com/office/officeart/2005/8/layout/process3"/>
    <dgm:cxn modelId="{DB46DC76-0239-4532-9A72-4B6601511752}" type="presOf" srcId="{1EE97FD2-98F1-4EBB-A872-E055D676A984}" destId="{0E904128-18C4-4C6C-A140-77A12A3B705D}" srcOrd="0" destOrd="1" presId="urn:microsoft.com/office/officeart/2005/8/layout/process3"/>
    <dgm:cxn modelId="{D03668C0-949B-4778-A71F-15626AE5E1A9}" srcId="{069A90F4-6E23-48D5-81ED-3D24F1641EC5}" destId="{4B703D2A-29E9-42BB-8DC7-553E64237347}" srcOrd="2" destOrd="0" parTransId="{EA19FFA9-68FB-4BF9-84B1-C9524101CB1B}" sibTransId="{BD27A276-76E6-4B3C-908F-EFF1B7FDEA22}"/>
    <dgm:cxn modelId="{7F6AA398-AB5D-45EF-8EA8-16F771D58219}" type="presParOf" srcId="{052B0521-F254-4BE2-8F7C-BEF3DEEADF62}" destId="{C27F61DD-7686-4C71-861B-9BF5295BB38D}" srcOrd="0" destOrd="0" presId="urn:microsoft.com/office/officeart/2005/8/layout/process3"/>
    <dgm:cxn modelId="{0FF0361B-1F93-41F8-B926-A961983228C0}" type="presParOf" srcId="{C27F61DD-7686-4C71-861B-9BF5295BB38D}" destId="{F0E4EB0D-3636-420D-9BB6-46FCE3E5E6DD}" srcOrd="0" destOrd="0" presId="urn:microsoft.com/office/officeart/2005/8/layout/process3"/>
    <dgm:cxn modelId="{9293A8B0-6B61-40D5-AA52-6E8337D44E4E}" type="presParOf" srcId="{C27F61DD-7686-4C71-861B-9BF5295BB38D}" destId="{DF3466A2-73FB-4BC7-ACF0-4AD8253FDA19}" srcOrd="1" destOrd="0" presId="urn:microsoft.com/office/officeart/2005/8/layout/process3"/>
    <dgm:cxn modelId="{440DA18F-C64D-43C4-B035-6C9CC2917D8A}" type="presParOf" srcId="{C27F61DD-7686-4C71-861B-9BF5295BB38D}" destId="{0E904128-18C4-4C6C-A140-77A12A3B705D}"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6625F4-385A-44D0-9BDC-9A69B5F8618A}" type="doc">
      <dgm:prSet loTypeId="urn:microsoft.com/office/officeart/2005/8/layout/process1" loCatId="process" qsTypeId="urn:microsoft.com/office/officeart/2005/8/quickstyle/simple1" qsCatId="simple" csTypeId="urn:microsoft.com/office/officeart/2005/8/colors/accent5_2" csCatId="accent5" phldr="1"/>
      <dgm:spPr/>
      <dgm:t>
        <a:bodyPr/>
        <a:lstStyle/>
        <a:p>
          <a:endParaRPr lang="tr-TR"/>
        </a:p>
      </dgm:t>
    </dgm:pt>
    <dgm:pt modelId="{97081978-6493-4F8D-A272-041B06BD2C02}">
      <dgm:prSet custT="1"/>
      <dgm:spPr/>
      <dgm:t>
        <a:bodyPr/>
        <a:lstStyle/>
        <a:p>
          <a:pPr rtl="0"/>
          <a:r>
            <a:rPr lang="tr-TR" sz="1400" b="1" dirty="0" smtClean="0"/>
            <a:t>OCAK ila KASIM TOPLAM BİLDİRİMİ</a:t>
          </a:r>
          <a:endParaRPr lang="tr-TR" sz="1600" b="1" dirty="0"/>
        </a:p>
      </dgm:t>
    </dgm:pt>
    <dgm:pt modelId="{20DCAEC2-C4AF-4B04-9523-9A29D21548AD}" type="parTrans" cxnId="{90C76DBA-8419-4A3C-88C5-7DD7FC9A96EA}">
      <dgm:prSet/>
      <dgm:spPr/>
      <dgm:t>
        <a:bodyPr/>
        <a:lstStyle/>
        <a:p>
          <a:endParaRPr lang="tr-TR" sz="1600" b="1"/>
        </a:p>
      </dgm:t>
    </dgm:pt>
    <dgm:pt modelId="{A1C70735-785E-4B69-8801-B2DA97F963F1}" type="sibTrans" cxnId="{90C76DBA-8419-4A3C-88C5-7DD7FC9A96EA}">
      <dgm:prSet custT="1"/>
      <dgm:spPr/>
      <dgm:t>
        <a:bodyPr/>
        <a:lstStyle/>
        <a:p>
          <a:endParaRPr lang="tr-TR" sz="1400" b="1"/>
        </a:p>
      </dgm:t>
    </dgm:pt>
    <dgm:pt modelId="{EF9CE214-48BB-4DEE-A696-C758E0370218}">
      <dgm:prSet custT="1"/>
      <dgm:spPr/>
      <dgm:t>
        <a:bodyPr/>
        <a:lstStyle/>
        <a:p>
          <a:pPr rtl="0"/>
          <a:r>
            <a:rPr lang="tr-TR" sz="1200" b="1" dirty="0" smtClean="0"/>
            <a:t>75+76+76+80+80+80+80+83+84+84+82</a:t>
          </a:r>
          <a:r>
            <a:rPr lang="tr-TR" sz="1400" b="1" dirty="0" smtClean="0"/>
            <a:t> = </a:t>
          </a:r>
          <a:r>
            <a:rPr lang="tr-TR" sz="1800" b="1" dirty="0" smtClean="0"/>
            <a:t>880</a:t>
          </a:r>
          <a:endParaRPr lang="tr-TR" sz="1600" b="1" dirty="0"/>
        </a:p>
      </dgm:t>
    </dgm:pt>
    <dgm:pt modelId="{1D2CAC28-774E-4CE7-8D70-4425D2E4BA90}" type="parTrans" cxnId="{46AAECBC-D3E2-40ED-BA29-513D2DCBF64F}">
      <dgm:prSet/>
      <dgm:spPr/>
      <dgm:t>
        <a:bodyPr/>
        <a:lstStyle/>
        <a:p>
          <a:endParaRPr lang="tr-TR" sz="1600" b="1"/>
        </a:p>
      </dgm:t>
    </dgm:pt>
    <dgm:pt modelId="{8947526C-DC2C-41B8-936F-11AB5120B96A}" type="sibTrans" cxnId="{46AAECBC-D3E2-40ED-BA29-513D2DCBF64F}">
      <dgm:prSet/>
      <dgm:spPr/>
      <dgm:t>
        <a:bodyPr/>
        <a:lstStyle/>
        <a:p>
          <a:endParaRPr lang="tr-TR" sz="1600" b="1"/>
        </a:p>
      </dgm:t>
    </dgm:pt>
    <dgm:pt modelId="{E549F621-1433-4D0E-AF6D-072E0783B59F}" type="pres">
      <dgm:prSet presAssocID="{456625F4-385A-44D0-9BDC-9A69B5F8618A}" presName="Name0" presStyleCnt="0">
        <dgm:presLayoutVars>
          <dgm:dir/>
          <dgm:resizeHandles val="exact"/>
        </dgm:presLayoutVars>
      </dgm:prSet>
      <dgm:spPr/>
      <dgm:t>
        <a:bodyPr/>
        <a:lstStyle/>
        <a:p>
          <a:endParaRPr lang="tr-TR"/>
        </a:p>
      </dgm:t>
    </dgm:pt>
    <dgm:pt modelId="{348E127B-E7AD-4690-91FE-738EAF993912}" type="pres">
      <dgm:prSet presAssocID="{97081978-6493-4F8D-A272-041B06BD2C02}" presName="node" presStyleLbl="node1" presStyleIdx="0" presStyleCnt="2" custScaleX="82060" custLinFactNeighborX="-1462" custLinFactNeighborY="-6557">
        <dgm:presLayoutVars>
          <dgm:bulletEnabled val="1"/>
        </dgm:presLayoutVars>
      </dgm:prSet>
      <dgm:spPr/>
      <dgm:t>
        <a:bodyPr/>
        <a:lstStyle/>
        <a:p>
          <a:endParaRPr lang="tr-TR"/>
        </a:p>
      </dgm:t>
    </dgm:pt>
    <dgm:pt modelId="{3E9C21FC-5DE1-41AB-B715-918FDD3CF7F1}" type="pres">
      <dgm:prSet presAssocID="{A1C70735-785E-4B69-8801-B2DA97F963F1}" presName="sibTrans" presStyleLbl="sibTrans2D1" presStyleIdx="0" presStyleCnt="1" custFlipHor="0" custScaleX="127778" custScaleY="72093"/>
      <dgm:spPr/>
      <dgm:t>
        <a:bodyPr/>
        <a:lstStyle/>
        <a:p>
          <a:endParaRPr lang="tr-TR"/>
        </a:p>
      </dgm:t>
    </dgm:pt>
    <dgm:pt modelId="{6A017F90-58D6-4608-80E9-D57F80B5CF1A}" type="pres">
      <dgm:prSet presAssocID="{A1C70735-785E-4B69-8801-B2DA97F963F1}" presName="connectorText" presStyleLbl="sibTrans2D1" presStyleIdx="0" presStyleCnt="1"/>
      <dgm:spPr/>
      <dgm:t>
        <a:bodyPr/>
        <a:lstStyle/>
        <a:p>
          <a:endParaRPr lang="tr-TR"/>
        </a:p>
      </dgm:t>
    </dgm:pt>
    <dgm:pt modelId="{D951666B-3282-4F7C-BA32-17D07007DF3A}" type="pres">
      <dgm:prSet presAssocID="{EF9CE214-48BB-4DEE-A696-C758E0370218}" presName="node" presStyleLbl="node1" presStyleIdx="1" presStyleCnt="2" custScaleX="168985" custLinFactNeighborX="-47737" custLinFactNeighborY="-2326">
        <dgm:presLayoutVars>
          <dgm:bulletEnabled val="1"/>
        </dgm:presLayoutVars>
      </dgm:prSet>
      <dgm:spPr/>
      <dgm:t>
        <a:bodyPr/>
        <a:lstStyle/>
        <a:p>
          <a:endParaRPr lang="tr-TR"/>
        </a:p>
      </dgm:t>
    </dgm:pt>
  </dgm:ptLst>
  <dgm:cxnLst>
    <dgm:cxn modelId="{90C76DBA-8419-4A3C-88C5-7DD7FC9A96EA}" srcId="{456625F4-385A-44D0-9BDC-9A69B5F8618A}" destId="{97081978-6493-4F8D-A272-041B06BD2C02}" srcOrd="0" destOrd="0" parTransId="{20DCAEC2-C4AF-4B04-9523-9A29D21548AD}" sibTransId="{A1C70735-785E-4B69-8801-B2DA97F963F1}"/>
    <dgm:cxn modelId="{46AAECBC-D3E2-40ED-BA29-513D2DCBF64F}" srcId="{456625F4-385A-44D0-9BDC-9A69B5F8618A}" destId="{EF9CE214-48BB-4DEE-A696-C758E0370218}" srcOrd="1" destOrd="0" parTransId="{1D2CAC28-774E-4CE7-8D70-4425D2E4BA90}" sibTransId="{8947526C-DC2C-41B8-936F-11AB5120B96A}"/>
    <dgm:cxn modelId="{C168AEAD-8ADD-4F8D-A35D-23353983969A}" type="presOf" srcId="{97081978-6493-4F8D-A272-041B06BD2C02}" destId="{348E127B-E7AD-4690-91FE-738EAF993912}" srcOrd="0" destOrd="0" presId="urn:microsoft.com/office/officeart/2005/8/layout/process1"/>
    <dgm:cxn modelId="{104BD745-BD1E-41E1-A637-A3CF4F1B111D}" type="presOf" srcId="{456625F4-385A-44D0-9BDC-9A69B5F8618A}" destId="{E549F621-1433-4D0E-AF6D-072E0783B59F}" srcOrd="0" destOrd="0" presId="urn:microsoft.com/office/officeart/2005/8/layout/process1"/>
    <dgm:cxn modelId="{1639567E-D2B5-41A0-A0B6-21A87380B6AC}" type="presOf" srcId="{A1C70735-785E-4B69-8801-B2DA97F963F1}" destId="{3E9C21FC-5DE1-41AB-B715-918FDD3CF7F1}" srcOrd="0" destOrd="0" presId="urn:microsoft.com/office/officeart/2005/8/layout/process1"/>
    <dgm:cxn modelId="{80434186-7305-4341-8C90-19354E85AA37}" type="presOf" srcId="{EF9CE214-48BB-4DEE-A696-C758E0370218}" destId="{D951666B-3282-4F7C-BA32-17D07007DF3A}" srcOrd="0" destOrd="0" presId="urn:microsoft.com/office/officeart/2005/8/layout/process1"/>
    <dgm:cxn modelId="{9D9C5C24-D9B6-47AA-A35B-8CD6EFA4B775}" type="presOf" srcId="{A1C70735-785E-4B69-8801-B2DA97F963F1}" destId="{6A017F90-58D6-4608-80E9-D57F80B5CF1A}" srcOrd="1" destOrd="0" presId="urn:microsoft.com/office/officeart/2005/8/layout/process1"/>
    <dgm:cxn modelId="{19942C6F-B750-468C-AF70-44B899255B7D}" type="presParOf" srcId="{E549F621-1433-4D0E-AF6D-072E0783B59F}" destId="{348E127B-E7AD-4690-91FE-738EAF993912}" srcOrd="0" destOrd="0" presId="urn:microsoft.com/office/officeart/2005/8/layout/process1"/>
    <dgm:cxn modelId="{A00CB4EB-72A7-493D-84C4-522EF6E3B0AC}" type="presParOf" srcId="{E549F621-1433-4D0E-AF6D-072E0783B59F}" destId="{3E9C21FC-5DE1-41AB-B715-918FDD3CF7F1}" srcOrd="1" destOrd="0" presId="urn:microsoft.com/office/officeart/2005/8/layout/process1"/>
    <dgm:cxn modelId="{317B1AF1-5F17-464A-83DD-91AA28EBEE24}" type="presParOf" srcId="{3E9C21FC-5DE1-41AB-B715-918FDD3CF7F1}" destId="{6A017F90-58D6-4608-80E9-D57F80B5CF1A}" srcOrd="0" destOrd="0" presId="urn:microsoft.com/office/officeart/2005/8/layout/process1"/>
    <dgm:cxn modelId="{5825AFA0-F28F-43F7-9041-C8505E5A938F}" type="presParOf" srcId="{E549F621-1433-4D0E-AF6D-072E0783B59F}" destId="{D951666B-3282-4F7C-BA32-17D07007DF3A}"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5A0CBA2-E6A0-4DD3-9C80-4E539A7FC545}"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tr-TR"/>
        </a:p>
      </dgm:t>
    </dgm:pt>
    <dgm:pt modelId="{C2460D5F-8835-40C4-9B9F-3922BEA7A2B8}">
      <dgm:prSet custT="1"/>
      <dgm:spPr/>
      <dgm:t>
        <a:bodyPr/>
        <a:lstStyle/>
        <a:p>
          <a:pPr rtl="0"/>
          <a:r>
            <a:rPr lang="tr-TR" sz="1600" b="1" dirty="0" smtClean="0"/>
            <a:t>ORTALAMA</a:t>
          </a:r>
          <a:endParaRPr lang="tr-TR" sz="1800" b="1" dirty="0"/>
        </a:p>
      </dgm:t>
    </dgm:pt>
    <dgm:pt modelId="{1F492E64-7674-454F-984C-639AB06929EF}" type="parTrans" cxnId="{D18C5051-FE7F-4857-85CA-4B40FECB8BFF}">
      <dgm:prSet/>
      <dgm:spPr/>
      <dgm:t>
        <a:bodyPr/>
        <a:lstStyle/>
        <a:p>
          <a:endParaRPr lang="tr-TR" b="1"/>
        </a:p>
      </dgm:t>
    </dgm:pt>
    <dgm:pt modelId="{84FFA6BF-719C-4558-B254-95A320982AB4}" type="sibTrans" cxnId="{D18C5051-FE7F-4857-85CA-4B40FECB8BFF}">
      <dgm:prSet/>
      <dgm:spPr>
        <a:solidFill>
          <a:schemeClr val="accent6">
            <a:lumMod val="40000"/>
            <a:lumOff val="60000"/>
          </a:schemeClr>
        </a:solidFill>
      </dgm:spPr>
      <dgm:t>
        <a:bodyPr/>
        <a:lstStyle/>
        <a:p>
          <a:endParaRPr lang="tr-TR" b="1"/>
        </a:p>
      </dgm:t>
    </dgm:pt>
    <dgm:pt modelId="{0A873D56-EA80-45FB-A1E1-77C963CCD0DC}">
      <dgm:prSet custT="1"/>
      <dgm:spPr/>
      <dgm:t>
        <a:bodyPr/>
        <a:lstStyle/>
        <a:p>
          <a:pPr rtl="0"/>
          <a:r>
            <a:rPr lang="tr-TR" sz="1600" b="1" dirty="0" smtClean="0"/>
            <a:t>880/11 = </a:t>
          </a:r>
          <a:r>
            <a:rPr lang="tr-TR" sz="2000" b="1" dirty="0" smtClean="0"/>
            <a:t>80</a:t>
          </a:r>
          <a:endParaRPr lang="tr-TR" sz="2000" b="1" dirty="0"/>
        </a:p>
      </dgm:t>
    </dgm:pt>
    <dgm:pt modelId="{6F1B83DE-AB4E-4B5F-B2FC-9BE2B317AF53}" type="parTrans" cxnId="{9119955F-D8EF-4DB8-951E-E9B5A06F4F67}">
      <dgm:prSet/>
      <dgm:spPr/>
      <dgm:t>
        <a:bodyPr/>
        <a:lstStyle/>
        <a:p>
          <a:endParaRPr lang="tr-TR" b="1"/>
        </a:p>
      </dgm:t>
    </dgm:pt>
    <dgm:pt modelId="{108D2C49-36E0-4E45-B430-10735D1189D9}" type="sibTrans" cxnId="{9119955F-D8EF-4DB8-951E-E9B5A06F4F67}">
      <dgm:prSet/>
      <dgm:spPr/>
      <dgm:t>
        <a:bodyPr/>
        <a:lstStyle/>
        <a:p>
          <a:endParaRPr lang="tr-TR" b="1"/>
        </a:p>
      </dgm:t>
    </dgm:pt>
    <dgm:pt modelId="{53FB4E99-139A-4860-9657-DA7C962043EC}" type="pres">
      <dgm:prSet presAssocID="{B5A0CBA2-E6A0-4DD3-9C80-4E539A7FC545}" presName="Name0" presStyleCnt="0">
        <dgm:presLayoutVars>
          <dgm:dir/>
          <dgm:resizeHandles val="exact"/>
        </dgm:presLayoutVars>
      </dgm:prSet>
      <dgm:spPr/>
      <dgm:t>
        <a:bodyPr/>
        <a:lstStyle/>
        <a:p>
          <a:endParaRPr lang="tr-TR"/>
        </a:p>
      </dgm:t>
    </dgm:pt>
    <dgm:pt modelId="{83893425-6FD2-44B6-8EF7-A82626740760}" type="pres">
      <dgm:prSet presAssocID="{C2460D5F-8835-40C4-9B9F-3922BEA7A2B8}" presName="node" presStyleLbl="node1" presStyleIdx="0" presStyleCnt="2" custLinFactNeighborX="7626" custLinFactNeighborY="14014">
        <dgm:presLayoutVars>
          <dgm:bulletEnabled val="1"/>
        </dgm:presLayoutVars>
      </dgm:prSet>
      <dgm:spPr/>
      <dgm:t>
        <a:bodyPr/>
        <a:lstStyle/>
        <a:p>
          <a:endParaRPr lang="tr-TR"/>
        </a:p>
      </dgm:t>
    </dgm:pt>
    <dgm:pt modelId="{ACA3FB59-B626-4699-B9F1-D4E8D16C93F3}" type="pres">
      <dgm:prSet presAssocID="{84FFA6BF-719C-4558-B254-95A320982AB4}" presName="sibTrans" presStyleLbl="sibTrans2D1" presStyleIdx="0" presStyleCnt="1" custScaleX="150616" custScaleY="81615"/>
      <dgm:spPr/>
      <dgm:t>
        <a:bodyPr/>
        <a:lstStyle/>
        <a:p>
          <a:endParaRPr lang="tr-TR"/>
        </a:p>
      </dgm:t>
    </dgm:pt>
    <dgm:pt modelId="{03054B27-3E03-4CD8-A2DA-37526DCBB5F3}" type="pres">
      <dgm:prSet presAssocID="{84FFA6BF-719C-4558-B254-95A320982AB4}" presName="connectorText" presStyleLbl="sibTrans2D1" presStyleIdx="0" presStyleCnt="1"/>
      <dgm:spPr/>
      <dgm:t>
        <a:bodyPr/>
        <a:lstStyle/>
        <a:p>
          <a:endParaRPr lang="tr-TR"/>
        </a:p>
      </dgm:t>
    </dgm:pt>
    <dgm:pt modelId="{60D3643A-FD4A-4CE4-89A9-5CA123A2F664}" type="pres">
      <dgm:prSet presAssocID="{0A873D56-EA80-45FB-A1E1-77C963CCD0DC}" presName="node" presStyleLbl="node1" presStyleIdx="1" presStyleCnt="2">
        <dgm:presLayoutVars>
          <dgm:bulletEnabled val="1"/>
        </dgm:presLayoutVars>
      </dgm:prSet>
      <dgm:spPr/>
      <dgm:t>
        <a:bodyPr/>
        <a:lstStyle/>
        <a:p>
          <a:endParaRPr lang="tr-TR"/>
        </a:p>
      </dgm:t>
    </dgm:pt>
  </dgm:ptLst>
  <dgm:cxnLst>
    <dgm:cxn modelId="{1BC3F9F6-6E89-4675-A140-86DC9BC68163}" type="presOf" srcId="{84FFA6BF-719C-4558-B254-95A320982AB4}" destId="{ACA3FB59-B626-4699-B9F1-D4E8D16C93F3}" srcOrd="0" destOrd="0" presId="urn:microsoft.com/office/officeart/2005/8/layout/process1"/>
    <dgm:cxn modelId="{D18C5051-FE7F-4857-85CA-4B40FECB8BFF}" srcId="{B5A0CBA2-E6A0-4DD3-9C80-4E539A7FC545}" destId="{C2460D5F-8835-40C4-9B9F-3922BEA7A2B8}" srcOrd="0" destOrd="0" parTransId="{1F492E64-7674-454F-984C-639AB06929EF}" sibTransId="{84FFA6BF-719C-4558-B254-95A320982AB4}"/>
    <dgm:cxn modelId="{A38E84A8-CD30-4E4F-8280-DEC3058BBADE}" type="presOf" srcId="{C2460D5F-8835-40C4-9B9F-3922BEA7A2B8}" destId="{83893425-6FD2-44B6-8EF7-A82626740760}" srcOrd="0" destOrd="0" presId="urn:microsoft.com/office/officeart/2005/8/layout/process1"/>
    <dgm:cxn modelId="{DE28110B-8597-43E0-9B9B-D0E8BC8082E1}" type="presOf" srcId="{84FFA6BF-719C-4558-B254-95A320982AB4}" destId="{03054B27-3E03-4CD8-A2DA-37526DCBB5F3}" srcOrd="1" destOrd="0" presId="urn:microsoft.com/office/officeart/2005/8/layout/process1"/>
    <dgm:cxn modelId="{9119955F-D8EF-4DB8-951E-E9B5A06F4F67}" srcId="{B5A0CBA2-E6A0-4DD3-9C80-4E539A7FC545}" destId="{0A873D56-EA80-45FB-A1E1-77C963CCD0DC}" srcOrd="1" destOrd="0" parTransId="{6F1B83DE-AB4E-4B5F-B2FC-9BE2B317AF53}" sibTransId="{108D2C49-36E0-4E45-B430-10735D1189D9}"/>
    <dgm:cxn modelId="{A1F37843-1D3E-4C47-B5D9-2BA3A1AEB56B}" type="presOf" srcId="{0A873D56-EA80-45FB-A1E1-77C963CCD0DC}" destId="{60D3643A-FD4A-4CE4-89A9-5CA123A2F664}" srcOrd="0" destOrd="0" presId="urn:microsoft.com/office/officeart/2005/8/layout/process1"/>
    <dgm:cxn modelId="{B7265CB8-27AA-45FB-A796-1928374CC8A2}" type="presOf" srcId="{B5A0CBA2-E6A0-4DD3-9C80-4E539A7FC545}" destId="{53FB4E99-139A-4860-9657-DA7C962043EC}" srcOrd="0" destOrd="0" presId="urn:microsoft.com/office/officeart/2005/8/layout/process1"/>
    <dgm:cxn modelId="{9CAA076A-B607-4A59-A467-A8CBF2B00A20}" type="presParOf" srcId="{53FB4E99-139A-4860-9657-DA7C962043EC}" destId="{83893425-6FD2-44B6-8EF7-A82626740760}" srcOrd="0" destOrd="0" presId="urn:microsoft.com/office/officeart/2005/8/layout/process1"/>
    <dgm:cxn modelId="{4635EE7A-F9C1-4AC0-8A36-434B0E14B3EE}" type="presParOf" srcId="{53FB4E99-139A-4860-9657-DA7C962043EC}" destId="{ACA3FB59-B626-4699-B9F1-D4E8D16C93F3}" srcOrd="1" destOrd="0" presId="urn:microsoft.com/office/officeart/2005/8/layout/process1"/>
    <dgm:cxn modelId="{65E4F9CF-32AE-46EB-8DFD-764AE15D238D}" type="presParOf" srcId="{ACA3FB59-B626-4699-B9F1-D4E8D16C93F3}" destId="{03054B27-3E03-4CD8-A2DA-37526DCBB5F3}" srcOrd="0" destOrd="0" presId="urn:microsoft.com/office/officeart/2005/8/layout/process1"/>
    <dgm:cxn modelId="{574BA8E5-E048-437F-8B96-54D299BCDF01}" type="presParOf" srcId="{53FB4E99-139A-4860-9657-DA7C962043EC}" destId="{60D3643A-FD4A-4CE4-89A9-5CA123A2F664}" srcOrd="2"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45BE18-7B5C-4244-86F9-E0C9CE616131}"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tr-TR"/>
        </a:p>
      </dgm:t>
    </dgm:pt>
    <dgm:pt modelId="{E46962EB-E46A-4EAB-B57C-C10CD233C1B1}">
      <dgm:prSet custT="1"/>
      <dgm:spPr/>
      <dgm:t>
        <a:bodyPr/>
        <a:lstStyle/>
        <a:p>
          <a:pPr rtl="0"/>
          <a:r>
            <a:rPr lang="tr-TR" sz="1500" dirty="0" smtClean="0">
              <a:effectLst>
                <a:outerShdw blurRad="50800" dist="38100" dir="10800000" algn="r" rotWithShape="0">
                  <a:prstClr val="black">
                    <a:alpha val="40000"/>
                  </a:prstClr>
                </a:outerShdw>
              </a:effectLst>
            </a:rPr>
            <a:t>Geçici İş Göremezlik Ödeneği</a:t>
          </a:r>
          <a:endParaRPr lang="tr-TR" sz="1500" dirty="0">
            <a:effectLst>
              <a:outerShdw blurRad="50800" dist="38100" dir="10800000" algn="r" rotWithShape="0">
                <a:prstClr val="black">
                  <a:alpha val="40000"/>
                </a:prstClr>
              </a:outerShdw>
            </a:effectLst>
          </a:endParaRPr>
        </a:p>
      </dgm:t>
    </dgm:pt>
    <dgm:pt modelId="{C11D3896-9BB7-4DA7-AE1E-349186A4C6A0}" type="parTrans" cxnId="{607458A9-2F69-4071-8DFF-670C55602C0C}">
      <dgm:prSet custT="1"/>
      <dgm:spPr>
        <a:solidFill>
          <a:schemeClr val="accent2">
            <a:lumMod val="60000"/>
            <a:lumOff val="40000"/>
          </a:schemeClr>
        </a:solidFill>
      </dgm:spPr>
      <dgm:t>
        <a:bodyPr/>
        <a:lstStyle/>
        <a:p>
          <a:endParaRPr lang="tr-TR" sz="1500">
            <a:effectLst>
              <a:outerShdw blurRad="50800" dist="38100" dir="10800000" algn="r" rotWithShape="0">
                <a:prstClr val="black">
                  <a:alpha val="40000"/>
                </a:prstClr>
              </a:outerShdw>
            </a:effectLst>
          </a:endParaRPr>
        </a:p>
      </dgm:t>
    </dgm:pt>
    <dgm:pt modelId="{E63570AF-51B4-4D39-826E-5592AC7B4B7D}" type="sibTrans" cxnId="{607458A9-2F69-4071-8DFF-670C55602C0C}">
      <dgm:prSet/>
      <dgm:spPr/>
      <dgm:t>
        <a:bodyPr/>
        <a:lstStyle/>
        <a:p>
          <a:endParaRPr lang="tr-TR" sz="1500">
            <a:effectLst>
              <a:outerShdw blurRad="50800" dist="38100" dir="10800000" algn="r" rotWithShape="0">
                <a:prstClr val="black">
                  <a:alpha val="40000"/>
                </a:prstClr>
              </a:outerShdw>
            </a:effectLst>
          </a:endParaRPr>
        </a:p>
      </dgm:t>
    </dgm:pt>
    <dgm:pt modelId="{39268747-A41F-4405-A1D8-E0D9F10C461E}">
      <dgm:prSet custT="1"/>
      <dgm:spPr>
        <a:solidFill>
          <a:schemeClr val="accent4"/>
        </a:solidFill>
      </dgm:spPr>
      <dgm:t>
        <a:bodyPr/>
        <a:lstStyle/>
        <a:p>
          <a:pPr rtl="0"/>
          <a:r>
            <a:rPr lang="tr-TR" sz="1500" dirty="0" smtClean="0">
              <a:effectLst>
                <a:outerShdw blurRad="50800" dist="38100" dir="10800000" algn="r" rotWithShape="0">
                  <a:prstClr val="black">
                    <a:alpha val="40000"/>
                  </a:prstClr>
                </a:outerShdw>
              </a:effectLst>
            </a:rPr>
            <a:t>Sürekli İş Göremezlik Geliri</a:t>
          </a:r>
          <a:endParaRPr lang="tr-TR" sz="1500" dirty="0">
            <a:effectLst>
              <a:outerShdw blurRad="50800" dist="38100" dir="10800000" algn="r" rotWithShape="0">
                <a:prstClr val="black">
                  <a:alpha val="40000"/>
                </a:prstClr>
              </a:outerShdw>
            </a:effectLst>
          </a:endParaRPr>
        </a:p>
      </dgm:t>
    </dgm:pt>
    <dgm:pt modelId="{5F849396-E0C2-465F-AC56-4AD7EBE8B61F}" type="parTrans" cxnId="{A209BFFF-CE1B-4CFA-BF86-428EEF94967C}">
      <dgm:prSet custT="1"/>
      <dgm:spPr>
        <a:solidFill>
          <a:schemeClr val="accent4">
            <a:lumMod val="40000"/>
            <a:lumOff val="60000"/>
          </a:schemeClr>
        </a:solidFill>
      </dgm:spPr>
      <dgm:t>
        <a:bodyPr/>
        <a:lstStyle/>
        <a:p>
          <a:endParaRPr lang="tr-TR" sz="1500" dirty="0">
            <a:effectLst>
              <a:outerShdw blurRad="50800" dist="38100" dir="10800000" algn="r" rotWithShape="0">
                <a:prstClr val="black">
                  <a:alpha val="40000"/>
                </a:prstClr>
              </a:outerShdw>
            </a:effectLst>
          </a:endParaRPr>
        </a:p>
      </dgm:t>
    </dgm:pt>
    <dgm:pt modelId="{321B525A-4F90-4FF7-BC4A-4E9E936B862B}" type="sibTrans" cxnId="{A209BFFF-CE1B-4CFA-BF86-428EEF94967C}">
      <dgm:prSet/>
      <dgm:spPr/>
      <dgm:t>
        <a:bodyPr/>
        <a:lstStyle/>
        <a:p>
          <a:endParaRPr lang="tr-TR" sz="1500">
            <a:effectLst>
              <a:outerShdw blurRad="50800" dist="38100" dir="10800000" algn="r" rotWithShape="0">
                <a:prstClr val="black">
                  <a:alpha val="40000"/>
                </a:prstClr>
              </a:outerShdw>
            </a:effectLst>
          </a:endParaRPr>
        </a:p>
      </dgm:t>
    </dgm:pt>
    <dgm:pt modelId="{8ADA3C17-3E9D-4742-B7CC-412CF5F1A433}">
      <dgm:prSet custT="1"/>
      <dgm:spPr>
        <a:solidFill>
          <a:srgbClr val="002060"/>
        </a:solidFill>
      </dgm:spPr>
      <dgm:t>
        <a:bodyPr/>
        <a:lstStyle/>
        <a:p>
          <a:pPr rtl="0"/>
          <a:r>
            <a:rPr lang="tr-TR" sz="1500" dirty="0" smtClean="0">
              <a:effectLst>
                <a:outerShdw blurRad="50800" dist="38100" dir="10800000" algn="r" rotWithShape="0">
                  <a:prstClr val="black">
                    <a:alpha val="40000"/>
                  </a:prstClr>
                </a:outerShdw>
              </a:effectLst>
            </a:rPr>
            <a:t>Ölüm Geliri</a:t>
          </a:r>
          <a:endParaRPr lang="tr-TR" sz="1500" dirty="0">
            <a:effectLst>
              <a:outerShdw blurRad="50800" dist="38100" dir="10800000" algn="r" rotWithShape="0">
                <a:prstClr val="black">
                  <a:alpha val="40000"/>
                </a:prstClr>
              </a:outerShdw>
            </a:effectLst>
          </a:endParaRPr>
        </a:p>
      </dgm:t>
    </dgm:pt>
    <dgm:pt modelId="{8A22E82F-AE06-4069-A8B8-6BC45BA2C107}" type="parTrans" cxnId="{C340FAB4-4C3F-41FF-A4F6-412B75A96A8C}">
      <dgm:prSet custT="1"/>
      <dgm:spPr>
        <a:solidFill>
          <a:schemeClr val="accent1"/>
        </a:solidFill>
      </dgm:spPr>
      <dgm:t>
        <a:bodyPr/>
        <a:lstStyle/>
        <a:p>
          <a:endParaRPr lang="tr-TR" sz="1500">
            <a:effectLst>
              <a:outerShdw blurRad="50800" dist="38100" dir="10800000" algn="r" rotWithShape="0">
                <a:prstClr val="black">
                  <a:alpha val="40000"/>
                </a:prstClr>
              </a:outerShdw>
            </a:effectLst>
          </a:endParaRPr>
        </a:p>
      </dgm:t>
    </dgm:pt>
    <dgm:pt modelId="{719F7F80-768A-4812-ADE3-6E1BE8939173}" type="sibTrans" cxnId="{C340FAB4-4C3F-41FF-A4F6-412B75A96A8C}">
      <dgm:prSet/>
      <dgm:spPr/>
      <dgm:t>
        <a:bodyPr/>
        <a:lstStyle/>
        <a:p>
          <a:endParaRPr lang="tr-TR" sz="1500">
            <a:effectLst>
              <a:outerShdw blurRad="50800" dist="38100" dir="10800000" algn="r" rotWithShape="0">
                <a:prstClr val="black">
                  <a:alpha val="40000"/>
                </a:prstClr>
              </a:outerShdw>
            </a:effectLst>
          </a:endParaRPr>
        </a:p>
      </dgm:t>
    </dgm:pt>
    <dgm:pt modelId="{66EB3514-810C-428E-8E4E-04442EFF124B}">
      <dgm:prSet custT="1"/>
      <dgm:spPr>
        <a:solidFill>
          <a:srgbClr val="CC3399"/>
        </a:solidFill>
      </dgm:spPr>
      <dgm:t>
        <a:bodyPr/>
        <a:lstStyle/>
        <a:p>
          <a:pPr rtl="0"/>
          <a:r>
            <a:rPr lang="tr-TR" sz="1500" dirty="0" smtClean="0">
              <a:effectLst>
                <a:outerShdw blurRad="50800" dist="38100" dir="10800000" algn="r" rotWithShape="0">
                  <a:prstClr val="black">
                    <a:alpha val="40000"/>
                  </a:prstClr>
                </a:outerShdw>
              </a:effectLst>
            </a:rPr>
            <a:t>Evlenme Ödeneği</a:t>
          </a:r>
          <a:endParaRPr lang="tr-TR" sz="1500" dirty="0">
            <a:effectLst>
              <a:outerShdw blurRad="50800" dist="38100" dir="10800000" algn="r" rotWithShape="0">
                <a:prstClr val="black">
                  <a:alpha val="40000"/>
                </a:prstClr>
              </a:outerShdw>
            </a:effectLst>
          </a:endParaRPr>
        </a:p>
      </dgm:t>
    </dgm:pt>
    <dgm:pt modelId="{E41E159D-AC86-4B9E-BD6E-F229F0AADC7A}" type="parTrans" cxnId="{8006E130-5898-4D9E-9525-903389360B81}">
      <dgm:prSet custT="1"/>
      <dgm:spPr>
        <a:solidFill>
          <a:srgbClr val="FFCCFF"/>
        </a:solidFill>
      </dgm:spPr>
      <dgm:t>
        <a:bodyPr/>
        <a:lstStyle/>
        <a:p>
          <a:endParaRPr lang="tr-TR" sz="1500">
            <a:effectLst>
              <a:outerShdw blurRad="50800" dist="38100" dir="10800000" algn="r" rotWithShape="0">
                <a:prstClr val="black">
                  <a:alpha val="40000"/>
                </a:prstClr>
              </a:outerShdw>
            </a:effectLst>
          </a:endParaRPr>
        </a:p>
      </dgm:t>
    </dgm:pt>
    <dgm:pt modelId="{1541DB54-6DC5-4292-930D-093743E4F24B}" type="sibTrans" cxnId="{8006E130-5898-4D9E-9525-903389360B81}">
      <dgm:prSet/>
      <dgm:spPr/>
      <dgm:t>
        <a:bodyPr/>
        <a:lstStyle/>
        <a:p>
          <a:endParaRPr lang="tr-TR" sz="1500">
            <a:effectLst>
              <a:outerShdw blurRad="50800" dist="38100" dir="10800000" algn="r" rotWithShape="0">
                <a:prstClr val="black">
                  <a:alpha val="40000"/>
                </a:prstClr>
              </a:outerShdw>
            </a:effectLst>
          </a:endParaRPr>
        </a:p>
      </dgm:t>
    </dgm:pt>
    <dgm:pt modelId="{A04E17D3-AA66-4EEB-AF99-ECB6B89A36CA}">
      <dgm:prSet custT="1"/>
      <dgm:spPr>
        <a:solidFill>
          <a:schemeClr val="tx2"/>
        </a:solidFill>
      </dgm:spPr>
      <dgm:t>
        <a:bodyPr/>
        <a:lstStyle/>
        <a:p>
          <a:pPr rtl="0"/>
          <a:r>
            <a:rPr lang="tr-TR" sz="1500" dirty="0" smtClean="0">
              <a:effectLst>
                <a:outerShdw blurRad="50800" dist="38100" dir="10800000" algn="r" rotWithShape="0">
                  <a:prstClr val="black">
                    <a:alpha val="40000"/>
                  </a:prstClr>
                </a:outerShdw>
              </a:effectLst>
            </a:rPr>
            <a:t>Cenaze Ödeneği</a:t>
          </a:r>
          <a:endParaRPr lang="tr-TR" sz="1500" dirty="0">
            <a:effectLst>
              <a:outerShdw blurRad="50800" dist="38100" dir="10800000" algn="r" rotWithShape="0">
                <a:prstClr val="black">
                  <a:alpha val="40000"/>
                </a:prstClr>
              </a:outerShdw>
            </a:effectLst>
          </a:endParaRPr>
        </a:p>
      </dgm:t>
    </dgm:pt>
    <dgm:pt modelId="{A4A93532-EF62-4BC3-B250-C55B66F2FC6D}" type="parTrans" cxnId="{93D699B2-35E2-425E-9BCD-00FE65A901D1}">
      <dgm:prSet custT="1"/>
      <dgm:spPr>
        <a:solidFill>
          <a:schemeClr val="bg1">
            <a:lumMod val="85000"/>
          </a:schemeClr>
        </a:solidFill>
      </dgm:spPr>
      <dgm:t>
        <a:bodyPr/>
        <a:lstStyle/>
        <a:p>
          <a:endParaRPr lang="tr-TR" sz="1500">
            <a:effectLst>
              <a:outerShdw blurRad="50800" dist="38100" dir="10800000" algn="r" rotWithShape="0">
                <a:prstClr val="black">
                  <a:alpha val="40000"/>
                </a:prstClr>
              </a:outerShdw>
            </a:effectLst>
          </a:endParaRPr>
        </a:p>
      </dgm:t>
    </dgm:pt>
    <dgm:pt modelId="{5B33ED68-7D61-4D44-9C2F-BC038D64EB1C}" type="sibTrans" cxnId="{93D699B2-35E2-425E-9BCD-00FE65A901D1}">
      <dgm:prSet/>
      <dgm:spPr/>
      <dgm:t>
        <a:bodyPr/>
        <a:lstStyle/>
        <a:p>
          <a:endParaRPr lang="tr-TR" sz="1500">
            <a:effectLst>
              <a:outerShdw blurRad="50800" dist="38100" dir="10800000" algn="r" rotWithShape="0">
                <a:prstClr val="black">
                  <a:alpha val="40000"/>
                </a:prstClr>
              </a:outerShdw>
            </a:effectLst>
          </a:endParaRPr>
        </a:p>
      </dgm:t>
    </dgm:pt>
    <dgm:pt modelId="{34ED4141-73F1-4109-99A9-EEA1B8280C4C}">
      <dgm:prSet custT="1"/>
      <dgm:spPr/>
      <dgm:t>
        <a:bodyPr/>
        <a:lstStyle/>
        <a:p>
          <a:pPr rtl="0"/>
          <a:r>
            <a:rPr lang="tr-TR" sz="2400" b="1" dirty="0" smtClean="0">
              <a:effectLst>
                <a:outerShdw blurRad="50800" dist="38100" dir="10800000" algn="r" rotWithShape="0">
                  <a:prstClr val="black">
                    <a:alpha val="40000"/>
                  </a:prstClr>
                </a:outerShdw>
              </a:effectLst>
            </a:rPr>
            <a:t>SGK</a:t>
          </a:r>
          <a:endParaRPr lang="tr-TR" sz="2400" b="1" dirty="0">
            <a:effectLst>
              <a:outerShdw blurRad="50800" dist="38100" dir="10800000" algn="r" rotWithShape="0">
                <a:prstClr val="black">
                  <a:alpha val="40000"/>
                </a:prstClr>
              </a:outerShdw>
            </a:effectLst>
          </a:endParaRPr>
        </a:p>
      </dgm:t>
    </dgm:pt>
    <dgm:pt modelId="{257462A8-ADAB-4714-AF63-8DB45600F0F6}" type="parTrans" cxnId="{60CCAF6C-EFC3-42ED-BB8C-3FAC4794970A}">
      <dgm:prSet/>
      <dgm:spPr/>
      <dgm:t>
        <a:bodyPr/>
        <a:lstStyle/>
        <a:p>
          <a:endParaRPr lang="tr-TR" sz="1500">
            <a:effectLst>
              <a:outerShdw blurRad="50800" dist="38100" dir="10800000" algn="r" rotWithShape="0">
                <a:prstClr val="black">
                  <a:alpha val="40000"/>
                </a:prstClr>
              </a:outerShdw>
            </a:effectLst>
          </a:endParaRPr>
        </a:p>
      </dgm:t>
    </dgm:pt>
    <dgm:pt modelId="{5957467F-40B8-4DBD-91F9-FED168E9740F}" type="sibTrans" cxnId="{60CCAF6C-EFC3-42ED-BB8C-3FAC4794970A}">
      <dgm:prSet/>
      <dgm:spPr/>
      <dgm:t>
        <a:bodyPr/>
        <a:lstStyle/>
        <a:p>
          <a:endParaRPr lang="tr-TR" sz="1500">
            <a:effectLst>
              <a:outerShdw blurRad="50800" dist="38100" dir="10800000" algn="r" rotWithShape="0">
                <a:prstClr val="black">
                  <a:alpha val="40000"/>
                </a:prstClr>
              </a:outerShdw>
            </a:effectLst>
          </a:endParaRPr>
        </a:p>
      </dgm:t>
    </dgm:pt>
    <dgm:pt modelId="{A9390560-E245-4EBC-94B1-BD45C60253B2}" type="pres">
      <dgm:prSet presAssocID="{C545BE18-7B5C-4244-86F9-E0C9CE616131}" presName="cycle" presStyleCnt="0">
        <dgm:presLayoutVars>
          <dgm:chMax val="1"/>
          <dgm:dir/>
          <dgm:animLvl val="ctr"/>
          <dgm:resizeHandles val="exact"/>
        </dgm:presLayoutVars>
      </dgm:prSet>
      <dgm:spPr/>
      <dgm:t>
        <a:bodyPr/>
        <a:lstStyle/>
        <a:p>
          <a:endParaRPr lang="tr-TR"/>
        </a:p>
      </dgm:t>
    </dgm:pt>
    <dgm:pt modelId="{3EA58C70-48F0-4604-9141-0352EF9173AD}" type="pres">
      <dgm:prSet presAssocID="{34ED4141-73F1-4109-99A9-EEA1B8280C4C}" presName="centerShape" presStyleLbl="node0" presStyleIdx="0" presStyleCnt="1"/>
      <dgm:spPr/>
      <dgm:t>
        <a:bodyPr/>
        <a:lstStyle/>
        <a:p>
          <a:endParaRPr lang="tr-TR"/>
        </a:p>
      </dgm:t>
    </dgm:pt>
    <dgm:pt modelId="{FAC64D70-089C-40F2-91A6-816C2EF9154C}" type="pres">
      <dgm:prSet presAssocID="{C11D3896-9BB7-4DA7-AE1E-349186A4C6A0}" presName="Name9" presStyleLbl="parChTrans1D2" presStyleIdx="0" presStyleCnt="5"/>
      <dgm:spPr/>
      <dgm:t>
        <a:bodyPr/>
        <a:lstStyle/>
        <a:p>
          <a:endParaRPr lang="tr-TR"/>
        </a:p>
      </dgm:t>
    </dgm:pt>
    <dgm:pt modelId="{CDAC478D-E816-4124-BB11-B567A27A9FDA}" type="pres">
      <dgm:prSet presAssocID="{C11D3896-9BB7-4DA7-AE1E-349186A4C6A0}" presName="connTx" presStyleLbl="parChTrans1D2" presStyleIdx="0" presStyleCnt="5"/>
      <dgm:spPr/>
      <dgm:t>
        <a:bodyPr/>
        <a:lstStyle/>
        <a:p>
          <a:endParaRPr lang="tr-TR"/>
        </a:p>
      </dgm:t>
    </dgm:pt>
    <dgm:pt modelId="{0FDB992F-EEA8-4D7E-88C1-BD87230374B2}" type="pres">
      <dgm:prSet presAssocID="{E46962EB-E46A-4EAB-B57C-C10CD233C1B1}" presName="node" presStyleLbl="node1" presStyleIdx="0" presStyleCnt="5">
        <dgm:presLayoutVars>
          <dgm:bulletEnabled val="1"/>
        </dgm:presLayoutVars>
      </dgm:prSet>
      <dgm:spPr/>
      <dgm:t>
        <a:bodyPr/>
        <a:lstStyle/>
        <a:p>
          <a:endParaRPr lang="tr-TR"/>
        </a:p>
      </dgm:t>
    </dgm:pt>
    <dgm:pt modelId="{5E3AE77F-7218-429C-BC27-68951C3D85E0}" type="pres">
      <dgm:prSet presAssocID="{5F849396-E0C2-465F-AC56-4AD7EBE8B61F}" presName="Name9" presStyleLbl="parChTrans1D2" presStyleIdx="1" presStyleCnt="5"/>
      <dgm:spPr/>
      <dgm:t>
        <a:bodyPr/>
        <a:lstStyle/>
        <a:p>
          <a:endParaRPr lang="tr-TR"/>
        </a:p>
      </dgm:t>
    </dgm:pt>
    <dgm:pt modelId="{30FAB24F-42DB-40F9-AB97-4A9526D2D241}" type="pres">
      <dgm:prSet presAssocID="{5F849396-E0C2-465F-AC56-4AD7EBE8B61F}" presName="connTx" presStyleLbl="parChTrans1D2" presStyleIdx="1" presStyleCnt="5"/>
      <dgm:spPr/>
      <dgm:t>
        <a:bodyPr/>
        <a:lstStyle/>
        <a:p>
          <a:endParaRPr lang="tr-TR"/>
        </a:p>
      </dgm:t>
    </dgm:pt>
    <dgm:pt modelId="{2D37E69E-ACFE-458C-8DFF-D45E177D68F1}" type="pres">
      <dgm:prSet presAssocID="{39268747-A41F-4405-A1D8-E0D9F10C461E}" presName="node" presStyleLbl="node1" presStyleIdx="1" presStyleCnt="5">
        <dgm:presLayoutVars>
          <dgm:bulletEnabled val="1"/>
        </dgm:presLayoutVars>
      </dgm:prSet>
      <dgm:spPr/>
      <dgm:t>
        <a:bodyPr/>
        <a:lstStyle/>
        <a:p>
          <a:endParaRPr lang="tr-TR"/>
        </a:p>
      </dgm:t>
    </dgm:pt>
    <dgm:pt modelId="{E42F0E6B-75A9-4475-9DAE-8F7471EB0451}" type="pres">
      <dgm:prSet presAssocID="{8A22E82F-AE06-4069-A8B8-6BC45BA2C107}" presName="Name9" presStyleLbl="parChTrans1D2" presStyleIdx="2" presStyleCnt="5"/>
      <dgm:spPr/>
      <dgm:t>
        <a:bodyPr/>
        <a:lstStyle/>
        <a:p>
          <a:endParaRPr lang="tr-TR"/>
        </a:p>
      </dgm:t>
    </dgm:pt>
    <dgm:pt modelId="{1F8F1654-0033-484A-A2EA-935BB994F5B3}" type="pres">
      <dgm:prSet presAssocID="{8A22E82F-AE06-4069-A8B8-6BC45BA2C107}" presName="connTx" presStyleLbl="parChTrans1D2" presStyleIdx="2" presStyleCnt="5"/>
      <dgm:spPr/>
      <dgm:t>
        <a:bodyPr/>
        <a:lstStyle/>
        <a:p>
          <a:endParaRPr lang="tr-TR"/>
        </a:p>
      </dgm:t>
    </dgm:pt>
    <dgm:pt modelId="{CA9D6027-C2A6-407C-849D-13DD7F04D45D}" type="pres">
      <dgm:prSet presAssocID="{8ADA3C17-3E9D-4742-B7CC-412CF5F1A433}" presName="node" presStyleLbl="node1" presStyleIdx="2" presStyleCnt="5">
        <dgm:presLayoutVars>
          <dgm:bulletEnabled val="1"/>
        </dgm:presLayoutVars>
      </dgm:prSet>
      <dgm:spPr/>
      <dgm:t>
        <a:bodyPr/>
        <a:lstStyle/>
        <a:p>
          <a:endParaRPr lang="tr-TR"/>
        </a:p>
      </dgm:t>
    </dgm:pt>
    <dgm:pt modelId="{718D69B4-A42A-4F28-891B-34A604FE6C15}" type="pres">
      <dgm:prSet presAssocID="{E41E159D-AC86-4B9E-BD6E-F229F0AADC7A}" presName="Name9" presStyleLbl="parChTrans1D2" presStyleIdx="3" presStyleCnt="5"/>
      <dgm:spPr/>
      <dgm:t>
        <a:bodyPr/>
        <a:lstStyle/>
        <a:p>
          <a:endParaRPr lang="tr-TR"/>
        </a:p>
      </dgm:t>
    </dgm:pt>
    <dgm:pt modelId="{2F25D944-D703-495D-B919-3E8726AFB8B2}" type="pres">
      <dgm:prSet presAssocID="{E41E159D-AC86-4B9E-BD6E-F229F0AADC7A}" presName="connTx" presStyleLbl="parChTrans1D2" presStyleIdx="3" presStyleCnt="5"/>
      <dgm:spPr/>
      <dgm:t>
        <a:bodyPr/>
        <a:lstStyle/>
        <a:p>
          <a:endParaRPr lang="tr-TR"/>
        </a:p>
      </dgm:t>
    </dgm:pt>
    <dgm:pt modelId="{E5922D75-E8DB-4D74-AC41-D33648BF991C}" type="pres">
      <dgm:prSet presAssocID="{66EB3514-810C-428E-8E4E-04442EFF124B}" presName="node" presStyleLbl="node1" presStyleIdx="3" presStyleCnt="5">
        <dgm:presLayoutVars>
          <dgm:bulletEnabled val="1"/>
        </dgm:presLayoutVars>
      </dgm:prSet>
      <dgm:spPr/>
      <dgm:t>
        <a:bodyPr/>
        <a:lstStyle/>
        <a:p>
          <a:endParaRPr lang="tr-TR"/>
        </a:p>
      </dgm:t>
    </dgm:pt>
    <dgm:pt modelId="{42D57FF3-E961-4C93-A081-E23B109CB6F2}" type="pres">
      <dgm:prSet presAssocID="{A4A93532-EF62-4BC3-B250-C55B66F2FC6D}" presName="Name9" presStyleLbl="parChTrans1D2" presStyleIdx="4" presStyleCnt="5"/>
      <dgm:spPr/>
      <dgm:t>
        <a:bodyPr/>
        <a:lstStyle/>
        <a:p>
          <a:endParaRPr lang="tr-TR"/>
        </a:p>
      </dgm:t>
    </dgm:pt>
    <dgm:pt modelId="{CDC509D5-8758-424A-B43B-9207F39D92FC}" type="pres">
      <dgm:prSet presAssocID="{A4A93532-EF62-4BC3-B250-C55B66F2FC6D}" presName="connTx" presStyleLbl="parChTrans1D2" presStyleIdx="4" presStyleCnt="5"/>
      <dgm:spPr/>
      <dgm:t>
        <a:bodyPr/>
        <a:lstStyle/>
        <a:p>
          <a:endParaRPr lang="tr-TR"/>
        </a:p>
      </dgm:t>
    </dgm:pt>
    <dgm:pt modelId="{9A547190-0CD1-411B-B0E6-83B706CD1F52}" type="pres">
      <dgm:prSet presAssocID="{A04E17D3-AA66-4EEB-AF99-ECB6B89A36CA}" presName="node" presStyleLbl="node1" presStyleIdx="4" presStyleCnt="5">
        <dgm:presLayoutVars>
          <dgm:bulletEnabled val="1"/>
        </dgm:presLayoutVars>
      </dgm:prSet>
      <dgm:spPr/>
      <dgm:t>
        <a:bodyPr/>
        <a:lstStyle/>
        <a:p>
          <a:endParaRPr lang="tr-TR"/>
        </a:p>
      </dgm:t>
    </dgm:pt>
  </dgm:ptLst>
  <dgm:cxnLst>
    <dgm:cxn modelId="{1456085A-20E0-4005-9908-8FF46D8D6BB1}" type="presOf" srcId="{C11D3896-9BB7-4DA7-AE1E-349186A4C6A0}" destId="{CDAC478D-E816-4124-BB11-B567A27A9FDA}" srcOrd="1" destOrd="0" presId="urn:microsoft.com/office/officeart/2005/8/layout/radial1"/>
    <dgm:cxn modelId="{ACC047C2-E6FA-47D3-ABC8-8497CFCADF49}" type="presOf" srcId="{8A22E82F-AE06-4069-A8B8-6BC45BA2C107}" destId="{E42F0E6B-75A9-4475-9DAE-8F7471EB0451}" srcOrd="0" destOrd="0" presId="urn:microsoft.com/office/officeart/2005/8/layout/radial1"/>
    <dgm:cxn modelId="{45F5DEED-691B-4DCF-B5AD-4821A8C13D17}" type="presOf" srcId="{C545BE18-7B5C-4244-86F9-E0C9CE616131}" destId="{A9390560-E245-4EBC-94B1-BD45C60253B2}" srcOrd="0" destOrd="0" presId="urn:microsoft.com/office/officeart/2005/8/layout/radial1"/>
    <dgm:cxn modelId="{50F72422-52BB-4B74-BED5-B55F13EACA27}" type="presOf" srcId="{5F849396-E0C2-465F-AC56-4AD7EBE8B61F}" destId="{5E3AE77F-7218-429C-BC27-68951C3D85E0}" srcOrd="0" destOrd="0" presId="urn:microsoft.com/office/officeart/2005/8/layout/radial1"/>
    <dgm:cxn modelId="{C340FAB4-4C3F-41FF-A4F6-412B75A96A8C}" srcId="{34ED4141-73F1-4109-99A9-EEA1B8280C4C}" destId="{8ADA3C17-3E9D-4742-B7CC-412CF5F1A433}" srcOrd="2" destOrd="0" parTransId="{8A22E82F-AE06-4069-A8B8-6BC45BA2C107}" sibTransId="{719F7F80-768A-4812-ADE3-6E1BE8939173}"/>
    <dgm:cxn modelId="{83430240-139C-42F1-8316-C8EACE72A55B}" type="presOf" srcId="{39268747-A41F-4405-A1D8-E0D9F10C461E}" destId="{2D37E69E-ACFE-458C-8DFF-D45E177D68F1}" srcOrd="0" destOrd="0" presId="urn:microsoft.com/office/officeart/2005/8/layout/radial1"/>
    <dgm:cxn modelId="{F241D3DE-31B7-413A-8DD6-EC8AE4A42C82}" type="presOf" srcId="{E41E159D-AC86-4B9E-BD6E-F229F0AADC7A}" destId="{2F25D944-D703-495D-B919-3E8726AFB8B2}" srcOrd="1" destOrd="0" presId="urn:microsoft.com/office/officeart/2005/8/layout/radial1"/>
    <dgm:cxn modelId="{8006E130-5898-4D9E-9525-903389360B81}" srcId="{34ED4141-73F1-4109-99A9-EEA1B8280C4C}" destId="{66EB3514-810C-428E-8E4E-04442EFF124B}" srcOrd="3" destOrd="0" parTransId="{E41E159D-AC86-4B9E-BD6E-F229F0AADC7A}" sibTransId="{1541DB54-6DC5-4292-930D-093743E4F24B}"/>
    <dgm:cxn modelId="{60CCAF6C-EFC3-42ED-BB8C-3FAC4794970A}" srcId="{C545BE18-7B5C-4244-86F9-E0C9CE616131}" destId="{34ED4141-73F1-4109-99A9-EEA1B8280C4C}" srcOrd="0" destOrd="0" parTransId="{257462A8-ADAB-4714-AF63-8DB45600F0F6}" sibTransId="{5957467F-40B8-4DBD-91F9-FED168E9740F}"/>
    <dgm:cxn modelId="{3EC2AAD5-5B4D-416A-931B-9A9A17974710}" type="presOf" srcId="{C11D3896-9BB7-4DA7-AE1E-349186A4C6A0}" destId="{FAC64D70-089C-40F2-91A6-816C2EF9154C}" srcOrd="0" destOrd="0" presId="urn:microsoft.com/office/officeart/2005/8/layout/radial1"/>
    <dgm:cxn modelId="{3F924F91-01CA-4E4D-BC5A-A7C6BB0F8F4B}" type="presOf" srcId="{5F849396-E0C2-465F-AC56-4AD7EBE8B61F}" destId="{30FAB24F-42DB-40F9-AB97-4A9526D2D241}" srcOrd="1" destOrd="0" presId="urn:microsoft.com/office/officeart/2005/8/layout/radial1"/>
    <dgm:cxn modelId="{47E1BA15-F56A-4D2D-9988-835B8BAF5A53}" type="presOf" srcId="{8A22E82F-AE06-4069-A8B8-6BC45BA2C107}" destId="{1F8F1654-0033-484A-A2EA-935BB994F5B3}" srcOrd="1" destOrd="0" presId="urn:microsoft.com/office/officeart/2005/8/layout/radial1"/>
    <dgm:cxn modelId="{794315A5-AF85-46A7-84DE-F733B1CD0F9D}" type="presOf" srcId="{E46962EB-E46A-4EAB-B57C-C10CD233C1B1}" destId="{0FDB992F-EEA8-4D7E-88C1-BD87230374B2}" srcOrd="0" destOrd="0" presId="urn:microsoft.com/office/officeart/2005/8/layout/radial1"/>
    <dgm:cxn modelId="{93D699B2-35E2-425E-9BCD-00FE65A901D1}" srcId="{34ED4141-73F1-4109-99A9-EEA1B8280C4C}" destId="{A04E17D3-AA66-4EEB-AF99-ECB6B89A36CA}" srcOrd="4" destOrd="0" parTransId="{A4A93532-EF62-4BC3-B250-C55B66F2FC6D}" sibTransId="{5B33ED68-7D61-4D44-9C2F-BC038D64EB1C}"/>
    <dgm:cxn modelId="{CD5E7CCE-EA5B-47DA-B913-3ADF2ED18FB9}" type="presOf" srcId="{66EB3514-810C-428E-8E4E-04442EFF124B}" destId="{E5922D75-E8DB-4D74-AC41-D33648BF991C}" srcOrd="0" destOrd="0" presId="urn:microsoft.com/office/officeart/2005/8/layout/radial1"/>
    <dgm:cxn modelId="{5878FCC8-8DA9-49D2-8ED1-A8D9DA5229C7}" type="presOf" srcId="{A4A93532-EF62-4BC3-B250-C55B66F2FC6D}" destId="{CDC509D5-8758-424A-B43B-9207F39D92FC}" srcOrd="1" destOrd="0" presId="urn:microsoft.com/office/officeart/2005/8/layout/radial1"/>
    <dgm:cxn modelId="{A209BFFF-CE1B-4CFA-BF86-428EEF94967C}" srcId="{34ED4141-73F1-4109-99A9-EEA1B8280C4C}" destId="{39268747-A41F-4405-A1D8-E0D9F10C461E}" srcOrd="1" destOrd="0" parTransId="{5F849396-E0C2-465F-AC56-4AD7EBE8B61F}" sibTransId="{321B525A-4F90-4FF7-BC4A-4E9E936B862B}"/>
    <dgm:cxn modelId="{03895D7C-C02A-4E88-B4C3-0AE63775651F}" type="presOf" srcId="{E41E159D-AC86-4B9E-BD6E-F229F0AADC7A}" destId="{718D69B4-A42A-4F28-891B-34A604FE6C15}" srcOrd="0" destOrd="0" presId="urn:microsoft.com/office/officeart/2005/8/layout/radial1"/>
    <dgm:cxn modelId="{E8DFD0FC-C197-4E2F-81AA-66E543D172B2}" type="presOf" srcId="{A4A93532-EF62-4BC3-B250-C55B66F2FC6D}" destId="{42D57FF3-E961-4C93-A081-E23B109CB6F2}" srcOrd="0" destOrd="0" presId="urn:microsoft.com/office/officeart/2005/8/layout/radial1"/>
    <dgm:cxn modelId="{607458A9-2F69-4071-8DFF-670C55602C0C}" srcId="{34ED4141-73F1-4109-99A9-EEA1B8280C4C}" destId="{E46962EB-E46A-4EAB-B57C-C10CD233C1B1}" srcOrd="0" destOrd="0" parTransId="{C11D3896-9BB7-4DA7-AE1E-349186A4C6A0}" sibTransId="{E63570AF-51B4-4D39-826E-5592AC7B4B7D}"/>
    <dgm:cxn modelId="{D20E5AA2-D4C7-4508-9EDA-ED49DCC92BCD}" type="presOf" srcId="{34ED4141-73F1-4109-99A9-EEA1B8280C4C}" destId="{3EA58C70-48F0-4604-9141-0352EF9173AD}" srcOrd="0" destOrd="0" presId="urn:microsoft.com/office/officeart/2005/8/layout/radial1"/>
    <dgm:cxn modelId="{924CFEF8-35FA-4BCE-9CE8-734EB56D22DA}" type="presOf" srcId="{8ADA3C17-3E9D-4742-B7CC-412CF5F1A433}" destId="{CA9D6027-C2A6-407C-849D-13DD7F04D45D}" srcOrd="0" destOrd="0" presId="urn:microsoft.com/office/officeart/2005/8/layout/radial1"/>
    <dgm:cxn modelId="{DB7CED04-AF5A-4590-B42B-9E013C0362FA}" type="presOf" srcId="{A04E17D3-AA66-4EEB-AF99-ECB6B89A36CA}" destId="{9A547190-0CD1-411B-B0E6-83B706CD1F52}" srcOrd="0" destOrd="0" presId="urn:microsoft.com/office/officeart/2005/8/layout/radial1"/>
    <dgm:cxn modelId="{4DC4CEBB-6A44-45EE-8FC7-527500BDDD52}" type="presParOf" srcId="{A9390560-E245-4EBC-94B1-BD45C60253B2}" destId="{3EA58C70-48F0-4604-9141-0352EF9173AD}" srcOrd="0" destOrd="0" presId="urn:microsoft.com/office/officeart/2005/8/layout/radial1"/>
    <dgm:cxn modelId="{4C4310DE-45D7-4378-BF09-A94D0B92E653}" type="presParOf" srcId="{A9390560-E245-4EBC-94B1-BD45C60253B2}" destId="{FAC64D70-089C-40F2-91A6-816C2EF9154C}" srcOrd="1" destOrd="0" presId="urn:microsoft.com/office/officeart/2005/8/layout/radial1"/>
    <dgm:cxn modelId="{F510D268-D72D-4903-8DDF-AFC8617DCF4C}" type="presParOf" srcId="{FAC64D70-089C-40F2-91A6-816C2EF9154C}" destId="{CDAC478D-E816-4124-BB11-B567A27A9FDA}" srcOrd="0" destOrd="0" presId="urn:microsoft.com/office/officeart/2005/8/layout/radial1"/>
    <dgm:cxn modelId="{7FB56B77-A040-4639-AD06-10CE92EF029C}" type="presParOf" srcId="{A9390560-E245-4EBC-94B1-BD45C60253B2}" destId="{0FDB992F-EEA8-4D7E-88C1-BD87230374B2}" srcOrd="2" destOrd="0" presId="urn:microsoft.com/office/officeart/2005/8/layout/radial1"/>
    <dgm:cxn modelId="{96446460-D5A1-4236-A73D-ECACC191C147}" type="presParOf" srcId="{A9390560-E245-4EBC-94B1-BD45C60253B2}" destId="{5E3AE77F-7218-429C-BC27-68951C3D85E0}" srcOrd="3" destOrd="0" presId="urn:microsoft.com/office/officeart/2005/8/layout/radial1"/>
    <dgm:cxn modelId="{0CFBA48D-4420-4164-8A85-9F4C2609C364}" type="presParOf" srcId="{5E3AE77F-7218-429C-BC27-68951C3D85E0}" destId="{30FAB24F-42DB-40F9-AB97-4A9526D2D241}" srcOrd="0" destOrd="0" presId="urn:microsoft.com/office/officeart/2005/8/layout/radial1"/>
    <dgm:cxn modelId="{7152C5CE-DF4B-44E1-9555-160B25FFD1E3}" type="presParOf" srcId="{A9390560-E245-4EBC-94B1-BD45C60253B2}" destId="{2D37E69E-ACFE-458C-8DFF-D45E177D68F1}" srcOrd="4" destOrd="0" presId="urn:microsoft.com/office/officeart/2005/8/layout/radial1"/>
    <dgm:cxn modelId="{0A3AC495-488F-4BFF-A5BB-20A9F9B31433}" type="presParOf" srcId="{A9390560-E245-4EBC-94B1-BD45C60253B2}" destId="{E42F0E6B-75A9-4475-9DAE-8F7471EB0451}" srcOrd="5" destOrd="0" presId="urn:microsoft.com/office/officeart/2005/8/layout/radial1"/>
    <dgm:cxn modelId="{26EFCECC-019D-4ABE-9EF3-99A13E335E21}" type="presParOf" srcId="{E42F0E6B-75A9-4475-9DAE-8F7471EB0451}" destId="{1F8F1654-0033-484A-A2EA-935BB994F5B3}" srcOrd="0" destOrd="0" presId="urn:microsoft.com/office/officeart/2005/8/layout/radial1"/>
    <dgm:cxn modelId="{40D29577-2E71-4E3E-BF88-A744F621AD05}" type="presParOf" srcId="{A9390560-E245-4EBC-94B1-BD45C60253B2}" destId="{CA9D6027-C2A6-407C-849D-13DD7F04D45D}" srcOrd="6" destOrd="0" presId="urn:microsoft.com/office/officeart/2005/8/layout/radial1"/>
    <dgm:cxn modelId="{35294627-ECE3-49C7-828A-6DC04558718F}" type="presParOf" srcId="{A9390560-E245-4EBC-94B1-BD45C60253B2}" destId="{718D69B4-A42A-4F28-891B-34A604FE6C15}" srcOrd="7" destOrd="0" presId="urn:microsoft.com/office/officeart/2005/8/layout/radial1"/>
    <dgm:cxn modelId="{E2A51233-EB80-465A-8878-E2B65B720D36}" type="presParOf" srcId="{718D69B4-A42A-4F28-891B-34A604FE6C15}" destId="{2F25D944-D703-495D-B919-3E8726AFB8B2}" srcOrd="0" destOrd="0" presId="urn:microsoft.com/office/officeart/2005/8/layout/radial1"/>
    <dgm:cxn modelId="{E7699F27-A75F-4E5D-B237-9D73EF98CB90}" type="presParOf" srcId="{A9390560-E245-4EBC-94B1-BD45C60253B2}" destId="{E5922D75-E8DB-4D74-AC41-D33648BF991C}" srcOrd="8" destOrd="0" presId="urn:microsoft.com/office/officeart/2005/8/layout/radial1"/>
    <dgm:cxn modelId="{2F4120C9-87FF-437A-AE43-B83E6C7D5C93}" type="presParOf" srcId="{A9390560-E245-4EBC-94B1-BD45C60253B2}" destId="{42D57FF3-E961-4C93-A081-E23B109CB6F2}" srcOrd="9" destOrd="0" presId="urn:microsoft.com/office/officeart/2005/8/layout/radial1"/>
    <dgm:cxn modelId="{FD9C558F-9728-4FD1-BF7F-F82CDFAB711E}" type="presParOf" srcId="{42D57FF3-E961-4C93-A081-E23B109CB6F2}" destId="{CDC509D5-8758-424A-B43B-9207F39D92FC}" srcOrd="0" destOrd="0" presId="urn:microsoft.com/office/officeart/2005/8/layout/radial1"/>
    <dgm:cxn modelId="{0AE3E647-5A76-45E1-AD24-09916666F859}" type="presParOf" srcId="{A9390560-E245-4EBC-94B1-BD45C60253B2}" destId="{9A547190-0CD1-411B-B0E6-83B706CD1F52}"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6D654B1-769E-485E-9356-15966E96E459}" type="doc">
      <dgm:prSet loTypeId="urn:microsoft.com/office/officeart/2005/8/layout/hChevron3" loCatId="process" qsTypeId="urn:microsoft.com/office/officeart/2005/8/quickstyle/simple1" qsCatId="simple" csTypeId="urn:microsoft.com/office/officeart/2005/8/colors/colorful3" csCatId="colorful" phldr="1"/>
      <dgm:spPr/>
      <dgm:t>
        <a:bodyPr/>
        <a:lstStyle/>
        <a:p>
          <a:endParaRPr lang="tr-TR"/>
        </a:p>
      </dgm:t>
    </dgm:pt>
    <dgm:pt modelId="{7EC67270-68FF-4BF7-A908-176033224139}">
      <dgm:prSet custT="1"/>
      <dgm:spPr>
        <a:solidFill>
          <a:srgbClr val="C00000"/>
        </a:solidFill>
      </dgm:spPr>
      <dgm:t>
        <a:bodyPr/>
        <a:lstStyle/>
        <a:p>
          <a:pPr rtl="0"/>
          <a:r>
            <a:rPr lang="tr-TR" sz="2000" b="1" dirty="0" smtClean="0">
              <a:effectLst>
                <a:outerShdw blurRad="38100" dist="38100" dir="2700000" algn="tl">
                  <a:srgbClr val="000000">
                    <a:alpha val="43137"/>
                  </a:srgbClr>
                </a:outerShdw>
              </a:effectLst>
            </a:rPr>
            <a:t>Kolluk Kuvvetlerine</a:t>
          </a:r>
          <a:endParaRPr lang="tr-TR" sz="2000" b="1" dirty="0">
            <a:effectLst>
              <a:outerShdw blurRad="38100" dist="38100" dir="2700000" algn="tl">
                <a:srgbClr val="000000">
                  <a:alpha val="43137"/>
                </a:srgbClr>
              </a:outerShdw>
            </a:effectLst>
          </a:endParaRPr>
        </a:p>
      </dgm:t>
    </dgm:pt>
    <dgm:pt modelId="{D2D0F64D-3C89-4599-95A9-128BC789EE9A}" type="parTrans" cxnId="{D5910444-77C1-440B-98E9-560FE717D6EA}">
      <dgm:prSet/>
      <dgm:spPr/>
      <dgm:t>
        <a:bodyPr/>
        <a:lstStyle/>
        <a:p>
          <a:endParaRPr lang="tr-TR" sz="2000"/>
        </a:p>
      </dgm:t>
    </dgm:pt>
    <dgm:pt modelId="{49875ACD-8871-4407-9DF1-5A2D7B429FC3}" type="sibTrans" cxnId="{D5910444-77C1-440B-98E9-560FE717D6EA}">
      <dgm:prSet/>
      <dgm:spPr/>
      <dgm:t>
        <a:bodyPr/>
        <a:lstStyle/>
        <a:p>
          <a:endParaRPr lang="tr-TR" sz="2000"/>
        </a:p>
      </dgm:t>
    </dgm:pt>
    <dgm:pt modelId="{63ACD87E-B62A-4300-814E-BCC925AE98EA}">
      <dgm:prSet custT="1"/>
      <dgm:spPr>
        <a:solidFill>
          <a:schemeClr val="accent5"/>
        </a:solidFill>
      </dgm:spPr>
      <dgm:t>
        <a:bodyPr/>
        <a:lstStyle/>
        <a:p>
          <a:pPr rtl="0"/>
          <a:r>
            <a:rPr lang="tr-TR" sz="2000" b="1" dirty="0" smtClean="0">
              <a:effectLst>
                <a:outerShdw blurRad="38100" dist="38100" dir="2700000" algn="tl">
                  <a:srgbClr val="000000">
                    <a:alpha val="43137"/>
                  </a:srgbClr>
                </a:outerShdw>
              </a:effectLst>
            </a:rPr>
            <a:t>Kurumumuza</a:t>
          </a:r>
          <a:endParaRPr lang="tr-TR" sz="2000" b="1" dirty="0">
            <a:effectLst>
              <a:outerShdw blurRad="38100" dist="38100" dir="2700000" algn="tl">
                <a:srgbClr val="000000">
                  <a:alpha val="43137"/>
                </a:srgbClr>
              </a:outerShdw>
            </a:effectLst>
          </a:endParaRPr>
        </a:p>
      </dgm:t>
    </dgm:pt>
    <dgm:pt modelId="{F8216FD5-2498-463B-8794-998354053599}" type="parTrans" cxnId="{EDCEBDEF-F641-4D9E-8396-ADF9674CBE52}">
      <dgm:prSet/>
      <dgm:spPr/>
      <dgm:t>
        <a:bodyPr/>
        <a:lstStyle/>
        <a:p>
          <a:endParaRPr lang="tr-TR" sz="2000"/>
        </a:p>
      </dgm:t>
    </dgm:pt>
    <dgm:pt modelId="{1FFD6AC7-C881-427E-A5DC-1F35C525666C}" type="sibTrans" cxnId="{EDCEBDEF-F641-4D9E-8396-ADF9674CBE52}">
      <dgm:prSet/>
      <dgm:spPr/>
      <dgm:t>
        <a:bodyPr/>
        <a:lstStyle/>
        <a:p>
          <a:endParaRPr lang="tr-TR" sz="2000"/>
        </a:p>
      </dgm:t>
    </dgm:pt>
    <dgm:pt modelId="{E51C6A1E-7667-4447-A490-5E1CAB33DDC2}">
      <dgm:prSet custT="1"/>
      <dgm:spPr>
        <a:solidFill>
          <a:srgbClr val="C00000"/>
        </a:solidFill>
      </dgm:spPr>
      <dgm:t>
        <a:bodyPr/>
        <a:lstStyle/>
        <a:p>
          <a:pPr rtl="0"/>
          <a:r>
            <a:rPr lang="tr-TR" sz="1800" dirty="0" smtClean="0"/>
            <a:t>Derhal, </a:t>
          </a:r>
          <a:endParaRPr lang="tr-TR" sz="1800" dirty="0"/>
        </a:p>
      </dgm:t>
    </dgm:pt>
    <dgm:pt modelId="{F3D64151-9DDB-4ED7-A470-F60522E35762}" type="parTrans" cxnId="{75399932-9331-48AA-93B4-1A14CE47C104}">
      <dgm:prSet/>
      <dgm:spPr/>
      <dgm:t>
        <a:bodyPr/>
        <a:lstStyle/>
        <a:p>
          <a:endParaRPr lang="tr-TR" sz="2000"/>
        </a:p>
      </dgm:t>
    </dgm:pt>
    <dgm:pt modelId="{08092D63-FDBF-486E-A001-7D1320759F6F}" type="sibTrans" cxnId="{75399932-9331-48AA-93B4-1A14CE47C104}">
      <dgm:prSet/>
      <dgm:spPr/>
      <dgm:t>
        <a:bodyPr/>
        <a:lstStyle/>
        <a:p>
          <a:endParaRPr lang="tr-TR" sz="2000"/>
        </a:p>
      </dgm:t>
    </dgm:pt>
    <dgm:pt modelId="{A4CB8644-4378-4EC9-AB4A-C84E423E1FE0}">
      <dgm:prSet custT="1"/>
      <dgm:spPr>
        <a:solidFill>
          <a:schemeClr val="accent5"/>
        </a:solidFill>
      </dgm:spPr>
      <dgm:t>
        <a:bodyPr/>
        <a:lstStyle/>
        <a:p>
          <a:pPr rtl="0"/>
          <a:r>
            <a:rPr lang="tr-TR" sz="1800" dirty="0" smtClean="0"/>
            <a:t>Olayın olduğu tarihten sonraki </a:t>
          </a:r>
          <a:r>
            <a:rPr lang="tr-TR" sz="1800" b="1" u="sng" dirty="0" smtClean="0"/>
            <a:t>üç işgünü içerisinde</a:t>
          </a:r>
          <a:r>
            <a:rPr lang="tr-TR" sz="1800" dirty="0" smtClean="0"/>
            <a:t> bildirmeleri gerekmektedir.</a:t>
          </a:r>
          <a:endParaRPr lang="tr-TR" sz="1800" dirty="0"/>
        </a:p>
      </dgm:t>
    </dgm:pt>
    <dgm:pt modelId="{8CC0F1F2-B9BC-42BF-AA4D-C39392D0D141}" type="parTrans" cxnId="{92D4CBC7-D25F-42C3-9347-2A556B3FE3B8}">
      <dgm:prSet/>
      <dgm:spPr/>
      <dgm:t>
        <a:bodyPr/>
        <a:lstStyle/>
        <a:p>
          <a:endParaRPr lang="tr-TR" sz="2000"/>
        </a:p>
      </dgm:t>
    </dgm:pt>
    <dgm:pt modelId="{C5C775A5-3FC1-4213-9CC9-68EC3C302936}" type="sibTrans" cxnId="{92D4CBC7-D25F-42C3-9347-2A556B3FE3B8}">
      <dgm:prSet/>
      <dgm:spPr/>
      <dgm:t>
        <a:bodyPr/>
        <a:lstStyle/>
        <a:p>
          <a:endParaRPr lang="tr-TR" sz="2000"/>
        </a:p>
      </dgm:t>
    </dgm:pt>
    <dgm:pt modelId="{8DF12B61-7030-4869-9D1C-3B7E21E58033}" type="pres">
      <dgm:prSet presAssocID="{D6D654B1-769E-485E-9356-15966E96E459}" presName="Name0" presStyleCnt="0">
        <dgm:presLayoutVars>
          <dgm:dir/>
          <dgm:resizeHandles val="exact"/>
        </dgm:presLayoutVars>
      </dgm:prSet>
      <dgm:spPr/>
      <dgm:t>
        <a:bodyPr/>
        <a:lstStyle/>
        <a:p>
          <a:endParaRPr lang="tr-TR"/>
        </a:p>
      </dgm:t>
    </dgm:pt>
    <dgm:pt modelId="{1E6EC07F-3D1A-45C9-A332-89C13471BA6D}" type="pres">
      <dgm:prSet presAssocID="{7EC67270-68FF-4BF7-A908-176033224139}" presName="parAndChTx" presStyleLbl="node1" presStyleIdx="0" presStyleCnt="2">
        <dgm:presLayoutVars>
          <dgm:bulletEnabled val="1"/>
        </dgm:presLayoutVars>
      </dgm:prSet>
      <dgm:spPr/>
      <dgm:t>
        <a:bodyPr/>
        <a:lstStyle/>
        <a:p>
          <a:endParaRPr lang="tr-TR"/>
        </a:p>
      </dgm:t>
    </dgm:pt>
    <dgm:pt modelId="{E07A5963-A7D7-4F7C-B32B-9C8F57EC762D}" type="pres">
      <dgm:prSet presAssocID="{49875ACD-8871-4407-9DF1-5A2D7B429FC3}" presName="parAndChSpace" presStyleCnt="0"/>
      <dgm:spPr/>
    </dgm:pt>
    <dgm:pt modelId="{E4683FFA-7519-4CBC-A5DD-D33B8732DD74}" type="pres">
      <dgm:prSet presAssocID="{63ACD87E-B62A-4300-814E-BCC925AE98EA}" presName="parAndChTx" presStyleLbl="node1" presStyleIdx="1" presStyleCnt="2">
        <dgm:presLayoutVars>
          <dgm:bulletEnabled val="1"/>
        </dgm:presLayoutVars>
      </dgm:prSet>
      <dgm:spPr/>
      <dgm:t>
        <a:bodyPr/>
        <a:lstStyle/>
        <a:p>
          <a:endParaRPr lang="tr-TR"/>
        </a:p>
      </dgm:t>
    </dgm:pt>
  </dgm:ptLst>
  <dgm:cxnLst>
    <dgm:cxn modelId="{5E93021A-3794-42C3-A2C6-27B8BC033ED8}" type="presOf" srcId="{D6D654B1-769E-485E-9356-15966E96E459}" destId="{8DF12B61-7030-4869-9D1C-3B7E21E58033}" srcOrd="0" destOrd="0" presId="urn:microsoft.com/office/officeart/2005/8/layout/hChevron3"/>
    <dgm:cxn modelId="{D86A7DD5-6FCD-41C8-95F2-0C840D7EC1CD}" type="presOf" srcId="{E51C6A1E-7667-4447-A490-5E1CAB33DDC2}" destId="{1E6EC07F-3D1A-45C9-A332-89C13471BA6D}" srcOrd="0" destOrd="1" presId="urn:microsoft.com/office/officeart/2005/8/layout/hChevron3"/>
    <dgm:cxn modelId="{75399932-9331-48AA-93B4-1A14CE47C104}" srcId="{7EC67270-68FF-4BF7-A908-176033224139}" destId="{E51C6A1E-7667-4447-A490-5E1CAB33DDC2}" srcOrd="0" destOrd="0" parTransId="{F3D64151-9DDB-4ED7-A470-F60522E35762}" sibTransId="{08092D63-FDBF-486E-A001-7D1320759F6F}"/>
    <dgm:cxn modelId="{8DEB5559-848E-4505-BEF4-C1BEA4640980}" type="presOf" srcId="{A4CB8644-4378-4EC9-AB4A-C84E423E1FE0}" destId="{E4683FFA-7519-4CBC-A5DD-D33B8732DD74}" srcOrd="0" destOrd="1" presId="urn:microsoft.com/office/officeart/2005/8/layout/hChevron3"/>
    <dgm:cxn modelId="{92D4CBC7-D25F-42C3-9347-2A556B3FE3B8}" srcId="{63ACD87E-B62A-4300-814E-BCC925AE98EA}" destId="{A4CB8644-4378-4EC9-AB4A-C84E423E1FE0}" srcOrd="0" destOrd="0" parTransId="{8CC0F1F2-B9BC-42BF-AA4D-C39392D0D141}" sibTransId="{C5C775A5-3FC1-4213-9CC9-68EC3C302936}"/>
    <dgm:cxn modelId="{B29CE326-A28C-44BE-B602-CD4C297B3CD3}" type="presOf" srcId="{63ACD87E-B62A-4300-814E-BCC925AE98EA}" destId="{E4683FFA-7519-4CBC-A5DD-D33B8732DD74}" srcOrd="0" destOrd="0" presId="urn:microsoft.com/office/officeart/2005/8/layout/hChevron3"/>
    <dgm:cxn modelId="{823790EE-D706-4E51-BE75-E422EB741312}" type="presOf" srcId="{7EC67270-68FF-4BF7-A908-176033224139}" destId="{1E6EC07F-3D1A-45C9-A332-89C13471BA6D}" srcOrd="0" destOrd="0" presId="urn:microsoft.com/office/officeart/2005/8/layout/hChevron3"/>
    <dgm:cxn modelId="{D5910444-77C1-440B-98E9-560FE717D6EA}" srcId="{D6D654B1-769E-485E-9356-15966E96E459}" destId="{7EC67270-68FF-4BF7-A908-176033224139}" srcOrd="0" destOrd="0" parTransId="{D2D0F64D-3C89-4599-95A9-128BC789EE9A}" sibTransId="{49875ACD-8871-4407-9DF1-5A2D7B429FC3}"/>
    <dgm:cxn modelId="{EDCEBDEF-F641-4D9E-8396-ADF9674CBE52}" srcId="{D6D654B1-769E-485E-9356-15966E96E459}" destId="{63ACD87E-B62A-4300-814E-BCC925AE98EA}" srcOrd="1" destOrd="0" parTransId="{F8216FD5-2498-463B-8794-998354053599}" sibTransId="{1FFD6AC7-C881-427E-A5DC-1F35C525666C}"/>
    <dgm:cxn modelId="{77064204-34DE-41A7-9AE4-3517C1AD4F87}" type="presParOf" srcId="{8DF12B61-7030-4869-9D1C-3B7E21E58033}" destId="{1E6EC07F-3D1A-45C9-A332-89C13471BA6D}" srcOrd="0" destOrd="0" presId="urn:microsoft.com/office/officeart/2005/8/layout/hChevron3"/>
    <dgm:cxn modelId="{98EF0F90-5AE3-4399-B31E-13756EF14E23}" type="presParOf" srcId="{8DF12B61-7030-4869-9D1C-3B7E21E58033}" destId="{E07A5963-A7D7-4F7C-B32B-9C8F57EC762D}" srcOrd="1" destOrd="0" presId="urn:microsoft.com/office/officeart/2005/8/layout/hChevron3"/>
    <dgm:cxn modelId="{1454C1D8-5A34-4A3A-9F63-C29C9C1B4AE4}" type="presParOf" srcId="{8DF12B61-7030-4869-9D1C-3B7E21E58033}" destId="{E4683FFA-7519-4CBC-A5DD-D33B8732DD74}" srcOrd="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F3189-BF94-456C-B436-F49CBE5E281B}">
      <dsp:nvSpPr>
        <dsp:cNvPr id="0" name=""/>
        <dsp:cNvSpPr/>
      </dsp:nvSpPr>
      <dsp:spPr>
        <a:xfrm rot="16200000">
          <a:off x="-147521" y="152185"/>
          <a:ext cx="1940947" cy="1636576"/>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0051" bIns="0" numCol="1" spcCol="1270" anchor="ctr" anchorCtr="0">
          <a:noAutofit/>
        </a:bodyPr>
        <a:lstStyle/>
        <a:p>
          <a:pPr lvl="0" algn="ctr" defTabSz="711200" rtl="0">
            <a:lnSpc>
              <a:spcPct val="90000"/>
            </a:lnSpc>
            <a:spcBef>
              <a:spcPct val="0"/>
            </a:spcBef>
            <a:spcAft>
              <a:spcPct val="35000"/>
            </a:spcAft>
          </a:pPr>
          <a:r>
            <a:rPr lang="tr-TR" sz="1600" kern="1200" dirty="0" smtClean="0">
              <a:effectLst>
                <a:outerShdw blurRad="50800" dist="38100" dir="8100000" algn="tr" rotWithShape="0">
                  <a:prstClr val="black">
                    <a:alpha val="40000"/>
                  </a:prstClr>
                </a:outerShdw>
              </a:effectLst>
            </a:rPr>
            <a:t>Ülkemizde istihdamın arttırılması,</a:t>
          </a:r>
          <a:endParaRPr lang="tr-TR" sz="1600" kern="1200" dirty="0">
            <a:effectLst>
              <a:outerShdw blurRad="50800" dist="38100" dir="8100000" algn="tr" rotWithShape="0">
                <a:prstClr val="black">
                  <a:alpha val="40000"/>
                </a:prstClr>
              </a:outerShdw>
            </a:effectLst>
          </a:endParaRPr>
        </a:p>
      </dsp:txBody>
      <dsp:txXfrm rot="5400000">
        <a:off x="4665" y="388188"/>
        <a:ext cx="1636576" cy="1164569"/>
      </dsp:txXfrm>
    </dsp:sp>
    <dsp:sp modelId="{5C59CB0C-703D-48E4-8D7D-C510178F4433}">
      <dsp:nvSpPr>
        <dsp:cNvPr id="0" name=""/>
        <dsp:cNvSpPr/>
      </dsp:nvSpPr>
      <dsp:spPr>
        <a:xfrm rot="16200000">
          <a:off x="1611798" y="152185"/>
          <a:ext cx="1940947" cy="1636576"/>
        </a:xfrm>
        <a:prstGeom prst="flowChartManualOperation">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0051" bIns="0" numCol="1" spcCol="1270" anchor="ctr" anchorCtr="0">
          <a:noAutofit/>
        </a:bodyPr>
        <a:lstStyle/>
        <a:p>
          <a:pPr lvl="0" algn="ctr" defTabSz="711200" rtl="0">
            <a:lnSpc>
              <a:spcPct val="90000"/>
            </a:lnSpc>
            <a:spcBef>
              <a:spcPct val="0"/>
            </a:spcBef>
            <a:spcAft>
              <a:spcPct val="35000"/>
            </a:spcAft>
          </a:pPr>
          <a:r>
            <a:rPr lang="tr-TR" sz="1600" kern="1200" smtClean="0">
              <a:effectLst>
                <a:outerShdw blurRad="50800" dist="38100" dir="8100000" algn="tr" rotWithShape="0">
                  <a:prstClr val="black">
                    <a:alpha val="40000"/>
                  </a:prstClr>
                </a:outerShdw>
              </a:effectLst>
            </a:rPr>
            <a:t>Bölgesel gelişmişlik farklarının azaltılması,</a:t>
          </a:r>
          <a:endParaRPr lang="tr-TR" sz="1600" kern="1200">
            <a:effectLst>
              <a:outerShdw blurRad="50800" dist="38100" dir="8100000" algn="tr" rotWithShape="0">
                <a:prstClr val="black">
                  <a:alpha val="40000"/>
                </a:prstClr>
              </a:outerShdw>
            </a:effectLst>
          </a:endParaRPr>
        </a:p>
      </dsp:txBody>
      <dsp:txXfrm rot="5400000">
        <a:off x="1763984" y="388188"/>
        <a:ext cx="1636576" cy="1164569"/>
      </dsp:txXfrm>
    </dsp:sp>
    <dsp:sp modelId="{59B1E4A2-C5F9-414D-9234-68BD60561E50}">
      <dsp:nvSpPr>
        <dsp:cNvPr id="0" name=""/>
        <dsp:cNvSpPr/>
      </dsp:nvSpPr>
      <dsp:spPr>
        <a:xfrm rot="16200000">
          <a:off x="3371119" y="152185"/>
          <a:ext cx="1940947" cy="1636576"/>
        </a:xfrm>
        <a:prstGeom prst="flowChartManualOperation">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0051" bIns="0" numCol="1" spcCol="1270" anchor="ctr" anchorCtr="0">
          <a:noAutofit/>
        </a:bodyPr>
        <a:lstStyle/>
        <a:p>
          <a:pPr lvl="0" algn="ctr" defTabSz="711200" rtl="0">
            <a:lnSpc>
              <a:spcPct val="90000"/>
            </a:lnSpc>
            <a:spcBef>
              <a:spcPct val="0"/>
            </a:spcBef>
            <a:spcAft>
              <a:spcPct val="35000"/>
            </a:spcAft>
          </a:pPr>
          <a:r>
            <a:rPr lang="tr-TR" sz="1600" kern="1200" smtClean="0">
              <a:effectLst>
                <a:outerShdw blurRad="50800" dist="38100" dir="8100000" algn="tr" rotWithShape="0">
                  <a:prstClr val="black">
                    <a:alpha val="40000"/>
                  </a:prstClr>
                </a:outerShdw>
              </a:effectLst>
            </a:rPr>
            <a:t>Kayıt dışı istihdamın engellenmesi,</a:t>
          </a:r>
          <a:endParaRPr lang="tr-TR" sz="1600" kern="1200">
            <a:effectLst>
              <a:outerShdw blurRad="50800" dist="38100" dir="8100000" algn="tr" rotWithShape="0">
                <a:prstClr val="black">
                  <a:alpha val="40000"/>
                </a:prstClr>
              </a:outerShdw>
            </a:effectLst>
          </a:endParaRPr>
        </a:p>
      </dsp:txBody>
      <dsp:txXfrm rot="5400000">
        <a:off x="3523305" y="388188"/>
        <a:ext cx="1636576" cy="1164569"/>
      </dsp:txXfrm>
    </dsp:sp>
    <dsp:sp modelId="{79CC2C79-0C88-4A29-8382-B529F1FE2D87}">
      <dsp:nvSpPr>
        <dsp:cNvPr id="0" name=""/>
        <dsp:cNvSpPr/>
      </dsp:nvSpPr>
      <dsp:spPr>
        <a:xfrm rot="16200000">
          <a:off x="5130439" y="152185"/>
          <a:ext cx="1940947" cy="1636576"/>
        </a:xfrm>
        <a:prstGeom prst="flowChartManualOperation">
          <a:avLst/>
        </a:prstGeom>
        <a:solidFill>
          <a:srgbClr val="D32D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0051" bIns="0" numCol="1" spcCol="1270" anchor="ctr" anchorCtr="0">
          <a:noAutofit/>
        </a:bodyPr>
        <a:lstStyle/>
        <a:p>
          <a:pPr lvl="0" algn="ctr" defTabSz="711200" rtl="0">
            <a:lnSpc>
              <a:spcPct val="90000"/>
            </a:lnSpc>
            <a:spcBef>
              <a:spcPct val="0"/>
            </a:spcBef>
            <a:spcAft>
              <a:spcPct val="35000"/>
            </a:spcAft>
          </a:pPr>
          <a:r>
            <a:rPr lang="tr-TR" sz="1600" kern="1200" smtClean="0">
              <a:effectLst>
                <a:outerShdw blurRad="50800" dist="38100" dir="8100000" algn="tr" rotWithShape="0">
                  <a:prstClr val="black">
                    <a:alpha val="40000"/>
                  </a:prstClr>
                </a:outerShdw>
              </a:effectLst>
            </a:rPr>
            <a:t>Engelli sigortalıların  istihdamının arttırılması,</a:t>
          </a:r>
          <a:endParaRPr lang="tr-TR" sz="1600" kern="1200">
            <a:effectLst>
              <a:outerShdw blurRad="50800" dist="38100" dir="8100000" algn="tr" rotWithShape="0">
                <a:prstClr val="black">
                  <a:alpha val="40000"/>
                </a:prstClr>
              </a:outerShdw>
            </a:effectLst>
          </a:endParaRPr>
        </a:p>
      </dsp:txBody>
      <dsp:txXfrm rot="5400000">
        <a:off x="5282625" y="388188"/>
        <a:ext cx="1636576" cy="1164569"/>
      </dsp:txXfrm>
    </dsp:sp>
    <dsp:sp modelId="{EDB5B7B4-3645-4406-95EB-C0F0EE74CA38}">
      <dsp:nvSpPr>
        <dsp:cNvPr id="0" name=""/>
        <dsp:cNvSpPr/>
      </dsp:nvSpPr>
      <dsp:spPr>
        <a:xfrm rot="16200000">
          <a:off x="6889759" y="152185"/>
          <a:ext cx="1940947" cy="1636576"/>
        </a:xfrm>
        <a:prstGeom prst="flowChartManualOperation">
          <a:avLst/>
        </a:prstGeom>
        <a:solidFill>
          <a:srgbClr val="6666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0051" bIns="0" numCol="1" spcCol="1270" anchor="ctr" anchorCtr="0">
          <a:noAutofit/>
        </a:bodyPr>
        <a:lstStyle/>
        <a:p>
          <a:pPr lvl="0" algn="ctr" defTabSz="711200" rtl="0">
            <a:lnSpc>
              <a:spcPct val="90000"/>
            </a:lnSpc>
            <a:spcBef>
              <a:spcPct val="0"/>
            </a:spcBef>
            <a:spcAft>
              <a:spcPct val="35000"/>
            </a:spcAft>
          </a:pPr>
          <a:r>
            <a:rPr lang="tr-TR" sz="1600" kern="1200" dirty="0" smtClean="0">
              <a:effectLst>
                <a:outerShdw blurRad="50800" dist="38100" dir="8100000" algn="tr" rotWithShape="0">
                  <a:prstClr val="black">
                    <a:alpha val="40000"/>
                  </a:prstClr>
                </a:outerShdw>
              </a:effectLst>
            </a:rPr>
            <a:t>Genç ve Kadınların iş gücüne katılımının sağlanması,</a:t>
          </a:r>
          <a:endParaRPr lang="tr-TR" sz="1600" kern="1200" dirty="0">
            <a:effectLst>
              <a:outerShdw blurRad="50800" dist="38100" dir="8100000" algn="tr" rotWithShape="0">
                <a:prstClr val="black">
                  <a:alpha val="40000"/>
                </a:prstClr>
              </a:outerShdw>
            </a:effectLst>
          </a:endParaRPr>
        </a:p>
      </dsp:txBody>
      <dsp:txXfrm rot="5400000">
        <a:off x="7041945" y="388188"/>
        <a:ext cx="1636576" cy="11645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F0932-2D9E-4580-89F9-C95120C98763}">
      <dsp:nvSpPr>
        <dsp:cNvPr id="0" name=""/>
        <dsp:cNvSpPr/>
      </dsp:nvSpPr>
      <dsp:spPr>
        <a:xfrm rot="5400000">
          <a:off x="474553" y="1772673"/>
          <a:ext cx="1190010" cy="1980150"/>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A6B4C4-B092-42AF-AB0D-C708511FFA51}">
      <dsp:nvSpPr>
        <dsp:cNvPr id="0" name=""/>
        <dsp:cNvSpPr/>
      </dsp:nvSpPr>
      <dsp:spPr>
        <a:xfrm>
          <a:off x="275910" y="2364312"/>
          <a:ext cx="1787691" cy="1567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tr-TR" sz="1700" kern="1200" dirty="0" smtClean="0">
              <a:latin typeface="Calibri" panose="020F0502020204030204" pitchFamily="34" charset="0"/>
              <a:cs typeface="Calibri" panose="020F0502020204030204" pitchFamily="34" charset="0"/>
            </a:rPr>
            <a:t>Aylık Prim ve Hizmet Belgesinin (APHB) yasal süresi içinde Kuruma verilmesi</a:t>
          </a:r>
          <a:endParaRPr lang="tr-TR" sz="1700" kern="1200" dirty="0">
            <a:latin typeface="Calibri" panose="020F0502020204030204" pitchFamily="34" charset="0"/>
            <a:cs typeface="Calibri" panose="020F0502020204030204" pitchFamily="34" charset="0"/>
          </a:endParaRPr>
        </a:p>
      </dsp:txBody>
      <dsp:txXfrm>
        <a:off x="275910" y="2364312"/>
        <a:ext cx="1787691" cy="1567016"/>
      </dsp:txXfrm>
    </dsp:sp>
    <dsp:sp modelId="{AC9B3C19-E112-4E8D-9A63-454699893056}">
      <dsp:nvSpPr>
        <dsp:cNvPr id="0" name=""/>
        <dsp:cNvSpPr/>
      </dsp:nvSpPr>
      <dsp:spPr>
        <a:xfrm>
          <a:off x="1726301" y="1626892"/>
          <a:ext cx="337300" cy="337300"/>
        </a:xfrm>
        <a:prstGeom prst="triangle">
          <a:avLst>
            <a:gd name="adj" fmla="val 100000"/>
          </a:avLst>
        </a:prstGeom>
        <a:solidFill>
          <a:schemeClr val="accent5">
            <a:hueOff val="-919168"/>
            <a:satOff val="-1278"/>
            <a:lumOff val="-490"/>
            <a:alphaOff val="0"/>
          </a:schemeClr>
        </a:solidFill>
        <a:ln w="12700" cap="flat" cmpd="sng" algn="ctr">
          <a:solidFill>
            <a:schemeClr val="accent5">
              <a:hueOff val="-919168"/>
              <a:satOff val="-1278"/>
              <a:lumOff val="-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E15B77-D2CF-4A9A-8C19-F5687AB6D234}">
      <dsp:nvSpPr>
        <dsp:cNvPr id="0" name=""/>
        <dsp:cNvSpPr/>
      </dsp:nvSpPr>
      <dsp:spPr>
        <a:xfrm rot="5400000">
          <a:off x="2663036" y="1231131"/>
          <a:ext cx="1190010" cy="1980150"/>
        </a:xfrm>
        <a:prstGeom prst="corner">
          <a:avLst>
            <a:gd name="adj1" fmla="val 16120"/>
            <a:gd name="adj2" fmla="val 16110"/>
          </a:avLst>
        </a:prstGeom>
        <a:solidFill>
          <a:schemeClr val="accent5">
            <a:hueOff val="-1838336"/>
            <a:satOff val="-2557"/>
            <a:lumOff val="-981"/>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0D10C8-3ABA-4AA0-A201-6EB060FCCE7F}">
      <dsp:nvSpPr>
        <dsp:cNvPr id="0" name=""/>
        <dsp:cNvSpPr/>
      </dsp:nvSpPr>
      <dsp:spPr>
        <a:xfrm>
          <a:off x="2464393" y="1822769"/>
          <a:ext cx="1787691" cy="1567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tr-TR" sz="1700" kern="1200" dirty="0" smtClean="0">
              <a:latin typeface="Calibri" panose="020F0502020204030204" pitchFamily="34" charset="0"/>
              <a:cs typeface="Calibri" panose="020F0502020204030204" pitchFamily="34" charset="0"/>
            </a:rPr>
            <a:t>İşverence ödenmesi gereken primlerin yasal süresi içinde ödenmesi</a:t>
          </a:r>
          <a:endParaRPr lang="tr-TR" sz="1700" kern="1200" dirty="0">
            <a:latin typeface="Calibri" panose="020F0502020204030204" pitchFamily="34" charset="0"/>
            <a:cs typeface="Calibri" panose="020F0502020204030204" pitchFamily="34" charset="0"/>
          </a:endParaRPr>
        </a:p>
      </dsp:txBody>
      <dsp:txXfrm>
        <a:off x="2464393" y="1822769"/>
        <a:ext cx="1787691" cy="1567016"/>
      </dsp:txXfrm>
    </dsp:sp>
    <dsp:sp modelId="{DC112097-4EC7-48EB-94CB-7750D256E561}">
      <dsp:nvSpPr>
        <dsp:cNvPr id="0" name=""/>
        <dsp:cNvSpPr/>
      </dsp:nvSpPr>
      <dsp:spPr>
        <a:xfrm>
          <a:off x="3914784" y="1085350"/>
          <a:ext cx="337300" cy="337300"/>
        </a:xfrm>
        <a:prstGeom prst="triangle">
          <a:avLst>
            <a:gd name="adj" fmla="val 100000"/>
          </a:avLst>
        </a:prstGeom>
        <a:solidFill>
          <a:schemeClr val="accent5">
            <a:hueOff val="-2757504"/>
            <a:satOff val="-3835"/>
            <a:lumOff val="-1471"/>
            <a:alphaOff val="0"/>
          </a:schemeClr>
        </a:solidFill>
        <a:ln w="12700" cap="flat" cmpd="sng" algn="ctr">
          <a:solidFill>
            <a:schemeClr val="accent5">
              <a:hueOff val="-2757504"/>
              <a:satOff val="-3835"/>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C55ACA-4138-43F8-A1EE-936C3362800A}">
      <dsp:nvSpPr>
        <dsp:cNvPr id="0" name=""/>
        <dsp:cNvSpPr/>
      </dsp:nvSpPr>
      <dsp:spPr>
        <a:xfrm rot="5400000">
          <a:off x="4851519" y="689589"/>
          <a:ext cx="1190010" cy="1980150"/>
        </a:xfrm>
        <a:prstGeom prst="corner">
          <a:avLst>
            <a:gd name="adj1" fmla="val 16120"/>
            <a:gd name="adj2" fmla="val 16110"/>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F3FE27-7953-449D-A839-C2D7F06D5BB7}">
      <dsp:nvSpPr>
        <dsp:cNvPr id="0" name=""/>
        <dsp:cNvSpPr/>
      </dsp:nvSpPr>
      <dsp:spPr>
        <a:xfrm>
          <a:off x="4693090" y="1339285"/>
          <a:ext cx="1991970" cy="1567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tr-TR" sz="1700" kern="1200" dirty="0" smtClean="0">
              <a:latin typeface="Calibri" panose="020F0502020204030204" pitchFamily="34" charset="0"/>
              <a:cs typeface="Calibri" panose="020F0502020204030204" pitchFamily="34" charset="0"/>
            </a:rPr>
            <a:t>Kuruma; sigorta primi, işsizlik sigortası primi, İPC ve bunlara ilişkin gecikme zammı ila gecikme cezası borcu bulunmaması ya da taksitlendirilmiş olması ve bozma koşuluna girilmemiş olması</a:t>
          </a:r>
          <a:endParaRPr lang="tr-TR" sz="1700" kern="1200" dirty="0">
            <a:latin typeface="Calibri" panose="020F0502020204030204" pitchFamily="34" charset="0"/>
            <a:cs typeface="Calibri" panose="020F0502020204030204" pitchFamily="34" charset="0"/>
          </a:endParaRPr>
        </a:p>
      </dsp:txBody>
      <dsp:txXfrm>
        <a:off x="4693090" y="1339285"/>
        <a:ext cx="1991970" cy="1567016"/>
      </dsp:txXfrm>
    </dsp:sp>
    <dsp:sp modelId="{39F81040-F681-413E-A413-C4068DB3EF42}">
      <dsp:nvSpPr>
        <dsp:cNvPr id="0" name=""/>
        <dsp:cNvSpPr/>
      </dsp:nvSpPr>
      <dsp:spPr>
        <a:xfrm>
          <a:off x="6103267" y="543808"/>
          <a:ext cx="337300" cy="337300"/>
        </a:xfrm>
        <a:prstGeom prst="triangle">
          <a:avLst>
            <a:gd name="adj" fmla="val 100000"/>
          </a:avLst>
        </a:prstGeom>
        <a:solidFill>
          <a:schemeClr val="accent2">
            <a:lumMod val="40000"/>
            <a:lumOff val="60000"/>
          </a:schemeClr>
        </a:solidFill>
        <a:ln w="12700"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B10BD1-4E3D-4682-BC83-5A081909A673}">
      <dsp:nvSpPr>
        <dsp:cNvPr id="0" name=""/>
        <dsp:cNvSpPr/>
      </dsp:nvSpPr>
      <dsp:spPr>
        <a:xfrm rot="5400000">
          <a:off x="7040002" y="148046"/>
          <a:ext cx="1190010" cy="1980150"/>
        </a:xfrm>
        <a:prstGeom prst="corner">
          <a:avLst>
            <a:gd name="adj1" fmla="val 16120"/>
            <a:gd name="adj2" fmla="val 16110"/>
          </a:avLst>
        </a:prstGeom>
        <a:solidFill>
          <a:schemeClr val="accent5">
            <a:hueOff val="-5515009"/>
            <a:satOff val="-7671"/>
            <a:lumOff val="-2942"/>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9C5FA2-5F7C-4661-BE78-66B8C3FC1BA9}">
      <dsp:nvSpPr>
        <dsp:cNvPr id="0" name=""/>
        <dsp:cNvSpPr/>
      </dsp:nvSpPr>
      <dsp:spPr>
        <a:xfrm>
          <a:off x="6841359" y="739685"/>
          <a:ext cx="1787691" cy="1567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tr-TR" sz="1700" kern="1200" dirty="0" smtClean="0">
              <a:latin typeface="Calibri" panose="020F0502020204030204" pitchFamily="34" charset="0"/>
              <a:cs typeface="Calibri" panose="020F0502020204030204" pitchFamily="34" charset="0"/>
            </a:rPr>
            <a:t>Kayıt dışı sigortalı çalıştırılmaması  ve sahte sigortalı bildiriminde bulunulmaması</a:t>
          </a:r>
          <a:endParaRPr lang="tr-TR" sz="1700" kern="1200" dirty="0">
            <a:latin typeface="Calibri" panose="020F0502020204030204" pitchFamily="34" charset="0"/>
            <a:cs typeface="Calibri" panose="020F0502020204030204" pitchFamily="34" charset="0"/>
          </a:endParaRPr>
        </a:p>
      </dsp:txBody>
      <dsp:txXfrm>
        <a:off x="6841359" y="739685"/>
        <a:ext cx="1787691" cy="1567016"/>
      </dsp:txXfrm>
    </dsp:sp>
    <dsp:sp modelId="{EC0490F1-CB10-4EF5-B847-D002B85BF3A5}">
      <dsp:nvSpPr>
        <dsp:cNvPr id="0" name=""/>
        <dsp:cNvSpPr/>
      </dsp:nvSpPr>
      <dsp:spPr>
        <a:xfrm>
          <a:off x="8291750" y="2266"/>
          <a:ext cx="337300" cy="337300"/>
        </a:xfrm>
        <a:prstGeom prst="triangle">
          <a:avLst>
            <a:gd name="adj" fmla="val 100000"/>
          </a:avLst>
        </a:prstGeom>
        <a:solidFill>
          <a:schemeClr val="accent6">
            <a:lumMod val="40000"/>
            <a:lumOff val="60000"/>
          </a:schemeClr>
        </a:solidFill>
        <a:ln w="12700" cap="flat" cmpd="sng" algn="ctr">
          <a:solidFill>
            <a:schemeClr val="accent6">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9BF8BD-8297-4EBC-B652-63C665C1F19E}">
      <dsp:nvSpPr>
        <dsp:cNvPr id="0" name=""/>
        <dsp:cNvSpPr/>
      </dsp:nvSpPr>
      <dsp:spPr>
        <a:xfrm rot="5400000">
          <a:off x="9228485" y="-393495"/>
          <a:ext cx="1190010" cy="1980150"/>
        </a:xfrm>
        <a:prstGeom prst="corner">
          <a:avLst>
            <a:gd name="adj1" fmla="val 16120"/>
            <a:gd name="adj2" fmla="val 16110"/>
          </a:avLst>
        </a:prstGeom>
        <a:solidFill>
          <a:schemeClr val="accent5"/>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568CCB-6FE9-4198-A5AC-764A4C64EE95}">
      <dsp:nvSpPr>
        <dsp:cNvPr id="0" name=""/>
        <dsp:cNvSpPr/>
      </dsp:nvSpPr>
      <dsp:spPr>
        <a:xfrm>
          <a:off x="9029843" y="198143"/>
          <a:ext cx="1787691" cy="1567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tr-TR" sz="1700" kern="1200" dirty="0" smtClean="0">
              <a:latin typeface="Calibri" panose="020F0502020204030204" pitchFamily="34" charset="0"/>
              <a:cs typeface="Calibri" panose="020F0502020204030204" pitchFamily="34" charset="0"/>
            </a:rPr>
            <a:t>Teşvik kapsamında sigortalının fiilen çalışması</a:t>
          </a:r>
          <a:endParaRPr lang="tr-TR" sz="1700" kern="1200" dirty="0">
            <a:latin typeface="Calibri" panose="020F0502020204030204" pitchFamily="34" charset="0"/>
            <a:cs typeface="Calibri" panose="020F0502020204030204" pitchFamily="34" charset="0"/>
          </a:endParaRPr>
        </a:p>
      </dsp:txBody>
      <dsp:txXfrm>
        <a:off x="9029843" y="198143"/>
        <a:ext cx="1787691" cy="1567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30314-D3A8-45AE-AF90-D4608EEE6043}">
      <dsp:nvSpPr>
        <dsp:cNvPr id="0" name=""/>
        <dsp:cNvSpPr/>
      </dsp:nvSpPr>
      <dsp:spPr>
        <a:xfrm>
          <a:off x="0" y="12336"/>
          <a:ext cx="10985500" cy="1292850"/>
        </a:xfrm>
        <a:prstGeom prst="roundRect">
          <a:avLst/>
        </a:prstGeom>
        <a:solidFill>
          <a:srgbClr val="FFDDDD"/>
        </a:solidFill>
        <a:ln w="12700" cap="flat" cmpd="sng" algn="ctr">
          <a:solidFill>
            <a:srgbClr val="A64548"/>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68580" tIns="68580" rIns="68580" bIns="68580" numCol="1" spcCol="1270" anchor="ctr" anchorCtr="0">
          <a:noAutofit/>
        </a:bodyPr>
        <a:lstStyle/>
        <a:p>
          <a:pPr marL="0" lvl="0" indent="539750" algn="l" defTabSz="800100" rtl="0">
            <a:lnSpc>
              <a:spcPct val="90000"/>
            </a:lnSpc>
            <a:spcBef>
              <a:spcPct val="0"/>
            </a:spcBef>
            <a:spcAft>
              <a:spcPct val="35000"/>
            </a:spcAft>
          </a:pPr>
          <a:r>
            <a:rPr lang="tr-TR" sz="1800" kern="1200" dirty="0" smtClean="0">
              <a:solidFill>
                <a:srgbClr val="C00000"/>
              </a:solidFill>
              <a:effectLst/>
            </a:rPr>
            <a:t>Mahkeme kararıyla veya yapılan kontrol ve denetimlerde çalıştırdığı kişileri sigortalı olarak bildirmediği veya bildirilen sigortalıyı fiilen çalıştırmadığı tespit edilen işyerleri ilk tespitte bir ay süreyle, ilk tespit tarihinden itibaren üç yıl içinde tekrar eden ve yasaklama kapsamına giren her bir tespit için ise birer yıl süreyle sigorta primi teşvik, destek ve indirimlerinden </a:t>
          </a:r>
          <a:r>
            <a:rPr lang="tr-TR" sz="1800" b="1" u="sng" kern="1200" dirty="0" smtClean="0">
              <a:solidFill>
                <a:srgbClr val="C00000"/>
              </a:solidFill>
              <a:effectLst/>
            </a:rPr>
            <a:t>yararlanamayacaktır.</a:t>
          </a:r>
          <a:endParaRPr lang="tr-TR" sz="2800" b="1" i="1" u="none" kern="1200" dirty="0">
            <a:solidFill>
              <a:srgbClr val="C00000"/>
            </a:solidFill>
            <a:effectLst/>
          </a:endParaRPr>
        </a:p>
      </dsp:txBody>
      <dsp:txXfrm>
        <a:off x="63112" y="75448"/>
        <a:ext cx="10859276" cy="11666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F6BF88-AEB4-4A2D-8EA6-FF7A695B2DC6}" type="datetimeFigureOut">
              <a:rPr lang="tr-TR" smtClean="0"/>
              <a:t>20.03.2019</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ED5E4C-7ABE-499C-B89F-2721C8CCBCBA}" type="slidenum">
              <a:rPr lang="tr-TR" smtClean="0"/>
              <a:t>‹#›</a:t>
            </a:fld>
            <a:endParaRPr lang="tr-TR"/>
          </a:p>
        </p:txBody>
      </p:sp>
    </p:spTree>
    <p:extLst>
      <p:ext uri="{BB962C8B-B14F-4D97-AF65-F5344CB8AC3E}">
        <p14:creationId xmlns:p14="http://schemas.microsoft.com/office/powerpoint/2010/main" val="1309347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33FDB-6167-4E29-949D-2C527DD4E7B4}" type="datetimeFigureOut">
              <a:rPr lang="tr-TR" smtClean="0"/>
              <a:t>20.03.2019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16E2BD-A96C-4B38-9963-F19E283E3B52}" type="slidenum">
              <a:rPr lang="tr-TR" smtClean="0"/>
              <a:t>‹#›</a:t>
            </a:fld>
            <a:endParaRPr lang="tr-TR"/>
          </a:p>
        </p:txBody>
      </p:sp>
    </p:spTree>
    <p:extLst>
      <p:ext uri="{BB962C8B-B14F-4D97-AF65-F5344CB8AC3E}">
        <p14:creationId xmlns:p14="http://schemas.microsoft.com/office/powerpoint/2010/main" val="4255763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slide" Target="../slides/slide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7E140A1D-7918-4EBF-8D41-B1DB34E5C878}" type="datetime1">
              <a:rPr lang="tr-TR" smtClean="0"/>
              <a:t>20.03.2019</a:t>
            </a:fld>
            <a:endParaRPr lang="tr-TR"/>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lvl1pPr>
              <a:defRPr b="1">
                <a:solidFill>
                  <a:schemeClr val="tx1"/>
                </a:solidFill>
              </a:defRPr>
            </a:lvl1pPr>
          </a:lstStyle>
          <a:p>
            <a:fld id="{10EBC74E-17B9-48B8-BE18-245EBB9FA2E0}" type="slidenum">
              <a:rPr lang="tr-TR" smtClean="0"/>
              <a:pPr/>
              <a:t>‹#›</a:t>
            </a:fld>
            <a:endParaRPr lang="tr-TR"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4129" y="401905"/>
            <a:ext cx="821764"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29460" y="296034"/>
            <a:ext cx="769481" cy="440614"/>
          </a:xfrm>
          <a:prstGeom prst="rect">
            <a:avLst/>
          </a:prstGeom>
          <a:effectLst/>
        </p:spPr>
      </p:pic>
    </p:spTree>
    <p:extLst>
      <p:ext uri="{BB962C8B-B14F-4D97-AF65-F5344CB8AC3E}">
        <p14:creationId xmlns:p14="http://schemas.microsoft.com/office/powerpoint/2010/main" val="29478529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4374632-8628-4084-8B2E-8FF9C64C17E4}" type="datetime1">
              <a:rPr lang="tr-TR" smtClean="0"/>
              <a:t>20.03.2019</a:t>
            </a:fld>
            <a:endParaRPr lang="tr-TR"/>
          </a:p>
        </p:txBody>
      </p:sp>
      <p:sp>
        <p:nvSpPr>
          <p:cNvPr id="5" name="Altbilgi Yer Tutucusu 4"/>
          <p:cNvSpPr>
            <a:spLocks noGrp="1"/>
          </p:cNvSpPr>
          <p:nvPr>
            <p:ph type="ftr" sz="quarter" idx="11"/>
          </p:nvPr>
        </p:nvSpPr>
        <p:spPr/>
        <p:txBody>
          <a:bodyPr/>
          <a:lstStyle/>
          <a:p>
            <a:r>
              <a:rPr lang="tr-TR" smtClean="0"/>
              <a:t>MANİSA SOSYAL GÜVENLİK İL MÜDÜRLÜĞÜ</a:t>
            </a:r>
            <a:endParaRPr lang="tr-TR"/>
          </a:p>
        </p:txBody>
      </p:sp>
      <p:sp>
        <p:nvSpPr>
          <p:cNvPr id="6" name="Slayt Numarası Yer Tutucusu 5"/>
          <p:cNvSpPr>
            <a:spLocks noGrp="1"/>
          </p:cNvSpPr>
          <p:nvPr>
            <p:ph type="sldNum" sz="quarter" idx="12"/>
          </p:nvPr>
        </p:nvSpPr>
        <p:spPr/>
        <p:txBody>
          <a:bodyPr/>
          <a:lstStyle/>
          <a:p>
            <a:fld id="{10EBC74E-17B9-48B8-BE18-245EBB9FA2E0}" type="slidenum">
              <a:rPr lang="tr-TR" smtClean="0"/>
              <a:t>‹#›</a:t>
            </a:fld>
            <a:endParaRPr lang="tr-TR"/>
          </a:p>
        </p:txBody>
      </p:sp>
    </p:spTree>
    <p:extLst>
      <p:ext uri="{BB962C8B-B14F-4D97-AF65-F5344CB8AC3E}">
        <p14:creationId xmlns:p14="http://schemas.microsoft.com/office/powerpoint/2010/main" val="4253001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780B16A-CD19-40A3-92EE-679A7C17B55E}" type="datetime1">
              <a:rPr lang="tr-TR" smtClean="0"/>
              <a:t>20.03.2019</a:t>
            </a:fld>
            <a:endParaRPr lang="tr-TR"/>
          </a:p>
        </p:txBody>
      </p:sp>
      <p:sp>
        <p:nvSpPr>
          <p:cNvPr id="5" name="Altbilgi Yer Tutucusu 4"/>
          <p:cNvSpPr>
            <a:spLocks noGrp="1"/>
          </p:cNvSpPr>
          <p:nvPr>
            <p:ph type="ftr" sz="quarter" idx="11"/>
          </p:nvPr>
        </p:nvSpPr>
        <p:spPr/>
        <p:txBody>
          <a:bodyPr/>
          <a:lstStyle/>
          <a:p>
            <a:r>
              <a:rPr lang="tr-TR" smtClean="0"/>
              <a:t>MANİSA SOSYAL GÜVENLİK İL MÜDÜRLÜĞÜ</a:t>
            </a:r>
            <a:endParaRPr lang="tr-TR"/>
          </a:p>
        </p:txBody>
      </p:sp>
      <p:sp>
        <p:nvSpPr>
          <p:cNvPr id="6" name="Slayt Numarası Yer Tutucusu 5"/>
          <p:cNvSpPr>
            <a:spLocks noGrp="1"/>
          </p:cNvSpPr>
          <p:nvPr>
            <p:ph type="sldNum" sz="quarter" idx="12"/>
          </p:nvPr>
        </p:nvSpPr>
        <p:spPr/>
        <p:txBody>
          <a:bodyPr/>
          <a:lstStyle/>
          <a:p>
            <a:fld id="{10EBC74E-17B9-48B8-BE18-245EBB9FA2E0}" type="slidenum">
              <a:rPr lang="tr-TR" smtClean="0"/>
              <a:t>‹#›</a:t>
            </a:fld>
            <a:endParaRPr lang="tr-TR"/>
          </a:p>
        </p:txBody>
      </p:sp>
    </p:spTree>
    <p:extLst>
      <p:ext uri="{BB962C8B-B14F-4D97-AF65-F5344CB8AC3E}">
        <p14:creationId xmlns:p14="http://schemas.microsoft.com/office/powerpoint/2010/main" val="4114787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11" name="Right Triangle 27"/>
          <p:cNvSpPr/>
          <p:nvPr userDrawn="1"/>
        </p:nvSpPr>
        <p:spPr>
          <a:xfrm flipH="1">
            <a:off x="8754742" y="6097775"/>
            <a:ext cx="3437258" cy="760225"/>
          </a:xfrm>
          <a:prstGeom prst="rtTriangle">
            <a:avLst/>
          </a:prstGeom>
          <a:gradFill>
            <a:gsLst>
              <a:gs pos="0">
                <a:srgbClr val="00B0F0"/>
              </a:gs>
              <a:gs pos="18000">
                <a:srgbClr val="09AEF2">
                  <a:lumMod val="75000"/>
                </a:srgbClr>
              </a:gs>
              <a:gs pos="100000">
                <a:srgbClr val="159192">
                  <a:lumMod val="60000"/>
                  <a:lumOff val="40000"/>
                </a:srgbClr>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 name="Unvan 1"/>
          <p:cNvSpPr>
            <a:spLocks noGrp="1"/>
          </p:cNvSpPr>
          <p:nvPr>
            <p:ph type="title"/>
          </p:nvPr>
        </p:nvSpPr>
        <p:spPr/>
        <p:txBody>
          <a:bodyPr>
            <a:normAutofit/>
          </a:bodyPr>
          <a:lstStyle>
            <a:lvl1pPr algn="l">
              <a:defRPr sz="3000">
                <a:latin typeface="Segoe UI Black" panose="020B0A02040204020203" pitchFamily="34" charset="0"/>
                <a:ea typeface="Segoe UI Black" panose="020B0A02040204020203" pitchFamily="34" charset="0"/>
                <a:cs typeface="Segoe UI Black" panose="020B0A02040204020203" pitchFamily="34" charset="0"/>
              </a:defRPr>
            </a:lvl1pPr>
          </a:lstStyle>
          <a:p>
            <a:r>
              <a:rPr lang="tr-TR" dirty="0" smtClean="0"/>
              <a:t>Asıl başlık stili için tıklatın</a:t>
            </a:r>
            <a:endParaRPr lang="tr-TR" dirty="0"/>
          </a:p>
        </p:txBody>
      </p:sp>
      <p:sp>
        <p:nvSpPr>
          <p:cNvPr id="3" name="İçerik Yer Tutucusu 2"/>
          <p:cNvSpPr>
            <a:spLocks noGrp="1"/>
          </p:cNvSpPr>
          <p:nvPr>
            <p:ph idx="1"/>
          </p:nvPr>
        </p:nvSpPr>
        <p:spPr/>
        <p:txBody>
          <a:body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10"/>
          </p:nvPr>
        </p:nvSpPr>
        <p:spPr/>
        <p:txBody>
          <a:bodyPr/>
          <a:lstStyle/>
          <a:p>
            <a:fld id="{971BABE9-6299-4FA1-9FB9-4A587C461AF1}" type="datetime1">
              <a:rPr lang="tr-TR" smtClean="0"/>
              <a:t>20.03.2019</a:t>
            </a:fld>
            <a:endParaRPr lang="tr-TR"/>
          </a:p>
        </p:txBody>
      </p:sp>
      <p:sp>
        <p:nvSpPr>
          <p:cNvPr id="5" name="Altbilgi Yer Tutucusu 4"/>
          <p:cNvSpPr>
            <a:spLocks noGrp="1"/>
          </p:cNvSpPr>
          <p:nvPr>
            <p:ph type="ftr" sz="quarter" idx="11"/>
          </p:nvPr>
        </p:nvSpPr>
        <p:spPr>
          <a:xfrm rot="16200000">
            <a:off x="-1585451" y="2266130"/>
            <a:ext cx="4114800" cy="365125"/>
          </a:xfrm>
        </p:spPr>
        <p:txBody>
          <a:bodyPr/>
          <a:lstStyle/>
          <a:p>
            <a:endParaRPr lang="tr-TR" dirty="0"/>
          </a:p>
        </p:txBody>
      </p:sp>
      <p:sp>
        <p:nvSpPr>
          <p:cNvPr id="6" name="Slayt Numarası Yer Tutucusu 5"/>
          <p:cNvSpPr>
            <a:spLocks noGrp="1"/>
          </p:cNvSpPr>
          <p:nvPr>
            <p:ph type="sldNum" sz="quarter" idx="12"/>
          </p:nvPr>
        </p:nvSpPr>
        <p:spPr>
          <a:ln>
            <a:noFill/>
          </a:ln>
          <a:effectLst>
            <a:outerShdw blurRad="44450" dist="27940" dir="5400000" algn="ctr">
              <a:srgbClr val="000000">
                <a:alpha val="32000"/>
              </a:srgbClr>
            </a:outerShdw>
          </a:effectLst>
        </p:spPr>
        <p:txBody>
          <a:bodyPr/>
          <a:lstStyle>
            <a:lvl1pPr>
              <a:defRPr>
                <a:solidFill>
                  <a:schemeClr val="bg1"/>
                </a:solidFill>
              </a:defRPr>
            </a:lvl1pPr>
          </a:lstStyle>
          <a:p>
            <a:fld id="{10EBC74E-17B9-48B8-BE18-245EBB9FA2E0}" type="slidenum">
              <a:rPr lang="tr-TR" smtClean="0"/>
              <a:pPr/>
              <a:t>‹#›</a:t>
            </a:fld>
            <a:endParaRPr lang="tr-TR"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4128" y="401905"/>
            <a:ext cx="821764"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29460" y="401910"/>
            <a:ext cx="769481" cy="440614"/>
          </a:xfrm>
          <a:prstGeom prst="rect">
            <a:avLst/>
          </a:prstGeom>
        </p:spPr>
      </p:pic>
      <p:cxnSp>
        <p:nvCxnSpPr>
          <p:cNvPr id="10" name="Düz Bağlayıcı 9"/>
          <p:cNvCxnSpPr/>
          <p:nvPr userDrawn="1"/>
        </p:nvCxnSpPr>
        <p:spPr>
          <a:xfrm>
            <a:off x="678426" y="383458"/>
            <a:ext cx="0" cy="4129548"/>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Rectangle 6"/>
          <p:cNvSpPr/>
          <p:nvPr userDrawn="1"/>
        </p:nvSpPr>
        <p:spPr>
          <a:xfrm rot="5400000">
            <a:off x="5992713" y="-5992712"/>
            <a:ext cx="298383" cy="12283808"/>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gradFill>
            <a:gsLst>
              <a:gs pos="0">
                <a:srgbClr val="159192">
                  <a:satMod val="103000"/>
                  <a:lumMod val="102000"/>
                  <a:tint val="94000"/>
                </a:srgbClr>
              </a:gs>
              <a:gs pos="18000">
                <a:srgbClr val="159192">
                  <a:satMod val="110000"/>
                  <a:lumMod val="100000"/>
                  <a:shade val="100000"/>
                </a:srgbClr>
              </a:gs>
              <a:gs pos="100000">
                <a:srgbClr val="6DCF00"/>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9" name="Metin kutusu 8"/>
          <p:cNvSpPr txBox="1"/>
          <p:nvPr userDrawn="1"/>
        </p:nvSpPr>
        <p:spPr>
          <a:xfrm>
            <a:off x="6699901" y="-51275"/>
            <a:ext cx="5195843" cy="338554"/>
          </a:xfrm>
          <a:prstGeom prst="rect">
            <a:avLst/>
          </a:prstGeom>
          <a:noFill/>
          <a:effectLst>
            <a:outerShdw blurRad="50800" dist="38100" dir="5400000" algn="t" rotWithShape="0">
              <a:prstClr val="black">
                <a:alpha val="40000"/>
              </a:prstClr>
            </a:outerShdw>
          </a:effectLst>
        </p:spPr>
        <p:txBody>
          <a:bodyPr wrap="square" rtlCol="0">
            <a:spAutoFit/>
          </a:bodyPr>
          <a:lstStyle/>
          <a:p>
            <a:pPr algn="r"/>
            <a:r>
              <a:rPr lang="tr-TR" sz="1600" i="1" dirty="0" smtClean="0">
                <a:solidFill>
                  <a:schemeClr val="accent4">
                    <a:lumMod val="40000"/>
                    <a:lumOff val="60000"/>
                  </a:schemeClr>
                </a:solidFill>
                <a:effectLst/>
                <a:latin typeface="Book Antiqua" panose="02040602050305030304" pitchFamily="18" charset="0"/>
              </a:rPr>
              <a:t>Sahayı duyuyor, dinliyor, gereğini</a:t>
            </a:r>
            <a:r>
              <a:rPr lang="tr-TR" sz="1600" i="1" baseline="0" dirty="0" smtClean="0">
                <a:solidFill>
                  <a:schemeClr val="accent4">
                    <a:lumMod val="40000"/>
                    <a:lumOff val="60000"/>
                  </a:schemeClr>
                </a:solidFill>
                <a:effectLst/>
                <a:latin typeface="Book Antiqua" panose="02040602050305030304" pitchFamily="18" charset="0"/>
              </a:rPr>
              <a:t> yapıyoruz!</a:t>
            </a:r>
            <a:endParaRPr lang="tr-TR" sz="1600" i="1" dirty="0">
              <a:solidFill>
                <a:schemeClr val="accent4">
                  <a:lumMod val="40000"/>
                  <a:lumOff val="60000"/>
                </a:schemeClr>
              </a:solidFill>
              <a:effectLst/>
              <a:latin typeface="Book Antiqua" panose="02040602050305030304" pitchFamily="18" charset="0"/>
            </a:endParaRPr>
          </a:p>
        </p:txBody>
      </p:sp>
      <p:pic>
        <p:nvPicPr>
          <p:cNvPr id="16" name="Resim 15">
            <a:hlinkClick r:id="rId4" action="ppaction://hlinksldjump"/>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33239" y="6336889"/>
            <a:ext cx="349046" cy="349046"/>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27350621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7B2CE956-5EF9-4A6F-BB40-E41204BDEAFE}" type="datetime1">
              <a:rPr lang="tr-TR" smtClean="0"/>
              <a:t>20.03.2019</a:t>
            </a:fld>
            <a:endParaRPr lang="tr-TR"/>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10EBC74E-17B9-48B8-BE18-245EBB9FA2E0}" type="slidenum">
              <a:rPr lang="tr-TR" smtClean="0"/>
              <a:t>‹#›</a:t>
            </a:fld>
            <a:endParaRPr lang="tr-TR"/>
          </a:p>
        </p:txBody>
      </p:sp>
    </p:spTree>
    <p:extLst>
      <p:ext uri="{BB962C8B-B14F-4D97-AF65-F5344CB8AC3E}">
        <p14:creationId xmlns:p14="http://schemas.microsoft.com/office/powerpoint/2010/main" val="35894533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E848C68-02B1-4EF3-95E0-32EB5712E972}" type="datetime1">
              <a:rPr lang="tr-TR" smtClean="0"/>
              <a:t>20.03.2019</a:t>
            </a:fld>
            <a:endParaRPr lang="tr-TR"/>
          </a:p>
        </p:txBody>
      </p:sp>
      <p:sp>
        <p:nvSpPr>
          <p:cNvPr id="6" name="Altbilgi Yer Tutucusu 5"/>
          <p:cNvSpPr>
            <a:spLocks noGrp="1"/>
          </p:cNvSpPr>
          <p:nvPr>
            <p:ph type="ftr" sz="quarter" idx="11"/>
          </p:nvPr>
        </p:nvSpPr>
        <p:spPr/>
        <p:txBody>
          <a:bodyPr/>
          <a:lstStyle/>
          <a:p>
            <a:r>
              <a:rPr lang="tr-TR" smtClean="0"/>
              <a:t>MANİSA SOSYAL GÜVENLİK İL MÜDÜRLÜĞÜ</a:t>
            </a:r>
            <a:endParaRPr lang="tr-TR"/>
          </a:p>
        </p:txBody>
      </p:sp>
      <p:sp>
        <p:nvSpPr>
          <p:cNvPr id="7" name="Slayt Numarası Yer Tutucusu 6"/>
          <p:cNvSpPr>
            <a:spLocks noGrp="1"/>
          </p:cNvSpPr>
          <p:nvPr>
            <p:ph type="sldNum" sz="quarter" idx="12"/>
          </p:nvPr>
        </p:nvSpPr>
        <p:spPr/>
        <p:txBody>
          <a:bodyPr/>
          <a:lstStyle/>
          <a:p>
            <a:fld id="{10EBC74E-17B9-48B8-BE18-245EBB9FA2E0}" type="slidenum">
              <a:rPr lang="tr-TR" smtClean="0"/>
              <a:t>‹#›</a:t>
            </a:fld>
            <a:endParaRPr lang="tr-TR"/>
          </a:p>
        </p:txBody>
      </p:sp>
    </p:spTree>
    <p:extLst>
      <p:ext uri="{BB962C8B-B14F-4D97-AF65-F5344CB8AC3E}">
        <p14:creationId xmlns:p14="http://schemas.microsoft.com/office/powerpoint/2010/main" val="30561004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BCD751A-B55B-45FC-BDCD-0A09B7445674}" type="datetime1">
              <a:rPr lang="tr-TR" smtClean="0"/>
              <a:t>20.03.2019</a:t>
            </a:fld>
            <a:endParaRPr lang="tr-TR"/>
          </a:p>
        </p:txBody>
      </p:sp>
      <p:sp>
        <p:nvSpPr>
          <p:cNvPr id="8" name="Altbilgi Yer Tutucusu 7"/>
          <p:cNvSpPr>
            <a:spLocks noGrp="1"/>
          </p:cNvSpPr>
          <p:nvPr>
            <p:ph type="ftr" sz="quarter" idx="11"/>
          </p:nvPr>
        </p:nvSpPr>
        <p:spPr/>
        <p:txBody>
          <a:bodyPr/>
          <a:lstStyle/>
          <a:p>
            <a:r>
              <a:rPr lang="tr-TR" smtClean="0"/>
              <a:t>MANİSA SOSYAL GÜVENLİK İL MÜDÜRLÜĞÜ</a:t>
            </a:r>
            <a:endParaRPr lang="tr-TR"/>
          </a:p>
        </p:txBody>
      </p:sp>
      <p:sp>
        <p:nvSpPr>
          <p:cNvPr id="9" name="Slayt Numarası Yer Tutucusu 8"/>
          <p:cNvSpPr>
            <a:spLocks noGrp="1"/>
          </p:cNvSpPr>
          <p:nvPr>
            <p:ph type="sldNum" sz="quarter" idx="12"/>
          </p:nvPr>
        </p:nvSpPr>
        <p:spPr/>
        <p:txBody>
          <a:bodyPr/>
          <a:lstStyle/>
          <a:p>
            <a:fld id="{10EBC74E-17B9-48B8-BE18-245EBB9FA2E0}" type="slidenum">
              <a:rPr lang="tr-TR" smtClean="0"/>
              <a:t>‹#›</a:t>
            </a:fld>
            <a:endParaRPr lang="tr-TR"/>
          </a:p>
        </p:txBody>
      </p:sp>
    </p:spTree>
    <p:extLst>
      <p:ext uri="{BB962C8B-B14F-4D97-AF65-F5344CB8AC3E}">
        <p14:creationId xmlns:p14="http://schemas.microsoft.com/office/powerpoint/2010/main" val="2980569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72758CE-39DD-44D7-8A75-23ADF640C1A5}" type="datetime1">
              <a:rPr lang="tr-TR" smtClean="0"/>
              <a:t>20.03.2019</a:t>
            </a:fld>
            <a:endParaRPr lang="tr-TR"/>
          </a:p>
        </p:txBody>
      </p:sp>
      <p:sp>
        <p:nvSpPr>
          <p:cNvPr id="4" name="Altbilgi Yer Tutucusu 3"/>
          <p:cNvSpPr>
            <a:spLocks noGrp="1"/>
          </p:cNvSpPr>
          <p:nvPr>
            <p:ph type="ftr" sz="quarter" idx="11"/>
          </p:nvPr>
        </p:nvSpPr>
        <p:spPr/>
        <p:txBody>
          <a:bodyPr/>
          <a:lstStyle/>
          <a:p>
            <a:r>
              <a:rPr lang="tr-TR" smtClean="0"/>
              <a:t>MANİSA SOSYAL GÜVENLİK İL MÜDÜRLÜĞÜ</a:t>
            </a:r>
            <a:endParaRPr lang="tr-TR"/>
          </a:p>
        </p:txBody>
      </p:sp>
      <p:sp>
        <p:nvSpPr>
          <p:cNvPr id="5" name="Slayt Numarası Yer Tutucusu 4"/>
          <p:cNvSpPr>
            <a:spLocks noGrp="1"/>
          </p:cNvSpPr>
          <p:nvPr>
            <p:ph type="sldNum" sz="quarter" idx="12"/>
          </p:nvPr>
        </p:nvSpPr>
        <p:spPr/>
        <p:txBody>
          <a:bodyPr/>
          <a:lstStyle/>
          <a:p>
            <a:fld id="{10EBC74E-17B9-48B8-BE18-245EBB9FA2E0}" type="slidenum">
              <a:rPr lang="tr-TR" smtClean="0"/>
              <a:t>‹#›</a:t>
            </a:fld>
            <a:endParaRPr lang="tr-TR"/>
          </a:p>
        </p:txBody>
      </p:sp>
    </p:spTree>
    <p:extLst>
      <p:ext uri="{BB962C8B-B14F-4D97-AF65-F5344CB8AC3E}">
        <p14:creationId xmlns:p14="http://schemas.microsoft.com/office/powerpoint/2010/main" val="3332118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9EC3202-CD1D-4188-BE28-FC99E104787F}" type="datetime1">
              <a:rPr lang="tr-TR" smtClean="0"/>
              <a:t>20.03.2019</a:t>
            </a:fld>
            <a:endParaRPr lang="tr-TR"/>
          </a:p>
        </p:txBody>
      </p:sp>
      <p:sp>
        <p:nvSpPr>
          <p:cNvPr id="3" name="Altbilgi Yer Tutucusu 2"/>
          <p:cNvSpPr>
            <a:spLocks noGrp="1"/>
          </p:cNvSpPr>
          <p:nvPr>
            <p:ph type="ftr" sz="quarter" idx="11"/>
          </p:nvPr>
        </p:nvSpPr>
        <p:spPr/>
        <p:txBody>
          <a:bodyPr/>
          <a:lstStyle/>
          <a:p>
            <a:r>
              <a:rPr lang="tr-TR" smtClean="0"/>
              <a:t>MANİSA SOSYAL GÜVENLİK İL MÜDÜRLÜĞÜ</a:t>
            </a:r>
            <a:endParaRPr lang="tr-TR"/>
          </a:p>
        </p:txBody>
      </p:sp>
      <p:sp>
        <p:nvSpPr>
          <p:cNvPr id="4" name="Slayt Numarası Yer Tutucusu 3"/>
          <p:cNvSpPr>
            <a:spLocks noGrp="1"/>
          </p:cNvSpPr>
          <p:nvPr>
            <p:ph type="sldNum" sz="quarter" idx="12"/>
          </p:nvPr>
        </p:nvSpPr>
        <p:spPr/>
        <p:txBody>
          <a:bodyPr/>
          <a:lstStyle/>
          <a:p>
            <a:fld id="{10EBC74E-17B9-48B8-BE18-245EBB9FA2E0}" type="slidenum">
              <a:rPr lang="tr-TR" smtClean="0"/>
              <a:t>‹#›</a:t>
            </a:fld>
            <a:endParaRPr lang="tr-TR"/>
          </a:p>
        </p:txBody>
      </p:sp>
    </p:spTree>
    <p:extLst>
      <p:ext uri="{BB962C8B-B14F-4D97-AF65-F5344CB8AC3E}">
        <p14:creationId xmlns:p14="http://schemas.microsoft.com/office/powerpoint/2010/main" val="2296168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F80FB5A-B89D-4F2F-AC89-666E4D024A86}" type="datetime1">
              <a:rPr lang="tr-TR" smtClean="0"/>
              <a:t>20.03.2019</a:t>
            </a:fld>
            <a:endParaRPr lang="tr-TR"/>
          </a:p>
        </p:txBody>
      </p:sp>
      <p:sp>
        <p:nvSpPr>
          <p:cNvPr id="6" name="Altbilgi Yer Tutucusu 5"/>
          <p:cNvSpPr>
            <a:spLocks noGrp="1"/>
          </p:cNvSpPr>
          <p:nvPr>
            <p:ph type="ftr" sz="quarter" idx="11"/>
          </p:nvPr>
        </p:nvSpPr>
        <p:spPr/>
        <p:txBody>
          <a:bodyPr/>
          <a:lstStyle/>
          <a:p>
            <a:r>
              <a:rPr lang="tr-TR" smtClean="0"/>
              <a:t>MANİSA SOSYAL GÜVENLİK İL MÜDÜRLÜĞÜ</a:t>
            </a:r>
            <a:endParaRPr lang="tr-TR"/>
          </a:p>
        </p:txBody>
      </p:sp>
      <p:sp>
        <p:nvSpPr>
          <p:cNvPr id="7" name="Slayt Numarası Yer Tutucusu 6"/>
          <p:cNvSpPr>
            <a:spLocks noGrp="1"/>
          </p:cNvSpPr>
          <p:nvPr>
            <p:ph type="sldNum" sz="quarter" idx="12"/>
          </p:nvPr>
        </p:nvSpPr>
        <p:spPr/>
        <p:txBody>
          <a:bodyPr/>
          <a:lstStyle/>
          <a:p>
            <a:fld id="{10EBC74E-17B9-48B8-BE18-245EBB9FA2E0}" type="slidenum">
              <a:rPr lang="tr-TR" smtClean="0"/>
              <a:t>‹#›</a:t>
            </a:fld>
            <a:endParaRPr lang="tr-TR"/>
          </a:p>
        </p:txBody>
      </p:sp>
    </p:spTree>
    <p:extLst>
      <p:ext uri="{BB962C8B-B14F-4D97-AF65-F5344CB8AC3E}">
        <p14:creationId xmlns:p14="http://schemas.microsoft.com/office/powerpoint/2010/main" val="2919010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EBFCB5B9-6577-4A95-8D97-91E95F7C0FAD}" type="datetime1">
              <a:rPr lang="tr-TR" smtClean="0"/>
              <a:t>20.03.2019</a:t>
            </a:fld>
            <a:endParaRPr lang="tr-TR"/>
          </a:p>
        </p:txBody>
      </p:sp>
      <p:sp>
        <p:nvSpPr>
          <p:cNvPr id="6" name="Altbilgi Yer Tutucusu 5"/>
          <p:cNvSpPr>
            <a:spLocks noGrp="1"/>
          </p:cNvSpPr>
          <p:nvPr>
            <p:ph type="ftr" sz="quarter" idx="11"/>
          </p:nvPr>
        </p:nvSpPr>
        <p:spPr/>
        <p:txBody>
          <a:bodyPr/>
          <a:lstStyle/>
          <a:p>
            <a:r>
              <a:rPr lang="tr-TR" smtClean="0"/>
              <a:t>MANİSA SOSYAL GÜVENLİK İL MÜDÜRLÜĞÜ</a:t>
            </a:r>
            <a:endParaRPr lang="tr-TR"/>
          </a:p>
        </p:txBody>
      </p:sp>
      <p:sp>
        <p:nvSpPr>
          <p:cNvPr id="7" name="Slayt Numarası Yer Tutucusu 6"/>
          <p:cNvSpPr>
            <a:spLocks noGrp="1"/>
          </p:cNvSpPr>
          <p:nvPr>
            <p:ph type="sldNum" sz="quarter" idx="12"/>
          </p:nvPr>
        </p:nvSpPr>
        <p:spPr/>
        <p:txBody>
          <a:bodyPr/>
          <a:lstStyle/>
          <a:p>
            <a:fld id="{10EBC74E-17B9-48B8-BE18-245EBB9FA2E0}" type="slidenum">
              <a:rPr lang="tr-TR" smtClean="0"/>
              <a:t>‹#›</a:t>
            </a:fld>
            <a:endParaRPr lang="tr-TR"/>
          </a:p>
        </p:txBody>
      </p:sp>
    </p:spTree>
    <p:extLst>
      <p:ext uri="{BB962C8B-B14F-4D97-AF65-F5344CB8AC3E}">
        <p14:creationId xmlns:p14="http://schemas.microsoft.com/office/powerpoint/2010/main" val="3496557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48CEDC-4C02-44D1-87AD-45C0D2910572}" type="datetime1">
              <a:rPr lang="tr-TR" smtClean="0"/>
              <a:t>20.03.2019</a:t>
            </a:fld>
            <a:endParaRPr lang="tr-TR"/>
          </a:p>
        </p:txBody>
      </p:sp>
      <p:sp>
        <p:nvSpPr>
          <p:cNvPr id="5" name="Altbilgi Yer Tutucusu 4"/>
          <p:cNvSpPr>
            <a:spLocks noGrp="1"/>
          </p:cNvSpPr>
          <p:nvPr>
            <p:ph type="ftr" sz="quarter" idx="3"/>
          </p:nvPr>
        </p:nvSpPr>
        <p:spPr>
          <a:xfrm rot="16200000">
            <a:off x="-1585451" y="3003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dirty="0" smtClean="0"/>
              <a:t>MANİSA SOSYAL GÜVENLİK İL MÜDÜRLÜĞÜ</a:t>
            </a:r>
            <a:endParaRPr lang="tr-TR" dirty="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EBC74E-17B9-48B8-BE18-245EBB9FA2E0}" type="slidenum">
              <a:rPr lang="tr-TR" smtClean="0"/>
              <a:t>‹#›</a:t>
            </a:fld>
            <a:endParaRPr lang="tr-TR"/>
          </a:p>
        </p:txBody>
      </p:sp>
    </p:spTree>
    <p:extLst>
      <p:ext uri="{BB962C8B-B14F-4D97-AF65-F5344CB8AC3E}">
        <p14:creationId xmlns:p14="http://schemas.microsoft.com/office/powerpoint/2010/main" val="365445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diagramData" Target="../diagrams/data7.xml"/><Relationship Id="rId2" Type="http://schemas.openxmlformats.org/officeDocument/2006/relationships/diagramData" Target="../diagrams/data5.xml"/><Relationship Id="rId16" Type="http://schemas.microsoft.com/office/2007/relationships/diagramDrawing" Target="../diagrams/drawing7.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3" Type="http://schemas.openxmlformats.org/officeDocument/2006/relationships/hyperlink" Target="http://www.sgk.gov.tr/wps/wcm/connect/a899e80b-4f5c-4b8c-9a96-cfcf9215ea12/SGK-032.xls?MOD=AJPERES" TargetMode="External"/><Relationship Id="rId2" Type="http://schemas.openxmlformats.org/officeDocument/2006/relationships/hyperlink" Target="http://uyg.sgk.gov.tr/IsvBildirimFormu/welcome.do" TargetMode="External"/><Relationship Id="rId1" Type="http://schemas.openxmlformats.org/officeDocument/2006/relationships/slideLayout" Target="../slideLayouts/slideLayout2.xml"/><Relationship Id="rId4" Type="http://schemas.openxmlformats.org/officeDocument/2006/relationships/hyperlink" Target="http://www.sgk.gov.tr/wps/portal/sgk/tr/calisan/form_ve_dilekceler/formlar"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29.jpe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1" name="Resim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6"/>
          <p:cNvSpPr/>
          <p:nvPr/>
        </p:nvSpPr>
        <p:spPr>
          <a:xfrm>
            <a:off x="422591" y="-88135"/>
            <a:ext cx="6588222" cy="6946134"/>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gradFill flip="none" rotWithShape="1">
            <a:gsLst>
              <a:gs pos="100000">
                <a:srgbClr val="33CCCC"/>
              </a:gs>
              <a:gs pos="57000">
                <a:schemeClr val="accent5"/>
              </a:gs>
              <a:gs pos="0">
                <a:schemeClr val="accent5"/>
              </a:gs>
            </a:gsLst>
            <a:path path="circle">
              <a:fillToRect l="100000" b="100000"/>
            </a:path>
            <a:tileRect t="-100000" r="-10000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 name="Right Triangle 19"/>
          <p:cNvSpPr/>
          <p:nvPr/>
        </p:nvSpPr>
        <p:spPr>
          <a:xfrm flipH="1">
            <a:off x="0" y="6147413"/>
            <a:ext cx="12192000" cy="710587"/>
          </a:xfrm>
          <a:prstGeom prst="rtTriangle">
            <a:avLst/>
          </a:prstGeom>
          <a:gradFill rotWithShape="1">
            <a:gsLst>
              <a:gs pos="0">
                <a:schemeClr val="accent5"/>
              </a:gs>
              <a:gs pos="18000">
                <a:schemeClr val="accent5"/>
              </a:gs>
              <a:gs pos="100000">
                <a:srgbClr val="33CCCC"/>
              </a:gs>
            </a:gsLst>
            <a:lin ang="5400000" scaled="0"/>
          </a:gradFill>
          <a:ln w="6350" cap="flat" cmpd="sng" algn="ctr">
            <a:solidFill>
              <a:srgbClr val="15919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5" name="Metin kutusu 4"/>
          <p:cNvSpPr txBox="1"/>
          <p:nvPr/>
        </p:nvSpPr>
        <p:spPr>
          <a:xfrm>
            <a:off x="428945" y="130588"/>
            <a:ext cx="6318364" cy="830997"/>
          </a:xfrm>
          <a:prstGeom prst="rect">
            <a:avLst/>
          </a:prstGeom>
          <a:noFill/>
        </p:spPr>
        <p:txBody>
          <a:bodyPr wrap="square" rtlCol="0">
            <a:spAutoFit/>
          </a:bodyPr>
          <a:lstStyle/>
          <a:p>
            <a:pPr lvl="0" algn="ctr" defTabSz="457200">
              <a:defRPr/>
            </a:pPr>
            <a:r>
              <a:rPr lang="tr-TR" sz="1600" b="1" dirty="0" smtClean="0">
                <a:ln w="10160">
                  <a:noFill/>
                  <a:prstDash val="solid"/>
                </a:ln>
                <a:solidFill>
                  <a:srgbClr val="FFFFFF"/>
                </a:solidFill>
                <a:effectLst>
                  <a:outerShdw blurRad="38100" dist="22860" dir="5400000" algn="tl" rotWithShape="0">
                    <a:srgbClr val="000000">
                      <a:alpha val="30000"/>
                    </a:srgbClr>
                  </a:outerShdw>
                </a:effectLst>
                <a:latin typeface="Tw Cen MT" panose="020B0602020104020603"/>
              </a:rPr>
              <a:t>T.C.</a:t>
            </a:r>
            <a:br>
              <a:rPr lang="tr-TR" sz="1600" b="1" dirty="0" smtClean="0">
                <a:ln w="10160">
                  <a:noFill/>
                  <a:prstDash val="solid"/>
                </a:ln>
                <a:solidFill>
                  <a:srgbClr val="FFFFFF"/>
                </a:solidFill>
                <a:effectLst>
                  <a:outerShdw blurRad="38100" dist="22860" dir="5400000" algn="tl" rotWithShape="0">
                    <a:srgbClr val="000000">
                      <a:alpha val="30000"/>
                    </a:srgbClr>
                  </a:outerShdw>
                </a:effectLst>
                <a:latin typeface="Tw Cen MT" panose="020B0602020104020603"/>
              </a:rPr>
            </a:br>
            <a:r>
              <a:rPr kumimoji="0" lang="tr-TR" sz="1600" b="1" i="0" u="none" strike="noStrike" kern="1200" normalizeH="0" baseline="0" noProof="0" dirty="0" smtClean="0">
                <a:ln w="10160">
                  <a:noFill/>
                  <a:prstDash val="solid"/>
                </a:ln>
                <a:solidFill>
                  <a:srgbClr val="FFFFFF"/>
                </a:solidFill>
                <a:effectLst>
                  <a:outerShdw blurRad="38100" dist="22860" dir="5400000" algn="tl" rotWithShape="0">
                    <a:srgbClr val="000000">
                      <a:alpha val="30000"/>
                    </a:srgbClr>
                  </a:outerShdw>
                </a:effectLst>
                <a:uLnTx/>
                <a:uFillTx/>
                <a:latin typeface="Tw Cen MT" panose="020B0602020104020603"/>
              </a:rPr>
              <a:t>SOSYAL GÜVENLİK KURUMU BAŞKANLIĞI</a:t>
            </a:r>
            <a:br>
              <a:rPr kumimoji="0" lang="tr-TR" sz="1600" b="1" i="0" u="none" strike="noStrike" kern="1200" normalizeH="0" baseline="0" noProof="0" dirty="0" smtClean="0">
                <a:ln w="10160">
                  <a:noFill/>
                  <a:prstDash val="solid"/>
                </a:ln>
                <a:solidFill>
                  <a:srgbClr val="FFFFFF"/>
                </a:solidFill>
                <a:effectLst>
                  <a:outerShdw blurRad="38100" dist="22860" dir="5400000" algn="tl" rotWithShape="0">
                    <a:srgbClr val="000000">
                      <a:alpha val="30000"/>
                    </a:srgbClr>
                  </a:outerShdw>
                </a:effectLst>
                <a:uLnTx/>
                <a:uFillTx/>
                <a:latin typeface="Tw Cen MT" panose="020B0602020104020603"/>
              </a:rPr>
            </a:br>
            <a:r>
              <a:rPr lang="tr-TR" sz="1600" b="1" dirty="0">
                <a:ln w="10160">
                  <a:noFill/>
                  <a:prstDash val="solid"/>
                </a:ln>
                <a:solidFill>
                  <a:srgbClr val="FFFFFF"/>
                </a:solidFill>
                <a:effectLst>
                  <a:outerShdw blurRad="38100" dist="22860" dir="5400000" algn="tl" rotWithShape="0">
                    <a:srgbClr val="000000">
                      <a:alpha val="30000"/>
                    </a:srgbClr>
                  </a:outerShdw>
                </a:effectLst>
                <a:latin typeface="Tw Cen MT" panose="020B0602020104020603"/>
              </a:rPr>
              <a:t>MANİSA SOSYAL GÜVENLİK İL MÜDÜRLÜĞÜ</a:t>
            </a:r>
            <a:endParaRPr kumimoji="0" lang="tr-TR" sz="1600" b="1" i="0" u="none" strike="noStrike" kern="120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Tw Cen MT" panose="020B0602020104020603"/>
            </a:endParaRPr>
          </a:p>
        </p:txBody>
      </p:sp>
      <p:sp>
        <p:nvSpPr>
          <p:cNvPr id="3" name="Metin kutusu 2"/>
          <p:cNvSpPr txBox="1"/>
          <p:nvPr/>
        </p:nvSpPr>
        <p:spPr>
          <a:xfrm>
            <a:off x="7169456" y="1500779"/>
            <a:ext cx="5490115" cy="523220"/>
          </a:xfrm>
          <a:prstGeom prst="rect">
            <a:avLst/>
          </a:prstGeom>
          <a:noFill/>
        </p:spPr>
        <p:txBody>
          <a:bodyPr wrap="square" rtlCol="0">
            <a:spAutoFit/>
          </a:bodyPr>
          <a:lstStyle/>
          <a:p>
            <a:r>
              <a:rPr lang="tr-TR" sz="2800" b="1" spc="-150" dirty="0" smtClean="0">
                <a:ln w="9525" cmpd="sng">
                  <a:solidFill>
                    <a:schemeClr val="accent1"/>
                  </a:solidFill>
                  <a:prstDash val="solid"/>
                </a:ln>
                <a:solidFill>
                  <a:srgbClr val="FF0000"/>
                </a:solidFill>
                <a:effectLst>
                  <a:glow rad="38100">
                    <a:schemeClr val="accent1">
                      <a:alpha val="40000"/>
                    </a:schemeClr>
                  </a:glow>
                </a:effectLst>
              </a:rPr>
              <a:t>SOSYAL GÜVENLİK KURUMU</a:t>
            </a:r>
            <a:endParaRPr lang="tr-TR" sz="2800" b="1" spc="-150" dirty="0">
              <a:ln w="9525" cmpd="sng">
                <a:solidFill>
                  <a:schemeClr val="accent1"/>
                </a:solidFill>
                <a:prstDash val="solid"/>
              </a:ln>
              <a:solidFill>
                <a:srgbClr val="FF0000"/>
              </a:solidFill>
              <a:effectLst>
                <a:glow rad="38100">
                  <a:schemeClr val="accent1">
                    <a:alpha val="40000"/>
                  </a:schemeClr>
                </a:glow>
              </a:effectLst>
            </a:endParaRPr>
          </a:p>
        </p:txBody>
      </p:sp>
      <p:sp>
        <p:nvSpPr>
          <p:cNvPr id="6" name="Metin kutusu 5"/>
          <p:cNvSpPr txBox="1"/>
          <p:nvPr/>
        </p:nvSpPr>
        <p:spPr>
          <a:xfrm>
            <a:off x="9012201" y="3296504"/>
            <a:ext cx="2355963" cy="584775"/>
          </a:xfrm>
          <a:prstGeom prst="rect">
            <a:avLst/>
          </a:prstGeom>
          <a:noFill/>
        </p:spPr>
        <p:txBody>
          <a:bodyPr wrap="square" rtlCol="0">
            <a:spAutoFit/>
          </a:bodyPr>
          <a:lstStyle/>
          <a:p>
            <a:pPr algn="r"/>
            <a:r>
              <a:rPr lang="tr-TR" sz="32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2019</a:t>
            </a:r>
            <a:endParaRPr lang="tr-TR" sz="3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14" name="Resim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7252" y="1407981"/>
            <a:ext cx="1524317" cy="767669"/>
          </a:xfrm>
          <a:prstGeom prst="rect">
            <a:avLst/>
          </a:prstGeom>
          <a:effectLst>
            <a:outerShdw blurRad="50800" dist="38100" dir="8100000" algn="tr" rotWithShape="0">
              <a:prstClr val="black">
                <a:alpha val="40000"/>
              </a:prstClr>
            </a:outerShdw>
          </a:effectLst>
        </p:spPr>
      </p:pic>
      <p:pic>
        <p:nvPicPr>
          <p:cNvPr id="20" name="Resim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2181" y="1347020"/>
            <a:ext cx="1721664" cy="953728"/>
          </a:xfrm>
          <a:prstGeom prst="rect">
            <a:avLst/>
          </a:prstGeom>
        </p:spPr>
      </p:pic>
      <p:sp>
        <p:nvSpPr>
          <p:cNvPr id="2" name="Dikdörtgen 1"/>
          <p:cNvSpPr/>
          <p:nvPr/>
        </p:nvSpPr>
        <p:spPr>
          <a:xfrm>
            <a:off x="6935090" y="2458333"/>
            <a:ext cx="3335850" cy="523220"/>
          </a:xfrm>
          <a:prstGeom prst="rect">
            <a:avLst/>
          </a:prstGeom>
        </p:spPr>
        <p:txBody>
          <a:bodyPr wrap="none">
            <a:spAutoFit/>
          </a:bodyPr>
          <a:lstStyle/>
          <a:p>
            <a:pPr algn="ctr"/>
            <a:r>
              <a:rPr lang="tr-TR" sz="2800" b="1" spc="-150" dirty="0">
                <a:ln w="9525" cmpd="sng">
                  <a:solidFill>
                    <a:schemeClr val="accent1"/>
                  </a:solidFill>
                  <a:prstDash val="solid"/>
                </a:ln>
                <a:solidFill>
                  <a:srgbClr val="FF0000"/>
                </a:solidFill>
                <a:effectLst>
                  <a:glow rad="38100">
                    <a:schemeClr val="accent1">
                      <a:alpha val="40000"/>
                    </a:schemeClr>
                  </a:glow>
                </a:effectLst>
              </a:rPr>
              <a:t>BİLİNMESİ GEREKENLER</a:t>
            </a:r>
          </a:p>
        </p:txBody>
      </p:sp>
      <p:sp>
        <p:nvSpPr>
          <p:cNvPr id="4" name="Dikdörtgen 3"/>
          <p:cNvSpPr/>
          <p:nvPr/>
        </p:nvSpPr>
        <p:spPr>
          <a:xfrm>
            <a:off x="7073742" y="1968627"/>
            <a:ext cx="4789646" cy="523220"/>
          </a:xfrm>
          <a:prstGeom prst="rect">
            <a:avLst/>
          </a:prstGeom>
          <a:noFill/>
        </p:spPr>
        <p:txBody>
          <a:bodyPr wrap="square" rtlCol="0">
            <a:spAutoFit/>
          </a:bodyPr>
          <a:lstStyle/>
          <a:p>
            <a:r>
              <a:rPr lang="tr-TR" sz="2800" b="1" spc="-150" dirty="0">
                <a:ln w="9525" cmpd="sng">
                  <a:solidFill>
                    <a:schemeClr val="accent1"/>
                  </a:solidFill>
                  <a:prstDash val="solid"/>
                </a:ln>
                <a:solidFill>
                  <a:srgbClr val="FF0000"/>
                </a:solidFill>
                <a:effectLst>
                  <a:glow rad="38100">
                    <a:schemeClr val="accent1">
                      <a:alpha val="40000"/>
                    </a:schemeClr>
                  </a:glow>
                </a:effectLst>
              </a:rPr>
              <a:t>İŞVEREN </a:t>
            </a:r>
            <a:r>
              <a:rPr lang="tr-TR" sz="2800" b="1" spc="-150" dirty="0" smtClean="0">
                <a:ln w="9525" cmpd="sng">
                  <a:solidFill>
                    <a:schemeClr val="accent1"/>
                  </a:solidFill>
                  <a:prstDash val="solid"/>
                </a:ln>
                <a:solidFill>
                  <a:srgbClr val="FF0000"/>
                </a:solidFill>
                <a:effectLst>
                  <a:glow rad="38100">
                    <a:schemeClr val="accent1">
                      <a:alpha val="40000"/>
                    </a:schemeClr>
                  </a:glow>
                </a:effectLst>
              </a:rPr>
              <a:t>UYGULAMALARI</a:t>
            </a:r>
            <a:endParaRPr lang="tr-TR" sz="2800" b="1" spc="-150" dirty="0">
              <a:ln w="9525" cmpd="sng">
                <a:solidFill>
                  <a:schemeClr val="accent1"/>
                </a:solidFill>
                <a:prstDash val="solid"/>
              </a:ln>
              <a:solidFill>
                <a:srgbClr val="FF0000"/>
              </a:solidFill>
              <a:effectLst>
                <a:glow rad="38100">
                  <a:schemeClr val="accent1">
                    <a:alpha val="40000"/>
                  </a:schemeClr>
                </a:glow>
              </a:effectLst>
            </a:endParaRPr>
          </a:p>
        </p:txBody>
      </p:sp>
    </p:spTree>
    <p:extLst>
      <p:ext uri="{BB962C8B-B14F-4D97-AF65-F5344CB8AC3E}">
        <p14:creationId xmlns:p14="http://schemas.microsoft.com/office/powerpoint/2010/main" val="351274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45" presetClass="entr" presetSubtype="0" fill="hold" grpId="1"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2000"/>
                                        <p:tgtEl>
                                          <p:spTgt spid="2"/>
                                        </p:tgtEl>
                                      </p:cBhvr>
                                    </p:animEffect>
                                    <p:anim calcmode="lin" valueType="num">
                                      <p:cBhvr>
                                        <p:cTn id="30" dur="2000" fill="hold"/>
                                        <p:tgtEl>
                                          <p:spTgt spid="2"/>
                                        </p:tgtEl>
                                        <p:attrNameLst>
                                          <p:attrName>ppt_w</p:attrName>
                                        </p:attrNameLst>
                                      </p:cBhvr>
                                      <p:tavLst>
                                        <p:tav tm="0" fmla="#ppt_w*sin(2.5*pi*$)">
                                          <p:val>
                                            <p:fltVal val="0"/>
                                          </p:val>
                                        </p:tav>
                                        <p:tav tm="100000">
                                          <p:val>
                                            <p:fltVal val="1"/>
                                          </p:val>
                                        </p:tav>
                                      </p:tavLst>
                                    </p:anim>
                                    <p:anim calcmode="lin" valueType="num">
                                      <p:cBhvr>
                                        <p:cTn id="31" dur="2000" fill="hold"/>
                                        <p:tgtEl>
                                          <p:spTgt spid="2"/>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6"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80">
                                          <p:stCondLst>
                                            <p:cond delay="0"/>
                                          </p:stCondLst>
                                        </p:cTn>
                                        <p:tgtEl>
                                          <p:spTgt spid="6"/>
                                        </p:tgtEl>
                                      </p:cBhvr>
                                    </p:animEffect>
                                    <p:anim calcmode="lin" valueType="num">
                                      <p:cBhvr>
                                        <p:cTn id="3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1" dur="26">
                                          <p:stCondLst>
                                            <p:cond delay="650"/>
                                          </p:stCondLst>
                                        </p:cTn>
                                        <p:tgtEl>
                                          <p:spTgt spid="6"/>
                                        </p:tgtEl>
                                      </p:cBhvr>
                                      <p:to x="100000" y="60000"/>
                                    </p:animScale>
                                    <p:animScale>
                                      <p:cBhvr>
                                        <p:cTn id="42" dur="166" decel="50000">
                                          <p:stCondLst>
                                            <p:cond delay="676"/>
                                          </p:stCondLst>
                                        </p:cTn>
                                        <p:tgtEl>
                                          <p:spTgt spid="6"/>
                                        </p:tgtEl>
                                      </p:cBhvr>
                                      <p:to x="100000" y="100000"/>
                                    </p:animScale>
                                    <p:animScale>
                                      <p:cBhvr>
                                        <p:cTn id="43" dur="26">
                                          <p:stCondLst>
                                            <p:cond delay="1312"/>
                                          </p:stCondLst>
                                        </p:cTn>
                                        <p:tgtEl>
                                          <p:spTgt spid="6"/>
                                        </p:tgtEl>
                                      </p:cBhvr>
                                      <p:to x="100000" y="80000"/>
                                    </p:animScale>
                                    <p:animScale>
                                      <p:cBhvr>
                                        <p:cTn id="44" dur="166" decel="50000">
                                          <p:stCondLst>
                                            <p:cond delay="1338"/>
                                          </p:stCondLst>
                                        </p:cTn>
                                        <p:tgtEl>
                                          <p:spTgt spid="6"/>
                                        </p:tgtEl>
                                      </p:cBhvr>
                                      <p:to x="100000" y="100000"/>
                                    </p:animScale>
                                    <p:animScale>
                                      <p:cBhvr>
                                        <p:cTn id="45" dur="26">
                                          <p:stCondLst>
                                            <p:cond delay="1642"/>
                                          </p:stCondLst>
                                        </p:cTn>
                                        <p:tgtEl>
                                          <p:spTgt spid="6"/>
                                        </p:tgtEl>
                                      </p:cBhvr>
                                      <p:to x="100000" y="90000"/>
                                    </p:animScale>
                                    <p:animScale>
                                      <p:cBhvr>
                                        <p:cTn id="46" dur="166" decel="50000">
                                          <p:stCondLst>
                                            <p:cond delay="1668"/>
                                          </p:stCondLst>
                                        </p:cTn>
                                        <p:tgtEl>
                                          <p:spTgt spid="6"/>
                                        </p:tgtEl>
                                      </p:cBhvr>
                                      <p:to x="100000" y="100000"/>
                                    </p:animScale>
                                    <p:animScale>
                                      <p:cBhvr>
                                        <p:cTn id="47" dur="26">
                                          <p:stCondLst>
                                            <p:cond delay="1808"/>
                                          </p:stCondLst>
                                        </p:cTn>
                                        <p:tgtEl>
                                          <p:spTgt spid="6"/>
                                        </p:tgtEl>
                                      </p:cBhvr>
                                      <p:to x="100000" y="95000"/>
                                    </p:animScale>
                                    <p:animScale>
                                      <p:cBhvr>
                                        <p:cTn id="4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3" grpId="0"/>
      <p:bldP spid="6" grpId="0"/>
      <p:bldP spid="2" grpId="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073288" y="2106670"/>
            <a:ext cx="10244569" cy="3508653"/>
          </a:xfrm>
          <a:prstGeom prst="rect">
            <a:avLst/>
          </a:prstGeom>
        </p:spPr>
        <p:txBody>
          <a:bodyPr wrap="square">
            <a:spAutoFit/>
          </a:bodyPr>
          <a:lstStyle/>
          <a:p>
            <a:pPr marL="742950" lvl="1" indent="-285750" algn="just">
              <a:spcAft>
                <a:spcPts val="400"/>
              </a:spcAft>
              <a:buClr>
                <a:schemeClr val="bg1"/>
              </a:buClr>
              <a:buFont typeface="Wingdings" panose="05000000000000000000" pitchFamily="2" charset="2"/>
              <a:buChar char="§"/>
            </a:pPr>
            <a:r>
              <a:rPr lang="tr-TR" dirty="0" smtClean="0">
                <a:latin typeface="Calibri" panose="020F0502020204030204" pitchFamily="34" charset="0"/>
                <a:cs typeface="Calibri" panose="020F0502020204030204" pitchFamily="34" charset="0"/>
              </a:rPr>
              <a:t>Ölümlü </a:t>
            </a:r>
            <a:r>
              <a:rPr lang="tr-TR" dirty="0">
                <a:latin typeface="Calibri" panose="020F0502020204030204" pitchFamily="34" charset="0"/>
                <a:cs typeface="Calibri" panose="020F0502020204030204" pitchFamily="34" charset="0"/>
              </a:rPr>
              <a:t>veya sürekli iş göremezlikle sonuçlanan iş kazasını bildirmeyenler, </a:t>
            </a:r>
            <a:r>
              <a:rPr lang="tr-TR" b="1" dirty="0">
                <a:latin typeface="Calibri" panose="020F0502020204030204" pitchFamily="34" charset="0"/>
                <a:cs typeface="Calibri" panose="020F0502020204030204" pitchFamily="34" charset="0"/>
              </a:rPr>
              <a:t>iş kazasının meydana geldiği tarihten itibaren yararlandıkları primleri yasal faizi ile birlikte geri öderler ve bu teşvikten beş yıl süre ile yasaklanırlar.</a:t>
            </a:r>
          </a:p>
          <a:p>
            <a:pPr marL="742950" lvl="1" indent="-285750" algn="just">
              <a:spcAft>
                <a:spcPts val="400"/>
              </a:spcAft>
              <a:buClr>
                <a:schemeClr val="bg1"/>
              </a:buClr>
              <a:buFont typeface="Wingdings" panose="05000000000000000000" pitchFamily="2" charset="2"/>
              <a:buChar char="§"/>
            </a:pPr>
            <a:r>
              <a:rPr lang="tr-TR" dirty="0">
                <a:latin typeface="Calibri" panose="020F0502020204030204" pitchFamily="34" charset="0"/>
                <a:cs typeface="Calibri" panose="020F0502020204030204" pitchFamily="34" charset="0"/>
              </a:rPr>
              <a:t>Haklarında yasaklama kararı verilen tüzel kişilerin şahıs şirketi olması hâlinde, şirket ortaklarının tamamı hakkında; sermaye şirketi olması hâlinde ise sermayesinin yarısından fazlasına sahip olan gerçek veya tüzel kişi ortaklar hakkında yasaklama kararı verilir. Haklarında yasaklama kararı verilenlerin gerçek veya tüzel kişi olması durumuna göre; ayrıca bir şahıs şirketinde ortak olmaları hâlinde bu şahıs şirketi hakkında da, sermaye şirketinde ortak olmaları hâlinde ise sermayesinin yarısından fazlasına sahip olmaları kaydıyla bu sermaye şirketi hakkında da aynı şekilde yasaklama kararı verilir.</a:t>
            </a:r>
          </a:p>
          <a:p>
            <a:pPr lvl="1" algn="just">
              <a:spcAft>
                <a:spcPts val="400"/>
              </a:spcAft>
            </a:pPr>
            <a:endParaRPr lang="tr-TR" dirty="0" smtClean="0">
              <a:latin typeface="Calibri" panose="020F0502020204030204" pitchFamily="34" charset="0"/>
              <a:cs typeface="Calibri" panose="020F0502020204030204" pitchFamily="34" charset="0"/>
            </a:endParaRPr>
          </a:p>
          <a:p>
            <a:pPr lvl="1" algn="just">
              <a:spcAft>
                <a:spcPts val="400"/>
              </a:spcAft>
            </a:pPr>
            <a:endParaRPr lang="tr-TR" sz="1400" dirty="0" smtClean="0">
              <a:solidFill>
                <a:schemeClr val="tx2"/>
              </a:solidFill>
              <a:latin typeface="Calibri" panose="020F0502020204030204" pitchFamily="34" charset="0"/>
              <a:cs typeface="Calibri" panose="020F0502020204030204" pitchFamily="34" charset="0"/>
            </a:endParaRPr>
          </a:p>
        </p:txBody>
      </p:sp>
      <p:sp>
        <p:nvSpPr>
          <p:cNvPr id="2" name="Altbilgi Yer Tutucusu 1"/>
          <p:cNvSpPr>
            <a:spLocks noGrp="1"/>
          </p:cNvSpPr>
          <p:nvPr>
            <p:ph type="ftr" sz="quarter" idx="11"/>
          </p:nvPr>
        </p:nvSpPr>
        <p:spPr/>
        <p:txBody>
          <a:bodyPr/>
          <a:lstStyle/>
          <a:p>
            <a:r>
              <a:rPr lang="tr-TR" smtClean="0"/>
              <a:t>MANİSA SOSYAL GÜVENLİK İL MÜDÜRLÜĞÜ</a:t>
            </a:r>
            <a:endParaRPr lang="tr-TR" dirty="0"/>
          </a:p>
        </p:txBody>
      </p:sp>
      <p:sp>
        <p:nvSpPr>
          <p:cNvPr id="5" name="Slayt Numarası Yer Tutucusu 4"/>
          <p:cNvSpPr>
            <a:spLocks noGrp="1"/>
          </p:cNvSpPr>
          <p:nvPr>
            <p:ph type="sldNum" sz="quarter" idx="12"/>
          </p:nvPr>
        </p:nvSpPr>
        <p:spPr/>
        <p:txBody>
          <a:bodyPr/>
          <a:lstStyle/>
          <a:p>
            <a:fld id="{10EBC74E-17B9-48B8-BE18-245EBB9FA2E0}" type="slidenum">
              <a:rPr lang="tr-TR" smtClean="0"/>
              <a:t>10</a:t>
            </a:fld>
            <a:endParaRPr lang="tr-TR"/>
          </a:p>
        </p:txBody>
      </p:sp>
      <p:sp>
        <p:nvSpPr>
          <p:cNvPr id="15" name="Yuvarlatılmış Dikdörtgen 14"/>
          <p:cNvSpPr/>
          <p:nvPr/>
        </p:nvSpPr>
        <p:spPr>
          <a:xfrm>
            <a:off x="1083120" y="416279"/>
            <a:ext cx="10315883" cy="377976"/>
          </a:xfrm>
          <a:prstGeom prst="roundRect">
            <a:avLst/>
          </a:prstGeom>
          <a:noFill/>
        </p:spPr>
        <p:txBody>
          <a:bodyPr vert="horz" wrap="square" lIns="91440" tIns="45720" rIns="91440" bIns="45720" rtlCol="0" anchor="ctr">
            <a:spAutoFit/>
          </a:bodyPr>
          <a:lstStyle/>
          <a:p>
            <a:pPr algn="ctr">
              <a:lnSpc>
                <a:spcPct val="90000"/>
              </a:lnSpc>
              <a:spcBef>
                <a:spcPct val="0"/>
              </a:spcBef>
            </a:pPr>
            <a:r>
              <a:rPr lang="tr-TR" b="1" dirty="0">
                <a:latin typeface="Segoe UI Black" panose="020B0A02040204020203" pitchFamily="34" charset="0"/>
                <a:ea typeface="Segoe UI Black" panose="020B0A02040204020203" pitchFamily="34" charset="0"/>
                <a:cs typeface="Segoe UI Black" panose="020B0A02040204020203" pitchFamily="34" charset="0"/>
              </a:rPr>
              <a:t>İŞSİZLİK SİGORTASI TEŞVİKİ</a:t>
            </a:r>
            <a:endParaRPr lang="tr-TR" b="1"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7" name="Dikdörtgen 6"/>
          <p:cNvSpPr/>
          <p:nvPr/>
        </p:nvSpPr>
        <p:spPr>
          <a:xfrm>
            <a:off x="1629795" y="1453634"/>
            <a:ext cx="3387081" cy="400110"/>
          </a:xfrm>
          <a:prstGeom prst="rect">
            <a:avLst/>
          </a:prstGeom>
        </p:spPr>
        <p:txBody>
          <a:bodyPr wrap="none">
            <a:spAutoFit/>
          </a:bodyPr>
          <a:lstStyle/>
          <a:p>
            <a:r>
              <a:rPr lang="tr-TR" sz="2000" b="1" dirty="0">
                <a:solidFill>
                  <a:srgbClr val="C00000"/>
                </a:solidFill>
                <a:latin typeface="Calibri" pitchFamily="34" charset="0"/>
                <a:cs typeface="Calibri" panose="020F0502020204030204" pitchFamily="34" charset="0"/>
              </a:rPr>
              <a:t> Teşvikten Yararlanma Şartları </a:t>
            </a:r>
            <a:endParaRPr lang="tr-TR" sz="2000" dirty="0">
              <a:solidFill>
                <a:srgbClr val="C00000"/>
              </a:solidFill>
            </a:endParaRPr>
          </a:p>
        </p:txBody>
      </p:sp>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8725" y="1390650"/>
            <a:ext cx="505250" cy="505250"/>
          </a:xfrm>
          <a:prstGeom prst="rect">
            <a:avLst/>
          </a:prstGeom>
        </p:spPr>
      </p:pic>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8287" y="2095499"/>
            <a:ext cx="295275" cy="295275"/>
          </a:xfrm>
          <a:prstGeom prst="rect">
            <a:avLst/>
          </a:prstGeom>
        </p:spPr>
      </p:pic>
      <p:pic>
        <p:nvPicPr>
          <p:cNvPr id="14" name="Resim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8287" y="2952749"/>
            <a:ext cx="295275" cy="295275"/>
          </a:xfrm>
          <a:prstGeom prst="rect">
            <a:avLst/>
          </a:prstGeom>
        </p:spPr>
      </p:pic>
    </p:spTree>
    <p:extLst>
      <p:ext uri="{BB962C8B-B14F-4D97-AF65-F5344CB8AC3E}">
        <p14:creationId xmlns:p14="http://schemas.microsoft.com/office/powerpoint/2010/main" val="19686912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a:xfrm>
            <a:off x="1666875" y="1593281"/>
            <a:ext cx="9658075" cy="3452783"/>
          </a:xfrm>
          <a:prstGeom prst="rect">
            <a:avLst/>
          </a:prstGeom>
        </p:spPr>
        <p:txBody>
          <a:bodyPr/>
          <a:lstStyle>
            <a:lvl1pPr marL="342900" indent="-342900" algn="l" rtl="0" eaLnBrk="0" fontAlgn="base" hangingPunct="0">
              <a:spcBef>
                <a:spcPct val="20000"/>
              </a:spcBef>
              <a:spcAft>
                <a:spcPct val="0"/>
              </a:spcAft>
              <a:buClr>
                <a:schemeClr val="tx1"/>
              </a:buClr>
              <a:buFont typeface="Wingdings" pitchFamily="2" charset="2"/>
              <a:buChar char="q"/>
              <a:defRPr sz="28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400">
                <a:solidFill>
                  <a:schemeClr val="tx1"/>
                </a:solidFill>
                <a:latin typeface="Calibri"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defRPr/>
            </a:pPr>
            <a:r>
              <a:rPr lang="tr-TR" sz="1800" dirty="0" smtClean="0">
                <a:cs typeface="Calibri" panose="020F0502020204030204" pitchFamily="34" charset="0"/>
              </a:rPr>
              <a:t>Yasal Dayanak</a:t>
            </a:r>
          </a:p>
          <a:p>
            <a:pPr marL="457200" lvl="1" indent="0" algn="just">
              <a:buNone/>
              <a:defRPr/>
            </a:pPr>
            <a:r>
              <a:rPr lang="tr-TR" sz="1800" dirty="0">
                <a:cs typeface="Calibri" panose="020F0502020204030204" pitchFamily="34" charset="0"/>
              </a:rPr>
              <a:t>4447 </a:t>
            </a:r>
            <a:r>
              <a:rPr lang="tr-TR" sz="1800" dirty="0" err="1">
                <a:cs typeface="Calibri" panose="020F0502020204030204" pitchFamily="34" charset="0"/>
              </a:rPr>
              <a:t>sk</a:t>
            </a:r>
            <a:r>
              <a:rPr lang="tr-TR" sz="1800" dirty="0">
                <a:cs typeface="Calibri" panose="020F0502020204030204" pitchFamily="34" charset="0"/>
              </a:rPr>
              <a:t> Geçici 19. Madde</a:t>
            </a:r>
          </a:p>
          <a:p>
            <a:pPr marL="457200" lvl="1" indent="0" algn="just">
              <a:buNone/>
              <a:defRPr/>
            </a:pPr>
            <a:r>
              <a:rPr lang="tr-TR" sz="1800" dirty="0" smtClean="0">
                <a:cs typeface="Calibri" panose="020F0502020204030204" pitchFamily="34" charset="0"/>
              </a:rPr>
              <a:t>2018/22 sayılı Genelge</a:t>
            </a:r>
          </a:p>
          <a:p>
            <a:pPr marL="457200" lvl="1" indent="0" algn="just">
              <a:buNone/>
              <a:defRPr/>
            </a:pPr>
            <a:endParaRPr lang="tr-TR" sz="1800" dirty="0" smtClean="0">
              <a:cs typeface="Calibri" panose="020F0502020204030204" pitchFamily="34" charset="0"/>
            </a:endParaRPr>
          </a:p>
          <a:p>
            <a:pPr marL="0" indent="0" algn="just">
              <a:buNone/>
              <a:defRPr/>
            </a:pPr>
            <a:r>
              <a:rPr lang="tr-TR" sz="1800" dirty="0" smtClean="0">
                <a:cs typeface="Calibri" panose="020F0502020204030204" pitchFamily="34" charset="0"/>
              </a:rPr>
              <a:t>Yürürlük Tarihi	: </a:t>
            </a:r>
            <a:r>
              <a:rPr lang="tr-TR" sz="1800" b="0" dirty="0">
                <a:cs typeface="Calibri" panose="020F0502020204030204" pitchFamily="34" charset="0"/>
              </a:rPr>
              <a:t>01/01/2018 –  31/12/2020 </a:t>
            </a:r>
            <a:endParaRPr lang="tr-TR" sz="1800" b="0" dirty="0" smtClean="0">
              <a:cs typeface="Calibri" panose="020F0502020204030204" pitchFamily="34" charset="0"/>
            </a:endParaRPr>
          </a:p>
          <a:p>
            <a:pPr marL="0" indent="0" algn="just">
              <a:buNone/>
              <a:defRPr/>
            </a:pPr>
            <a:endParaRPr lang="tr-TR" sz="1800" b="0" dirty="0" smtClean="0">
              <a:cs typeface="Calibri" panose="020F0502020204030204" pitchFamily="34" charset="0"/>
            </a:endParaRPr>
          </a:p>
          <a:p>
            <a:pPr marL="0" indent="0" algn="just">
              <a:buNone/>
              <a:defRPr/>
            </a:pPr>
            <a:r>
              <a:rPr lang="tr-TR" sz="1800" dirty="0" smtClean="0">
                <a:cs typeface="Calibri" panose="020F0502020204030204" pitchFamily="34" charset="0"/>
              </a:rPr>
              <a:t>Prim Teşvik Oranı</a:t>
            </a:r>
          </a:p>
          <a:p>
            <a:pPr marL="457200" lvl="1" indent="0" algn="just">
              <a:buNone/>
              <a:defRPr/>
            </a:pPr>
            <a:r>
              <a:rPr lang="tr-TR" sz="1800" b="1" dirty="0" smtClean="0">
                <a:solidFill>
                  <a:srgbClr val="4472C4"/>
                </a:solidFill>
                <a:cs typeface="Calibri" panose="020F0502020204030204" pitchFamily="34" charset="0"/>
              </a:rPr>
              <a:t>İmalat</a:t>
            </a:r>
            <a:r>
              <a:rPr lang="tr-TR" sz="1800" dirty="0" smtClean="0">
                <a:cs typeface="Calibri" panose="020F0502020204030204" pitchFamily="34" charset="0"/>
              </a:rPr>
              <a:t> </a:t>
            </a:r>
            <a:r>
              <a:rPr lang="tr-TR" sz="1800" dirty="0">
                <a:cs typeface="Calibri" panose="020F0502020204030204" pitchFamily="34" charset="0"/>
              </a:rPr>
              <a:t>veya </a:t>
            </a:r>
            <a:r>
              <a:rPr lang="tr-TR" sz="1800" b="1" dirty="0" smtClean="0">
                <a:solidFill>
                  <a:srgbClr val="0070C0"/>
                </a:solidFill>
                <a:cs typeface="Calibri" panose="020F0502020204030204" pitchFamily="34" charset="0"/>
              </a:rPr>
              <a:t>Bilişim</a:t>
            </a:r>
            <a:r>
              <a:rPr lang="tr-TR" sz="1800" dirty="0" smtClean="0">
                <a:cs typeface="Calibri" panose="020F0502020204030204" pitchFamily="34" charset="0"/>
              </a:rPr>
              <a:t> </a:t>
            </a:r>
            <a:r>
              <a:rPr lang="tr-TR" sz="1800" dirty="0">
                <a:cs typeface="Calibri" panose="020F0502020204030204" pitchFamily="34" charset="0"/>
              </a:rPr>
              <a:t>sektöründe faaliyet gösteren işyerleri için; brüt asgari ücreti geçmemek üzere prime esas kazanç üzerinden hesaplanan sigortalı ve işveren hissesi primlerinin tamamı,   </a:t>
            </a:r>
          </a:p>
          <a:p>
            <a:pPr marL="457200" lvl="1" indent="0">
              <a:buNone/>
              <a:defRPr/>
            </a:pPr>
            <a:r>
              <a:rPr lang="tr-TR" sz="1800" i="1" dirty="0" smtClean="0">
                <a:cs typeface="Calibri" panose="020F0502020204030204" pitchFamily="34" charset="0"/>
              </a:rPr>
              <a:t>(6.822,40.-</a:t>
            </a:r>
            <a:r>
              <a:rPr lang="tr-TR" sz="1800" i="1" dirty="0">
                <a:cs typeface="Calibri" panose="020F0502020204030204" pitchFamily="34" charset="0"/>
              </a:rPr>
              <a:t>TL.’ye kadar olan SPEK bildirimlerinden kaynaklanan primlerin tamamı)</a:t>
            </a:r>
            <a:r>
              <a:rPr lang="tr-TR" sz="1800" dirty="0">
                <a:cs typeface="Calibri" panose="020F0502020204030204" pitchFamily="34" charset="0"/>
              </a:rPr>
              <a:t> </a:t>
            </a:r>
          </a:p>
          <a:p>
            <a:pPr marL="457200" lvl="1" indent="0" algn="just">
              <a:buNone/>
              <a:defRPr/>
            </a:pPr>
            <a:r>
              <a:rPr lang="tr-TR" sz="1800" b="1" dirty="0" smtClean="0">
                <a:solidFill>
                  <a:srgbClr val="0070C0"/>
                </a:solidFill>
                <a:cs typeface="Calibri" panose="020F0502020204030204" pitchFamily="34" charset="0"/>
              </a:rPr>
              <a:t>Diğer sektörlerde </a:t>
            </a:r>
            <a:r>
              <a:rPr lang="tr-TR" sz="1800" dirty="0" smtClean="0">
                <a:cs typeface="Calibri" panose="020F0502020204030204" pitchFamily="34" charset="0"/>
              </a:rPr>
              <a:t>faaliyet </a:t>
            </a:r>
            <a:r>
              <a:rPr lang="tr-TR" sz="1800" dirty="0">
                <a:cs typeface="Calibri" panose="020F0502020204030204" pitchFamily="34" charset="0"/>
              </a:rPr>
              <a:t>gösteren işyerleri için; prime esas kazanç alt sınırı üzerinden hesaplanan sigortalı ve işveren hissesi primlerinin </a:t>
            </a:r>
            <a:r>
              <a:rPr lang="tr-TR" sz="1800" dirty="0" smtClean="0">
                <a:cs typeface="Calibri" panose="020F0502020204030204" pitchFamily="34" charset="0"/>
              </a:rPr>
              <a:t>tamamı </a:t>
            </a:r>
            <a:r>
              <a:rPr lang="tr-TR" sz="1800" i="1" dirty="0" smtClean="0">
                <a:cs typeface="Calibri" panose="020F0502020204030204" pitchFamily="34" charset="0"/>
              </a:rPr>
              <a:t>(959,40 -TL)</a:t>
            </a:r>
            <a:r>
              <a:rPr lang="tr-TR" sz="1800" dirty="0" smtClean="0">
                <a:cs typeface="Calibri" panose="020F0502020204030204" pitchFamily="34" charset="0"/>
              </a:rPr>
              <a:t>,</a:t>
            </a:r>
            <a:r>
              <a:rPr lang="tr-TR" sz="1800" i="1" dirty="0" smtClean="0">
                <a:cs typeface="Calibri" panose="020F0502020204030204" pitchFamily="34" charset="0"/>
              </a:rPr>
              <a:t> </a:t>
            </a:r>
          </a:p>
          <a:p>
            <a:pPr marL="457200" lvl="1" indent="0" algn="just">
              <a:buNone/>
              <a:defRPr/>
            </a:pPr>
            <a:endParaRPr lang="tr-TR" sz="1800" dirty="0">
              <a:cs typeface="Calibri" panose="020F0502020204030204" pitchFamily="34"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8860" y="1190760"/>
            <a:ext cx="2483876" cy="1654140"/>
          </a:xfrm>
          <a:prstGeom prst="rect">
            <a:avLst/>
          </a:prstGeom>
          <a:ln>
            <a:noFill/>
          </a:ln>
          <a:effectLst>
            <a:softEdge rad="112500"/>
          </a:effectLst>
        </p:spPr>
      </p:pic>
      <p:sp>
        <p:nvSpPr>
          <p:cNvPr id="13" name="Metin kutusu 12"/>
          <p:cNvSpPr txBox="1"/>
          <p:nvPr/>
        </p:nvSpPr>
        <p:spPr>
          <a:xfrm>
            <a:off x="7972766" y="1014079"/>
            <a:ext cx="3416060" cy="2161818"/>
          </a:xfrm>
          <a:prstGeom prst="snipRoundRect">
            <a:avLst/>
          </a:prstGeom>
          <a:noFill/>
          <a:ln w="254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pPr algn="just"/>
            <a:r>
              <a:rPr lang="tr-TR" sz="1600" dirty="0">
                <a:solidFill>
                  <a:schemeClr val="tx1"/>
                </a:solidFill>
                <a:latin typeface="Calibri" panose="020F0502020204030204" pitchFamily="34" charset="0"/>
                <a:cs typeface="Calibri" panose="020F0502020204030204" pitchFamily="34" charset="0"/>
              </a:rPr>
              <a:t>Yeni tescil iş yerleri ile </a:t>
            </a:r>
            <a:r>
              <a:rPr lang="tr-TR" sz="1600" dirty="0" smtClean="0">
                <a:solidFill>
                  <a:schemeClr val="tx1"/>
                </a:solidFill>
                <a:latin typeface="Calibri" panose="020F0502020204030204" pitchFamily="34" charset="0"/>
                <a:cs typeface="Calibri" panose="020F0502020204030204" pitchFamily="34" charset="0"/>
              </a:rPr>
              <a:t>daha </a:t>
            </a:r>
            <a:r>
              <a:rPr lang="tr-TR" sz="1600" dirty="0">
                <a:solidFill>
                  <a:schemeClr val="tx1"/>
                </a:solidFill>
                <a:latin typeface="Calibri" panose="020F0502020204030204" pitchFamily="34" charset="0"/>
                <a:cs typeface="Calibri" panose="020F0502020204030204" pitchFamily="34" charset="0"/>
              </a:rPr>
              <a:t>önce tescil edilmiş </a:t>
            </a:r>
            <a:r>
              <a:rPr lang="tr-TR" sz="1600" dirty="0" smtClean="0">
                <a:solidFill>
                  <a:schemeClr val="tx1"/>
                </a:solidFill>
                <a:latin typeface="Calibri" panose="020F0502020204030204" pitchFamily="34" charset="0"/>
                <a:cs typeface="Calibri" panose="020F0502020204030204" pitchFamily="34" charset="0"/>
              </a:rPr>
              <a:t>olup ortalama çalışan sayısının tespit edileceği yılda herhangi bir bildirimi bulunmayan </a:t>
            </a:r>
            <a:r>
              <a:rPr lang="tr-TR" sz="1600" dirty="0">
                <a:solidFill>
                  <a:schemeClr val="tx1"/>
                </a:solidFill>
                <a:latin typeface="Calibri" panose="020F0502020204030204" pitchFamily="34" charset="0"/>
                <a:cs typeface="Calibri" panose="020F0502020204030204" pitchFamily="34" charset="0"/>
              </a:rPr>
              <a:t>iş </a:t>
            </a:r>
            <a:r>
              <a:rPr lang="tr-TR" sz="1600" dirty="0" smtClean="0">
                <a:solidFill>
                  <a:schemeClr val="tx1"/>
                </a:solidFill>
                <a:latin typeface="Calibri" panose="020F0502020204030204" pitchFamily="34" charset="0"/>
                <a:cs typeface="Calibri" panose="020F0502020204030204" pitchFamily="34" charset="0"/>
              </a:rPr>
              <a:t>yerleri, </a:t>
            </a:r>
            <a:r>
              <a:rPr lang="tr-TR" sz="1600" dirty="0">
                <a:solidFill>
                  <a:schemeClr val="tx1"/>
                </a:solidFill>
                <a:latin typeface="Calibri" panose="020F0502020204030204" pitchFamily="34" charset="0"/>
                <a:cs typeface="Calibri" panose="020F0502020204030204" pitchFamily="34" charset="0"/>
              </a:rPr>
              <a:t>bu </a:t>
            </a:r>
            <a:r>
              <a:rPr lang="tr-TR" sz="1600" dirty="0" smtClean="0">
                <a:solidFill>
                  <a:schemeClr val="tx1"/>
                </a:solidFill>
                <a:latin typeface="Calibri" panose="020F0502020204030204" pitchFamily="34" charset="0"/>
                <a:cs typeface="Calibri" panose="020F0502020204030204" pitchFamily="34" charset="0"/>
              </a:rPr>
              <a:t>teşvikten, ilk defa sigortalı bildiriminde bulunulan ayı takip eden üçüncü aydan itibaren yararlanır.</a:t>
            </a:r>
            <a:endParaRPr lang="tr-TR" sz="1600" dirty="0">
              <a:solidFill>
                <a:schemeClr val="tx1"/>
              </a:solidFill>
              <a:latin typeface="Calibri" panose="020F0502020204030204" pitchFamily="34" charset="0"/>
              <a:cs typeface="Calibri" panose="020F0502020204030204" pitchFamily="34" charset="0"/>
            </a:endParaRPr>
          </a:p>
        </p:txBody>
      </p:sp>
      <p:pic>
        <p:nvPicPr>
          <p:cNvPr id="14" name="Resim 13"/>
          <p:cNvPicPr>
            <a:picLocks noChangeAspect="1"/>
          </p:cNvPicPr>
          <p:nvPr/>
        </p:nvPicPr>
        <p:blipFill rotWithShape="1">
          <a:blip r:embed="rId3" cstate="print">
            <a:extLst>
              <a:ext uri="{28A0092B-C50C-407E-A947-70E740481C1C}">
                <a14:useLocalDpi xmlns:a14="http://schemas.microsoft.com/office/drawing/2010/main" val="0"/>
              </a:ext>
            </a:extLst>
          </a:blip>
          <a:srcRect l="30000" r="36000"/>
          <a:stretch/>
        </p:blipFill>
        <p:spPr>
          <a:xfrm>
            <a:off x="11212896" y="1725263"/>
            <a:ext cx="369009" cy="813990"/>
          </a:xfrm>
          <a:prstGeom prst="rect">
            <a:avLst/>
          </a:prstGeom>
        </p:spPr>
      </p:pic>
      <p:sp>
        <p:nvSpPr>
          <p:cNvPr id="2" name="Altbilgi Yer Tutucusu 1"/>
          <p:cNvSpPr>
            <a:spLocks noGrp="1"/>
          </p:cNvSpPr>
          <p:nvPr>
            <p:ph type="ftr" sz="quarter" idx="11"/>
          </p:nvPr>
        </p:nvSpPr>
        <p:spPr/>
        <p:txBody>
          <a:bodyPr/>
          <a:lstStyle/>
          <a:p>
            <a:r>
              <a:rPr lang="tr-TR" smtClean="0"/>
              <a:t>MANİSA SOSYAL GÜVENLİK İL MÜDÜRLÜĞÜ</a:t>
            </a:r>
            <a:endParaRPr lang="tr-TR" dirty="0"/>
          </a:p>
        </p:txBody>
      </p:sp>
      <p:sp>
        <p:nvSpPr>
          <p:cNvPr id="9" name="Slayt Numarası Yer Tutucusu 8"/>
          <p:cNvSpPr>
            <a:spLocks noGrp="1"/>
          </p:cNvSpPr>
          <p:nvPr>
            <p:ph type="sldNum" sz="quarter" idx="12"/>
          </p:nvPr>
        </p:nvSpPr>
        <p:spPr/>
        <p:txBody>
          <a:bodyPr/>
          <a:lstStyle/>
          <a:p>
            <a:fld id="{10EBC74E-17B9-48B8-BE18-245EBB9FA2E0}" type="slidenum">
              <a:rPr lang="tr-TR" smtClean="0"/>
              <a:t>11</a:t>
            </a:fld>
            <a:endParaRPr lang="tr-TR"/>
          </a:p>
        </p:txBody>
      </p:sp>
      <p:sp>
        <p:nvSpPr>
          <p:cNvPr id="16" name="Yuvarlatılmış Dikdörtgen 15"/>
          <p:cNvSpPr/>
          <p:nvPr/>
        </p:nvSpPr>
        <p:spPr>
          <a:xfrm>
            <a:off x="1083120" y="416279"/>
            <a:ext cx="10315883" cy="377976"/>
          </a:xfrm>
          <a:prstGeom prst="roundRect">
            <a:avLst/>
          </a:prstGeom>
          <a:noFill/>
        </p:spPr>
        <p:txBody>
          <a:bodyPr vert="horz" wrap="square" lIns="91440" tIns="45720" rIns="91440" bIns="45720" rtlCol="0" anchor="ctr">
            <a:spAutoFit/>
          </a:bodyPr>
          <a:lstStyle/>
          <a:p>
            <a:pPr algn="ctr">
              <a:lnSpc>
                <a:spcPct val="90000"/>
              </a:lnSpc>
              <a:spcBef>
                <a:spcPct val="0"/>
              </a:spcBef>
            </a:pPr>
            <a:r>
              <a:rPr lang="tr-TR" b="1" dirty="0" smtClean="0">
                <a:solidFill>
                  <a:schemeClr val="tx1"/>
                </a:solidFill>
                <a:latin typeface="Segoe UI Black" panose="020B0A02040204020203" pitchFamily="34" charset="0"/>
                <a:ea typeface="Segoe UI Black" panose="020B0A02040204020203" pitchFamily="34" charset="0"/>
                <a:cs typeface="Segoe UI Black" panose="020B0A02040204020203" pitchFamily="34" charset="0"/>
              </a:rPr>
              <a:t>YENİ NESİL TEŞVİK </a:t>
            </a:r>
            <a:endParaRPr lang="tr-TR" b="1"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0" name="Rectangle 17"/>
          <p:cNvSpPr/>
          <p:nvPr/>
        </p:nvSpPr>
        <p:spPr>
          <a:xfrm>
            <a:off x="1423989" y="2896348"/>
            <a:ext cx="109536" cy="40186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 name="Rectangle 18"/>
          <p:cNvSpPr/>
          <p:nvPr/>
        </p:nvSpPr>
        <p:spPr>
          <a:xfrm>
            <a:off x="1423989" y="1590674"/>
            <a:ext cx="109536" cy="401869"/>
          </a:xfrm>
          <a:prstGeom prst="rect">
            <a:avLst/>
          </a:prstGeom>
          <a:solidFill>
            <a:srgbClr val="E629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5" name="Rectangle 19"/>
          <p:cNvSpPr/>
          <p:nvPr/>
        </p:nvSpPr>
        <p:spPr>
          <a:xfrm>
            <a:off x="1423989" y="3588635"/>
            <a:ext cx="109536" cy="40186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7" name="Rectangle 30">
            <a:extLst>
              <a:ext uri="{FF2B5EF4-FFF2-40B4-BE49-F238E27FC236}">
                <a16:creationId xmlns:a16="http://schemas.microsoft.com/office/drawing/2014/main" xmlns="" id="{11AA9935-1718-4A6D-9FE6-1B7BC4D1F07C}"/>
              </a:ext>
            </a:extLst>
          </p:cNvPr>
          <p:cNvSpPr/>
          <p:nvPr/>
        </p:nvSpPr>
        <p:spPr>
          <a:xfrm>
            <a:off x="1029192" y="2923763"/>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8" name="Pie 24">
            <a:extLst>
              <a:ext uri="{FF2B5EF4-FFF2-40B4-BE49-F238E27FC236}">
                <a16:creationId xmlns:a16="http://schemas.microsoft.com/office/drawing/2014/main" xmlns="" id="{093283E6-61A7-446E-A7EE-4B3B1B71226A}"/>
              </a:ext>
            </a:extLst>
          </p:cNvPr>
          <p:cNvSpPr/>
          <p:nvPr/>
        </p:nvSpPr>
        <p:spPr>
          <a:xfrm>
            <a:off x="1003041" y="3608571"/>
            <a:ext cx="350460" cy="348520"/>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9" name="Rectangle 9">
            <a:extLst>
              <a:ext uri="{FF2B5EF4-FFF2-40B4-BE49-F238E27FC236}">
                <a16:creationId xmlns:a16="http://schemas.microsoft.com/office/drawing/2014/main" xmlns="" id="{7DBDFC12-001E-497F-A7C8-5F86E85AC7AF}"/>
              </a:ext>
            </a:extLst>
          </p:cNvPr>
          <p:cNvSpPr/>
          <p:nvPr/>
        </p:nvSpPr>
        <p:spPr>
          <a:xfrm>
            <a:off x="1014843" y="1608475"/>
            <a:ext cx="360125" cy="33710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5622468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ikdörtgen 21"/>
          <p:cNvSpPr/>
          <p:nvPr/>
        </p:nvSpPr>
        <p:spPr>
          <a:xfrm>
            <a:off x="1078522" y="4700192"/>
            <a:ext cx="10544909" cy="1532727"/>
          </a:xfrm>
          <a:prstGeom prst="rect">
            <a:avLst/>
          </a:prstGeom>
        </p:spPr>
        <p:txBody>
          <a:bodyPr wrap="square">
            <a:spAutoFit/>
          </a:bodyPr>
          <a:lstStyle/>
          <a:p>
            <a:pPr marL="742950" lvl="2" indent="-285750" algn="just" eaLnBrk="0" fontAlgn="base" hangingPunct="0">
              <a:spcBef>
                <a:spcPct val="20000"/>
              </a:spcBef>
              <a:spcAft>
                <a:spcPct val="0"/>
              </a:spcAft>
              <a:buClr>
                <a:schemeClr val="bg1"/>
              </a:buClr>
              <a:buFont typeface="Wingdings" panose="05000000000000000000" pitchFamily="2" charset="2"/>
              <a:buChar char="§"/>
              <a:defRPr/>
            </a:pPr>
            <a:r>
              <a:rPr lang="tr-TR" b="1" dirty="0">
                <a:latin typeface="Calibri" panose="020F0502020204030204" pitchFamily="34" charset="0"/>
                <a:cs typeface="Calibri" panose="020F0502020204030204" pitchFamily="34" charset="0"/>
              </a:rPr>
              <a:t>31/12/2020</a:t>
            </a:r>
            <a:r>
              <a:rPr lang="tr-TR" dirty="0">
                <a:latin typeface="Calibri" panose="020F0502020204030204" pitchFamily="34" charset="0"/>
                <a:cs typeface="Calibri" panose="020F0502020204030204" pitchFamily="34" charset="0"/>
              </a:rPr>
              <a:t> tarihine kadar geçerli olmak üzere; destekten yararlanma süresi </a:t>
            </a:r>
            <a:r>
              <a:rPr lang="tr-TR" b="1" dirty="0">
                <a:latin typeface="Calibri" panose="020F0502020204030204" pitchFamily="34" charset="0"/>
                <a:cs typeface="Calibri" panose="020F0502020204030204" pitchFamily="34" charset="0"/>
              </a:rPr>
              <a:t>12 Ay</a:t>
            </a:r>
            <a:r>
              <a:rPr lang="tr-TR" dirty="0">
                <a:latin typeface="Calibri" panose="020F0502020204030204" pitchFamily="34" charset="0"/>
                <a:cs typeface="Calibri" panose="020F0502020204030204" pitchFamily="34" charset="0"/>
              </a:rPr>
              <a:t>’dır. </a:t>
            </a:r>
          </a:p>
          <a:p>
            <a:pPr marL="742950" lvl="2" indent="-285750" algn="just" eaLnBrk="0" fontAlgn="base" hangingPunct="0">
              <a:spcBef>
                <a:spcPct val="20000"/>
              </a:spcBef>
              <a:spcAft>
                <a:spcPct val="0"/>
              </a:spcAft>
              <a:buClr>
                <a:schemeClr val="bg1"/>
              </a:buClr>
              <a:buFont typeface="Wingdings" panose="05000000000000000000" pitchFamily="2" charset="2"/>
              <a:buChar char="§"/>
              <a:defRPr/>
            </a:pPr>
            <a:endParaRPr lang="tr-TR" dirty="0">
              <a:latin typeface="Calibri" panose="020F0502020204030204" pitchFamily="34" charset="0"/>
              <a:cs typeface="Calibri" panose="020F0502020204030204" pitchFamily="34" charset="0"/>
            </a:endParaRPr>
          </a:p>
          <a:p>
            <a:pPr marL="742950" lvl="1" indent="-285750" algn="just">
              <a:spcAft>
                <a:spcPts val="400"/>
              </a:spcAft>
              <a:buClr>
                <a:schemeClr val="bg1"/>
              </a:buClr>
              <a:buFont typeface="Wingdings" panose="05000000000000000000" pitchFamily="2" charset="2"/>
              <a:buChar char="§"/>
            </a:pPr>
            <a:r>
              <a:rPr lang="tr-TR" dirty="0">
                <a:latin typeface="Calibri" panose="020F0502020204030204" pitchFamily="34" charset="0"/>
                <a:cs typeface="Calibri" panose="020F0502020204030204" pitchFamily="34" charset="0"/>
              </a:rPr>
              <a:t>Ancak bu süre; işe giriş tarihi itibariyle 18 yaşından büyük kadın, 18 yaşından büyük 25 yaşından küçük erkek sigortalılar ile Türkiye İş Kurumuna </a:t>
            </a:r>
            <a:r>
              <a:rPr lang="tr-TR" b="1" dirty="0">
                <a:latin typeface="Calibri" panose="020F0502020204030204" pitchFamily="34" charset="0"/>
                <a:cs typeface="Calibri" panose="020F0502020204030204" pitchFamily="34" charset="0"/>
              </a:rPr>
              <a:t>engelli </a:t>
            </a:r>
            <a:r>
              <a:rPr lang="tr-TR" dirty="0">
                <a:latin typeface="Calibri" panose="020F0502020204030204" pitchFamily="34" charset="0"/>
                <a:cs typeface="Calibri" panose="020F0502020204030204" pitchFamily="34" charset="0"/>
              </a:rPr>
              <a:t>olarak kayıtlı sigortalılar için sigortalının işe giriş tarihinden itibaren </a:t>
            </a:r>
            <a:r>
              <a:rPr lang="tr-TR" b="1" dirty="0">
                <a:latin typeface="Calibri" panose="020F0502020204030204" pitchFamily="34" charset="0"/>
                <a:cs typeface="Calibri" panose="020F0502020204030204" pitchFamily="34" charset="0"/>
              </a:rPr>
              <a:t>18 Ay’dır</a:t>
            </a:r>
            <a:r>
              <a:rPr lang="tr-TR" dirty="0">
                <a:latin typeface="Calibri" panose="020F0502020204030204" pitchFamily="34" charset="0"/>
                <a:cs typeface="Calibri" panose="020F0502020204030204" pitchFamily="34" charset="0"/>
              </a:rPr>
              <a:t>.</a:t>
            </a:r>
          </a:p>
        </p:txBody>
      </p:sp>
      <p:sp>
        <p:nvSpPr>
          <p:cNvPr id="3" name="Dikdörtgen 2"/>
          <p:cNvSpPr/>
          <p:nvPr/>
        </p:nvSpPr>
        <p:spPr>
          <a:xfrm>
            <a:off x="1071752" y="1825837"/>
            <a:ext cx="10575396" cy="3112647"/>
          </a:xfrm>
          <a:prstGeom prst="rect">
            <a:avLst/>
          </a:prstGeom>
        </p:spPr>
        <p:txBody>
          <a:bodyPr wrap="square">
            <a:spAutoFit/>
          </a:bodyPr>
          <a:lstStyle/>
          <a:p>
            <a:pPr marL="742950" lvl="1" indent="-285750" algn="just">
              <a:spcAft>
                <a:spcPts val="400"/>
              </a:spcAft>
              <a:buClr>
                <a:schemeClr val="bg1"/>
              </a:buClr>
              <a:buFont typeface="Wingdings" panose="05000000000000000000" pitchFamily="2" charset="2"/>
              <a:buChar char="§"/>
            </a:pPr>
            <a:r>
              <a:rPr lang="tr-TR" dirty="0" smtClean="0">
                <a:latin typeface="Calibri" panose="020F0502020204030204" pitchFamily="34" charset="0"/>
                <a:cs typeface="Calibri" panose="020F0502020204030204" pitchFamily="34" charset="0"/>
              </a:rPr>
              <a:t>Sigortalının </a:t>
            </a:r>
            <a:r>
              <a:rPr lang="tr-TR" b="1" dirty="0" smtClean="0">
                <a:latin typeface="Calibri" panose="020F0502020204030204" pitchFamily="34" charset="0"/>
                <a:cs typeface="Calibri" panose="020F0502020204030204" pitchFamily="34" charset="0"/>
              </a:rPr>
              <a:t>1/1/2018</a:t>
            </a:r>
            <a:r>
              <a:rPr lang="tr-TR" dirty="0" smtClean="0">
                <a:latin typeface="Calibri" panose="020F0502020204030204" pitchFamily="34" charset="0"/>
                <a:cs typeface="Calibri" panose="020F0502020204030204" pitchFamily="34" charset="0"/>
              </a:rPr>
              <a:t> </a:t>
            </a:r>
            <a:r>
              <a:rPr lang="tr-TR" dirty="0">
                <a:latin typeface="Calibri" panose="020F0502020204030204" pitchFamily="34" charset="0"/>
                <a:cs typeface="Calibri" panose="020F0502020204030204" pitchFamily="34" charset="0"/>
              </a:rPr>
              <a:t>ila </a:t>
            </a:r>
            <a:r>
              <a:rPr lang="tr-TR" b="1" dirty="0">
                <a:latin typeface="Calibri" panose="020F0502020204030204" pitchFamily="34" charset="0"/>
                <a:cs typeface="Calibri" panose="020F0502020204030204" pitchFamily="34" charset="0"/>
              </a:rPr>
              <a:t>31/12/2020 </a:t>
            </a:r>
            <a:r>
              <a:rPr lang="tr-TR" dirty="0">
                <a:latin typeface="Calibri" panose="020F0502020204030204" pitchFamily="34" charset="0"/>
                <a:cs typeface="Calibri" panose="020F0502020204030204" pitchFamily="34" charset="0"/>
              </a:rPr>
              <a:t>tarihleri arasında işe alınmış </a:t>
            </a:r>
            <a:r>
              <a:rPr lang="tr-TR" dirty="0" smtClean="0">
                <a:latin typeface="Calibri" panose="020F0502020204030204" pitchFamily="34" charset="0"/>
                <a:cs typeface="Calibri" panose="020F0502020204030204" pitchFamily="34" charset="0"/>
              </a:rPr>
              <a:t>olması,</a:t>
            </a:r>
            <a:endParaRPr lang="tr-TR" dirty="0">
              <a:latin typeface="Calibri" panose="020F0502020204030204" pitchFamily="34" charset="0"/>
              <a:cs typeface="Calibri" panose="020F0502020204030204" pitchFamily="34" charset="0"/>
            </a:endParaRPr>
          </a:p>
          <a:p>
            <a:pPr marL="742950" lvl="1" indent="-285750" algn="just">
              <a:spcAft>
                <a:spcPts val="400"/>
              </a:spcAft>
              <a:buClr>
                <a:schemeClr val="bg1"/>
              </a:buClr>
              <a:buFont typeface="Wingdings" panose="05000000000000000000" pitchFamily="2" charset="2"/>
              <a:buChar char="§"/>
            </a:pPr>
            <a:r>
              <a:rPr lang="tr-TR" dirty="0" smtClean="0">
                <a:latin typeface="Calibri" panose="020F0502020204030204" pitchFamily="34" charset="0"/>
                <a:cs typeface="Calibri" panose="020F0502020204030204" pitchFamily="34" charset="0"/>
              </a:rPr>
              <a:t>Sigortalının Türkiye </a:t>
            </a:r>
            <a:r>
              <a:rPr lang="tr-TR" dirty="0">
                <a:latin typeface="Calibri" panose="020F0502020204030204" pitchFamily="34" charset="0"/>
                <a:cs typeface="Calibri" panose="020F0502020204030204" pitchFamily="34" charset="0"/>
              </a:rPr>
              <a:t>İş Kurumuna </a:t>
            </a:r>
            <a:r>
              <a:rPr lang="tr-TR" b="1" dirty="0">
                <a:latin typeface="Calibri" panose="020F0502020204030204" pitchFamily="34" charset="0"/>
                <a:cs typeface="Calibri" panose="020F0502020204030204" pitchFamily="34" charset="0"/>
              </a:rPr>
              <a:t>(İş-Kur) </a:t>
            </a:r>
            <a:r>
              <a:rPr lang="tr-TR" dirty="0" smtClean="0">
                <a:latin typeface="Calibri" panose="020F0502020204030204" pitchFamily="34" charset="0"/>
                <a:cs typeface="Calibri" panose="020F0502020204030204" pitchFamily="34" charset="0"/>
              </a:rPr>
              <a:t>kayıtlı </a:t>
            </a:r>
            <a:r>
              <a:rPr lang="tr-TR" dirty="0">
                <a:latin typeface="Calibri" panose="020F0502020204030204" pitchFamily="34" charset="0"/>
                <a:cs typeface="Calibri" panose="020F0502020204030204" pitchFamily="34" charset="0"/>
              </a:rPr>
              <a:t>işsiz </a:t>
            </a:r>
            <a:r>
              <a:rPr lang="tr-TR" dirty="0" smtClean="0">
                <a:latin typeface="Calibri" panose="020F0502020204030204" pitchFamily="34" charset="0"/>
                <a:cs typeface="Calibri" panose="020F0502020204030204" pitchFamily="34" charset="0"/>
              </a:rPr>
              <a:t>olması, </a:t>
            </a:r>
          </a:p>
          <a:p>
            <a:pPr marL="742950" lvl="1" indent="-285750" algn="just">
              <a:spcAft>
                <a:spcPts val="400"/>
              </a:spcAft>
              <a:buClr>
                <a:schemeClr val="bg1"/>
              </a:buClr>
              <a:buFont typeface="Wingdings" panose="05000000000000000000" pitchFamily="2" charset="2"/>
              <a:buChar char="§"/>
            </a:pPr>
            <a:r>
              <a:rPr lang="tr-TR" dirty="0" smtClean="0">
                <a:latin typeface="Calibri" panose="020F0502020204030204" pitchFamily="34" charset="0"/>
                <a:cs typeface="Calibri" panose="020F0502020204030204" pitchFamily="34" charset="0"/>
              </a:rPr>
              <a:t>Sigortalıların işe </a:t>
            </a:r>
            <a:r>
              <a:rPr lang="tr-TR" dirty="0">
                <a:latin typeface="Calibri" panose="020F0502020204030204" pitchFamily="34" charset="0"/>
                <a:cs typeface="Calibri" panose="020F0502020204030204" pitchFamily="34" charset="0"/>
              </a:rPr>
              <a:t>alındıkları tarihten </a:t>
            </a:r>
            <a:r>
              <a:rPr lang="tr-TR" b="1" dirty="0">
                <a:latin typeface="Calibri" panose="020F0502020204030204" pitchFamily="34" charset="0"/>
                <a:cs typeface="Calibri" panose="020F0502020204030204" pitchFamily="34" charset="0"/>
              </a:rPr>
              <a:t>önceki üç aya </a:t>
            </a:r>
            <a:r>
              <a:rPr lang="tr-TR" dirty="0">
                <a:latin typeface="Calibri" panose="020F0502020204030204" pitchFamily="34" charset="0"/>
                <a:cs typeface="Calibri" panose="020F0502020204030204" pitchFamily="34" charset="0"/>
              </a:rPr>
              <a:t>ilişkin Kurumumuza verilen </a:t>
            </a:r>
            <a:r>
              <a:rPr lang="tr-TR" dirty="0" err="1">
                <a:latin typeface="Calibri" panose="020F0502020204030204" pitchFamily="34" charset="0"/>
                <a:cs typeface="Calibri" panose="020F0502020204030204" pitchFamily="34" charset="0"/>
              </a:rPr>
              <a:t>APHB’de</a:t>
            </a:r>
            <a:r>
              <a:rPr lang="tr-TR" dirty="0">
                <a:latin typeface="Calibri" panose="020F0502020204030204" pitchFamily="34" charset="0"/>
                <a:cs typeface="Calibri" panose="020F0502020204030204" pitchFamily="34" charset="0"/>
              </a:rPr>
              <a:t> </a:t>
            </a:r>
            <a:r>
              <a:rPr lang="tr-TR" b="1" dirty="0">
                <a:latin typeface="Calibri" panose="020F0502020204030204" pitchFamily="34" charset="0"/>
                <a:cs typeface="Calibri" panose="020F0502020204030204" pitchFamily="34" charset="0"/>
              </a:rPr>
              <a:t>10 günden fazla </a:t>
            </a:r>
            <a:r>
              <a:rPr lang="tr-TR" dirty="0">
                <a:latin typeface="Calibri" panose="020F0502020204030204" pitchFamily="34" charset="0"/>
                <a:cs typeface="Calibri" panose="020F0502020204030204" pitchFamily="34" charset="0"/>
              </a:rPr>
              <a:t>5510 </a:t>
            </a:r>
            <a:r>
              <a:rPr lang="tr-TR" dirty="0" err="1">
                <a:latin typeface="Calibri" panose="020F0502020204030204" pitchFamily="34" charset="0"/>
                <a:cs typeface="Calibri" panose="020F0502020204030204" pitchFamily="34" charset="0"/>
              </a:rPr>
              <a:t>sk</a:t>
            </a:r>
            <a:r>
              <a:rPr lang="tr-TR" dirty="0">
                <a:latin typeface="Calibri" panose="020F0502020204030204" pitchFamily="34" charset="0"/>
                <a:cs typeface="Calibri" panose="020F0502020204030204" pitchFamily="34" charset="0"/>
              </a:rPr>
              <a:t> 4/1- </a:t>
            </a:r>
            <a:r>
              <a:rPr lang="tr-TR" dirty="0" smtClean="0">
                <a:latin typeface="Calibri" panose="020F0502020204030204" pitchFamily="34" charset="0"/>
                <a:cs typeface="Calibri" panose="020F0502020204030204" pitchFamily="34" charset="0"/>
              </a:rPr>
              <a:t>a, b </a:t>
            </a:r>
            <a:r>
              <a:rPr lang="tr-TR" dirty="0">
                <a:latin typeface="Calibri" panose="020F0502020204030204" pitchFamily="34" charset="0"/>
                <a:cs typeface="Calibri" panose="020F0502020204030204" pitchFamily="34" charset="0"/>
              </a:rPr>
              <a:t>ve c </a:t>
            </a:r>
            <a:r>
              <a:rPr lang="tr-TR" dirty="0" smtClean="0">
                <a:latin typeface="Calibri" panose="020F0502020204030204" pitchFamily="34" charset="0"/>
                <a:cs typeface="Calibri" panose="020F0502020204030204" pitchFamily="34" charset="0"/>
              </a:rPr>
              <a:t>bentleri </a:t>
            </a:r>
            <a:r>
              <a:rPr lang="tr-TR" dirty="0">
                <a:latin typeface="Calibri" panose="020F0502020204030204" pitchFamily="34" charset="0"/>
                <a:cs typeface="Calibri" panose="020F0502020204030204" pitchFamily="34" charset="0"/>
              </a:rPr>
              <a:t>kapsamında </a:t>
            </a:r>
            <a:r>
              <a:rPr lang="tr-TR" dirty="0" smtClean="0">
                <a:latin typeface="Calibri" panose="020F0502020204030204" pitchFamily="34" charset="0"/>
                <a:cs typeface="Calibri" panose="020F0502020204030204" pitchFamily="34" charset="0"/>
              </a:rPr>
              <a:t>kayıtlı olmaması (</a:t>
            </a:r>
            <a:r>
              <a:rPr lang="tr-TR" i="1" dirty="0" smtClean="0">
                <a:latin typeface="Calibri" panose="020F0502020204030204" pitchFamily="34" charset="0"/>
                <a:cs typeface="Calibri" panose="020F0502020204030204" pitchFamily="34" charset="0"/>
              </a:rPr>
              <a:t>isteğe bağlı sigortalılık hariç</a:t>
            </a:r>
            <a:r>
              <a:rPr lang="tr-TR" dirty="0" smtClean="0">
                <a:latin typeface="Calibri" panose="020F0502020204030204" pitchFamily="34" charset="0"/>
                <a:cs typeface="Calibri" panose="020F0502020204030204" pitchFamily="34" charset="0"/>
              </a:rPr>
              <a:t>),</a:t>
            </a:r>
            <a:endParaRPr lang="tr-TR" dirty="0">
              <a:latin typeface="Calibri" panose="020F0502020204030204" pitchFamily="34" charset="0"/>
              <a:cs typeface="Calibri" panose="020F0502020204030204" pitchFamily="34" charset="0"/>
            </a:endParaRPr>
          </a:p>
          <a:p>
            <a:pPr marL="742950" lvl="1" indent="-285750" algn="just">
              <a:spcAft>
                <a:spcPts val="400"/>
              </a:spcAft>
              <a:buClr>
                <a:schemeClr val="bg1"/>
              </a:buClr>
              <a:buFont typeface="Wingdings" panose="05000000000000000000" pitchFamily="2" charset="2"/>
              <a:buChar char="§"/>
            </a:pPr>
            <a:r>
              <a:rPr lang="tr-TR" dirty="0">
                <a:latin typeface="Calibri" panose="020F0502020204030204" pitchFamily="34" charset="0"/>
                <a:cs typeface="Calibri" panose="020F0502020204030204" pitchFamily="34" charset="0"/>
              </a:rPr>
              <a:t>Sigortalının işe alındığı yıldan </a:t>
            </a:r>
            <a:r>
              <a:rPr lang="tr-TR" b="1" dirty="0">
                <a:latin typeface="Calibri" panose="020F0502020204030204" pitchFamily="34" charset="0"/>
                <a:cs typeface="Calibri" panose="020F0502020204030204" pitchFamily="34" charset="0"/>
              </a:rPr>
              <a:t>bir önceki takvim yılında </a:t>
            </a:r>
            <a:r>
              <a:rPr lang="tr-TR" dirty="0">
                <a:latin typeface="Calibri" panose="020F0502020204030204" pitchFamily="34" charset="0"/>
                <a:cs typeface="Calibri" panose="020F0502020204030204" pitchFamily="34" charset="0"/>
              </a:rPr>
              <a:t>işe alındığı işyerinden Kuruma bildirilen aylık prim ve hizmet belgelerinde veya muhtasar ve prim hizmet beyannamesinde </a:t>
            </a:r>
            <a:r>
              <a:rPr lang="tr-TR" b="1" dirty="0" smtClean="0">
                <a:latin typeface="Calibri" panose="020F0502020204030204" pitchFamily="34" charset="0"/>
                <a:cs typeface="Calibri" panose="020F0502020204030204" pitchFamily="34" charset="0"/>
              </a:rPr>
              <a:t>kayıtlı </a:t>
            </a:r>
            <a:r>
              <a:rPr lang="tr-TR" b="1" dirty="0">
                <a:latin typeface="Calibri" panose="020F0502020204030204" pitchFamily="34" charset="0"/>
                <a:cs typeface="Calibri" panose="020F0502020204030204" pitchFamily="34" charset="0"/>
              </a:rPr>
              <a:t>sigortalı sayısının ortalamasına ilave </a:t>
            </a:r>
            <a:r>
              <a:rPr lang="tr-TR" dirty="0">
                <a:latin typeface="Calibri" panose="020F0502020204030204" pitchFamily="34" charset="0"/>
                <a:cs typeface="Calibri" panose="020F0502020204030204" pitchFamily="34" charset="0"/>
              </a:rPr>
              <a:t>olarak </a:t>
            </a:r>
            <a:r>
              <a:rPr lang="tr-TR" dirty="0" smtClean="0">
                <a:latin typeface="Calibri" panose="020F0502020204030204" pitchFamily="34" charset="0"/>
                <a:cs typeface="Calibri" panose="020F0502020204030204" pitchFamily="34" charset="0"/>
              </a:rPr>
              <a:t>çalıştırılması</a:t>
            </a:r>
          </a:p>
          <a:p>
            <a:pPr marL="685800" lvl="1" indent="-228600" algn="just">
              <a:spcAft>
                <a:spcPts val="400"/>
              </a:spcAft>
              <a:buFont typeface="Arial" panose="020B0604020202020204" pitchFamily="34" charset="0"/>
              <a:buChar char="•"/>
            </a:pPr>
            <a:endParaRPr lang="tr-TR" dirty="0" smtClean="0">
              <a:latin typeface="Calibri" panose="020F0502020204030204" pitchFamily="34" charset="0"/>
              <a:cs typeface="Calibri" panose="020F0502020204030204" pitchFamily="34" charset="0"/>
            </a:endParaRPr>
          </a:p>
          <a:p>
            <a:pPr marL="0" lvl="1" algn="just" eaLnBrk="0" fontAlgn="base" hangingPunct="0">
              <a:spcBef>
                <a:spcPct val="20000"/>
              </a:spcBef>
              <a:spcAft>
                <a:spcPct val="0"/>
              </a:spcAft>
              <a:buClr>
                <a:schemeClr val="tx1"/>
              </a:buClr>
              <a:defRPr/>
            </a:pPr>
            <a:endParaRPr lang="tr-TR" dirty="0" smtClean="0">
              <a:solidFill>
                <a:schemeClr val="accent2"/>
              </a:solidFill>
              <a:latin typeface="Calibri" panose="020F0502020204030204" pitchFamily="34" charset="0"/>
              <a:cs typeface="Calibri" panose="020F0502020204030204" pitchFamily="34" charset="0"/>
            </a:endParaRPr>
          </a:p>
          <a:p>
            <a:pPr lvl="1" algn="just">
              <a:spcAft>
                <a:spcPts val="400"/>
              </a:spcAft>
            </a:pPr>
            <a:endParaRPr lang="tr-TR" sz="1400" dirty="0" smtClean="0">
              <a:solidFill>
                <a:schemeClr val="tx2"/>
              </a:solidFill>
              <a:latin typeface="Calibri" panose="020F0502020204030204" pitchFamily="34" charset="0"/>
              <a:cs typeface="Calibri" panose="020F0502020204030204" pitchFamily="34" charset="0"/>
            </a:endParaRPr>
          </a:p>
        </p:txBody>
      </p:sp>
      <p:sp>
        <p:nvSpPr>
          <p:cNvPr id="10" name="Yuvarlatılmış Dikdörtgen 9"/>
          <p:cNvSpPr/>
          <p:nvPr/>
        </p:nvSpPr>
        <p:spPr>
          <a:xfrm>
            <a:off x="1083120" y="416279"/>
            <a:ext cx="10315883" cy="377976"/>
          </a:xfrm>
          <a:prstGeom prst="roundRect">
            <a:avLst/>
          </a:prstGeom>
          <a:noFill/>
        </p:spPr>
        <p:txBody>
          <a:bodyPr vert="horz" wrap="square" lIns="91440" tIns="45720" rIns="91440" bIns="45720" rtlCol="0" anchor="ctr">
            <a:spAutoFit/>
          </a:bodyPr>
          <a:lstStyle/>
          <a:p>
            <a:pPr algn="ctr">
              <a:lnSpc>
                <a:spcPct val="90000"/>
              </a:lnSpc>
              <a:spcBef>
                <a:spcPct val="0"/>
              </a:spcBef>
            </a:pPr>
            <a:r>
              <a:rPr lang="tr-TR" b="1" dirty="0" smtClean="0">
                <a:solidFill>
                  <a:schemeClr val="tx1"/>
                </a:solidFill>
                <a:latin typeface="Segoe UI Black" panose="020B0A02040204020203" pitchFamily="34" charset="0"/>
                <a:ea typeface="Segoe UI Black" panose="020B0A02040204020203" pitchFamily="34" charset="0"/>
                <a:cs typeface="Segoe UI Black" panose="020B0A02040204020203" pitchFamily="34" charset="0"/>
              </a:rPr>
              <a:t>YENİ NESİL TEŞVİK </a:t>
            </a:r>
            <a:endParaRPr lang="tr-TR" b="1"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2" name="Altbilgi Yer Tutucusu 1"/>
          <p:cNvSpPr>
            <a:spLocks noGrp="1"/>
          </p:cNvSpPr>
          <p:nvPr>
            <p:ph type="ftr" sz="quarter" idx="11"/>
          </p:nvPr>
        </p:nvSpPr>
        <p:spPr/>
        <p:txBody>
          <a:bodyPr/>
          <a:lstStyle/>
          <a:p>
            <a:r>
              <a:rPr lang="tr-TR" smtClean="0"/>
              <a:t>MANİSA SOSYAL GÜVENLİK İL MÜDÜRLÜĞÜ</a:t>
            </a:r>
            <a:endParaRPr lang="tr-TR" dirty="0"/>
          </a:p>
        </p:txBody>
      </p:sp>
      <p:sp>
        <p:nvSpPr>
          <p:cNvPr id="5" name="Slayt Numarası Yer Tutucusu 4"/>
          <p:cNvSpPr>
            <a:spLocks noGrp="1"/>
          </p:cNvSpPr>
          <p:nvPr>
            <p:ph type="sldNum" sz="quarter" idx="12"/>
          </p:nvPr>
        </p:nvSpPr>
        <p:spPr/>
        <p:txBody>
          <a:bodyPr/>
          <a:lstStyle/>
          <a:p>
            <a:fld id="{10EBC74E-17B9-48B8-BE18-245EBB9FA2E0}" type="slidenum">
              <a:rPr lang="tr-TR" smtClean="0"/>
              <a:t>12</a:t>
            </a:fld>
            <a:endParaRPr lang="tr-TR"/>
          </a:p>
        </p:txBody>
      </p:sp>
      <p:sp>
        <p:nvSpPr>
          <p:cNvPr id="12" name="Dikdörtgen 11"/>
          <p:cNvSpPr/>
          <p:nvPr/>
        </p:nvSpPr>
        <p:spPr>
          <a:xfrm>
            <a:off x="1629795" y="1234559"/>
            <a:ext cx="3387081" cy="400110"/>
          </a:xfrm>
          <a:prstGeom prst="rect">
            <a:avLst/>
          </a:prstGeom>
        </p:spPr>
        <p:txBody>
          <a:bodyPr wrap="none">
            <a:spAutoFit/>
          </a:bodyPr>
          <a:lstStyle/>
          <a:p>
            <a:r>
              <a:rPr lang="tr-TR" sz="2000" b="1" dirty="0">
                <a:solidFill>
                  <a:srgbClr val="C00000"/>
                </a:solidFill>
                <a:latin typeface="Calibri" pitchFamily="34" charset="0"/>
                <a:cs typeface="Calibri" panose="020F0502020204030204" pitchFamily="34" charset="0"/>
              </a:rPr>
              <a:t> Teşvikten Yararlanma Şartları </a:t>
            </a:r>
            <a:endParaRPr lang="tr-TR" sz="2000" dirty="0">
              <a:solidFill>
                <a:srgbClr val="C00000"/>
              </a:solidFill>
            </a:endParaRPr>
          </a:p>
        </p:txBody>
      </p:sp>
      <p:sp>
        <p:nvSpPr>
          <p:cNvPr id="4" name="Dikdörtgen 3"/>
          <p:cNvSpPr/>
          <p:nvPr/>
        </p:nvSpPr>
        <p:spPr>
          <a:xfrm>
            <a:off x="1629795" y="4210020"/>
            <a:ext cx="2093458" cy="400110"/>
          </a:xfrm>
          <a:prstGeom prst="rect">
            <a:avLst/>
          </a:prstGeom>
        </p:spPr>
        <p:txBody>
          <a:bodyPr wrap="none">
            <a:spAutoFit/>
          </a:bodyPr>
          <a:lstStyle/>
          <a:p>
            <a:pPr marL="0" lvl="1" algn="just" eaLnBrk="0" fontAlgn="base" hangingPunct="0">
              <a:spcBef>
                <a:spcPct val="20000"/>
              </a:spcBef>
              <a:spcAft>
                <a:spcPct val="0"/>
              </a:spcAft>
              <a:buClr>
                <a:schemeClr val="tx1"/>
              </a:buClr>
              <a:defRPr/>
            </a:pPr>
            <a:r>
              <a:rPr lang="tr-TR" sz="2000" b="1" dirty="0">
                <a:solidFill>
                  <a:srgbClr val="C00000"/>
                </a:solidFill>
                <a:latin typeface="Calibri" pitchFamily="34" charset="0"/>
                <a:cs typeface="Calibri" panose="020F0502020204030204" pitchFamily="34" charset="0"/>
              </a:rPr>
              <a:t>Yararlanma Süresi</a:t>
            </a:r>
          </a:p>
        </p:txBody>
      </p:sp>
      <p:pic>
        <p:nvPicPr>
          <p:cNvPr id="23" name="Resim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8725" y="1123950"/>
            <a:ext cx="505250" cy="505250"/>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3050" y="1809749"/>
            <a:ext cx="295275" cy="295275"/>
          </a:xfrm>
          <a:prstGeom prst="rect">
            <a:avLst/>
          </a:prstGeom>
        </p:spPr>
      </p:pic>
      <p:pic>
        <p:nvPicPr>
          <p:cNvPr id="27" name="Resim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3050" y="2143124"/>
            <a:ext cx="295275" cy="295275"/>
          </a:xfrm>
          <a:prstGeom prst="rect">
            <a:avLst/>
          </a:prstGeom>
        </p:spPr>
      </p:pic>
      <p:pic>
        <p:nvPicPr>
          <p:cNvPr id="28" name="Resim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3050" y="2486024"/>
            <a:ext cx="295275" cy="295275"/>
          </a:xfrm>
          <a:prstGeom prst="rect">
            <a:avLst/>
          </a:prstGeom>
        </p:spPr>
      </p:pic>
      <p:pic>
        <p:nvPicPr>
          <p:cNvPr id="29" name="Resim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3050" y="3095624"/>
            <a:ext cx="295275" cy="295275"/>
          </a:xfrm>
          <a:prstGeom prst="rect">
            <a:avLst/>
          </a:prstGeom>
        </p:spPr>
      </p:pic>
      <p:pic>
        <p:nvPicPr>
          <p:cNvPr id="30" name="Resim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8249" y="4181474"/>
            <a:ext cx="428625" cy="428625"/>
          </a:xfrm>
          <a:prstGeom prst="rect">
            <a:avLst/>
          </a:prstGeom>
        </p:spPr>
      </p:pic>
      <p:pic>
        <p:nvPicPr>
          <p:cNvPr id="31" name="Resim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2100" y="4686299"/>
            <a:ext cx="295275" cy="295275"/>
          </a:xfrm>
          <a:prstGeom prst="rect">
            <a:avLst/>
          </a:prstGeom>
        </p:spPr>
      </p:pic>
      <p:pic>
        <p:nvPicPr>
          <p:cNvPr id="32" name="Resim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3050" y="5286374"/>
            <a:ext cx="295275" cy="295275"/>
          </a:xfrm>
          <a:prstGeom prst="rect">
            <a:avLst/>
          </a:prstGeom>
        </p:spPr>
      </p:pic>
    </p:spTree>
    <p:extLst>
      <p:ext uri="{BB962C8B-B14F-4D97-AF65-F5344CB8AC3E}">
        <p14:creationId xmlns:p14="http://schemas.microsoft.com/office/powerpoint/2010/main" val="36463420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bilgi Yer Tutucusu 1"/>
          <p:cNvSpPr>
            <a:spLocks noGrp="1"/>
          </p:cNvSpPr>
          <p:nvPr>
            <p:ph type="ftr" sz="quarter" idx="11"/>
          </p:nvPr>
        </p:nvSpPr>
        <p:spPr/>
        <p:txBody>
          <a:bodyPr/>
          <a:lstStyle/>
          <a:p>
            <a:r>
              <a:rPr lang="tr-TR" dirty="0" smtClean="0"/>
              <a:t>MANİSA SOSYAL GÜVENLİK İL MÜDÜRLÜĞÜ</a:t>
            </a:r>
            <a:endParaRPr lang="tr-TR" dirty="0"/>
          </a:p>
        </p:txBody>
      </p:sp>
      <p:sp>
        <p:nvSpPr>
          <p:cNvPr id="2" name="Unvan 1"/>
          <p:cNvSpPr>
            <a:spLocks noGrp="1"/>
          </p:cNvSpPr>
          <p:nvPr>
            <p:ph type="title"/>
          </p:nvPr>
        </p:nvSpPr>
        <p:spPr>
          <a:xfrm>
            <a:off x="838200" y="992038"/>
            <a:ext cx="10515600" cy="698650"/>
          </a:xfrm>
        </p:spPr>
        <p:txBody>
          <a:bodyPr>
            <a:noAutofit/>
          </a:bodyPr>
          <a:lstStyle/>
          <a:p>
            <a:r>
              <a:rPr lang="tr-TR" sz="1800" b="1" u="sng" dirty="0">
                <a:solidFill>
                  <a:srgbClr val="C00000"/>
                </a:solidFill>
              </a:rPr>
              <a:t>Kanun No. 7166</a:t>
            </a:r>
            <a:r>
              <a:rPr lang="tr-TR" sz="1800" dirty="0">
                <a:solidFill>
                  <a:srgbClr val="C00000"/>
                </a:solidFill>
              </a:rPr>
              <a:t>					</a:t>
            </a:r>
            <a:r>
              <a:rPr lang="tr-TR" sz="1800" dirty="0" smtClean="0">
                <a:solidFill>
                  <a:srgbClr val="C00000"/>
                </a:solidFill>
              </a:rPr>
              <a:t>		</a:t>
            </a:r>
            <a:r>
              <a:rPr lang="tr-TR" sz="1800" b="1" dirty="0">
                <a:solidFill>
                  <a:srgbClr val="C00000"/>
                </a:solidFill>
              </a:rPr>
              <a:t>  </a:t>
            </a:r>
            <a:r>
              <a:rPr lang="tr-TR" sz="1800" b="1" u="sng" dirty="0">
                <a:solidFill>
                  <a:srgbClr val="C00000"/>
                </a:solidFill>
              </a:rPr>
              <a:t>Kabul Tarihi: 21/2/2019</a:t>
            </a:r>
            <a:r>
              <a:rPr lang="tr-TR" sz="1800" dirty="0">
                <a:solidFill>
                  <a:srgbClr val="C00000"/>
                </a:solidFill>
              </a:rPr>
              <a:t/>
            </a:r>
            <a:br>
              <a:rPr lang="tr-TR" sz="1800" dirty="0">
                <a:solidFill>
                  <a:srgbClr val="C00000"/>
                </a:solidFill>
              </a:rPr>
            </a:br>
            <a:endParaRPr lang="tr-TR" sz="1800" dirty="0">
              <a:solidFill>
                <a:srgbClr val="C00000"/>
              </a:solidFill>
            </a:endParaRPr>
          </a:p>
        </p:txBody>
      </p:sp>
      <p:sp>
        <p:nvSpPr>
          <p:cNvPr id="3" name="İçerik Yer Tutucusu 2"/>
          <p:cNvSpPr>
            <a:spLocks noGrp="1"/>
          </p:cNvSpPr>
          <p:nvPr>
            <p:ph idx="1"/>
          </p:nvPr>
        </p:nvSpPr>
        <p:spPr>
          <a:xfrm>
            <a:off x="838200" y="1454694"/>
            <a:ext cx="10515600" cy="4859842"/>
          </a:xfrm>
        </p:spPr>
        <p:txBody>
          <a:bodyPr>
            <a:noAutofit/>
          </a:bodyPr>
          <a:lstStyle/>
          <a:p>
            <a:pPr marL="0" indent="0" algn="just">
              <a:lnSpc>
                <a:spcPct val="107000"/>
              </a:lnSpc>
              <a:spcAft>
                <a:spcPts val="800"/>
              </a:spcAft>
              <a:buNone/>
            </a:pPr>
            <a:r>
              <a:rPr lang="tr-TR" sz="1800" dirty="0" smtClean="0">
                <a:solidFill>
                  <a:srgbClr val="000000"/>
                </a:solidFill>
                <a:ea typeface="Times New Roman" panose="02020603050405020304" pitchFamily="18" charset="0"/>
                <a:cs typeface="Times New Roman" panose="02020603050405020304" pitchFamily="18" charset="0"/>
              </a:rPr>
              <a:t>4447 </a:t>
            </a:r>
            <a:r>
              <a:rPr lang="tr-TR" sz="1800" dirty="0">
                <a:solidFill>
                  <a:srgbClr val="000000"/>
                </a:solidFill>
                <a:ea typeface="Times New Roman" panose="02020603050405020304" pitchFamily="18" charset="0"/>
                <a:cs typeface="Times New Roman" panose="02020603050405020304" pitchFamily="18" charset="0"/>
              </a:rPr>
              <a:t>sayılı İşsizlik Sigortası Kanununun geçici 19 uncu maddesinde sayılan diğer şartların sağlanmış olması ile birlikte;</a:t>
            </a:r>
            <a:endParaRPr lang="tr-TR" sz="1400" dirty="0">
              <a:ea typeface="Calibri" panose="020F0502020204030204" pitchFamily="34" charset="0"/>
              <a:cs typeface="Times New Roman" panose="02020603050405020304" pitchFamily="18" charset="0"/>
            </a:endParaRPr>
          </a:p>
          <a:p>
            <a:pPr lvl="0" algn="just">
              <a:lnSpc>
                <a:spcPct val="107000"/>
              </a:lnSpc>
              <a:spcAft>
                <a:spcPts val="0"/>
              </a:spcAft>
              <a:buClr>
                <a:srgbClr val="C00000"/>
              </a:buClr>
              <a:buFont typeface="Wingdings" panose="05000000000000000000" pitchFamily="2" charset="2"/>
              <a:buChar char="v"/>
            </a:pPr>
            <a:r>
              <a:rPr lang="tr-TR" sz="1800" dirty="0" smtClean="0">
                <a:solidFill>
                  <a:srgbClr val="000000"/>
                </a:solidFill>
                <a:ea typeface="Times New Roman" panose="02020603050405020304" pitchFamily="18" charset="0"/>
                <a:cs typeface="Times New Roman" panose="02020603050405020304" pitchFamily="18" charset="0"/>
              </a:rPr>
              <a:t> Sigortalının </a:t>
            </a:r>
            <a:r>
              <a:rPr lang="tr-TR" sz="1800" dirty="0">
                <a:solidFill>
                  <a:srgbClr val="000000"/>
                </a:solidFill>
                <a:ea typeface="Times New Roman" panose="02020603050405020304" pitchFamily="18" charset="0"/>
                <a:cs typeface="Times New Roman" panose="02020603050405020304" pitchFamily="18" charset="0"/>
              </a:rPr>
              <a:t>1/2/2019 ila 30/4/2019 tarihleri arasında işe alınmış olması</a:t>
            </a:r>
            <a:r>
              <a:rPr lang="tr-TR" sz="1800" dirty="0" smtClean="0">
                <a:solidFill>
                  <a:srgbClr val="000000"/>
                </a:solidFill>
                <a:ea typeface="Times New Roman" panose="02020603050405020304" pitchFamily="18" charset="0"/>
                <a:cs typeface="Times New Roman" panose="02020603050405020304" pitchFamily="18" charset="0"/>
              </a:rPr>
              <a:t>,</a:t>
            </a:r>
            <a:endParaRPr lang="tr-TR" sz="1400" dirty="0">
              <a:ea typeface="Calibri" panose="020F0502020204030204" pitchFamily="34" charset="0"/>
              <a:cs typeface="Times New Roman" panose="02020603050405020304" pitchFamily="18" charset="0"/>
            </a:endParaRPr>
          </a:p>
          <a:p>
            <a:pPr lvl="0" algn="just">
              <a:lnSpc>
                <a:spcPct val="107000"/>
              </a:lnSpc>
              <a:spcAft>
                <a:spcPts val="0"/>
              </a:spcAft>
              <a:buClr>
                <a:srgbClr val="C00000"/>
              </a:buClr>
              <a:buFont typeface="Wingdings" panose="05000000000000000000" pitchFamily="2" charset="2"/>
              <a:buChar char="v"/>
            </a:pPr>
            <a:r>
              <a:rPr lang="tr-TR" sz="1800" dirty="0" smtClean="0">
                <a:solidFill>
                  <a:srgbClr val="000000"/>
                </a:solidFill>
                <a:ea typeface="Times New Roman" panose="02020603050405020304" pitchFamily="18" charset="0"/>
                <a:cs typeface="Times New Roman" panose="02020603050405020304" pitchFamily="18" charset="0"/>
              </a:rPr>
              <a:t> 2018 </a:t>
            </a:r>
            <a:r>
              <a:rPr lang="tr-TR" sz="1800" dirty="0">
                <a:solidFill>
                  <a:srgbClr val="000000"/>
                </a:solidFill>
                <a:ea typeface="Times New Roman" panose="02020603050405020304" pitchFamily="18" charset="0"/>
                <a:cs typeface="Times New Roman" panose="02020603050405020304" pitchFamily="18" charset="0"/>
              </a:rPr>
              <a:t>yılı Ocak ila Aralık ayları/döneminde aylık prim ve hizmet belgesi veya muhtasar ve prim hizmet beyannamesi ile 5510 sayılı Kanunun 4 üncü maddesinin birinci fıkrasının (a) bendi kapsamında uzun vadeli sigorta kollarından en az sigortalı bildirimi yapılan aydaki/dönemdeki sigortalı sayısına ilave olması</a:t>
            </a:r>
            <a:r>
              <a:rPr lang="tr-TR" sz="1800" dirty="0" smtClean="0">
                <a:solidFill>
                  <a:srgbClr val="000000"/>
                </a:solidFill>
                <a:ea typeface="Times New Roman" panose="02020603050405020304" pitchFamily="18" charset="0"/>
                <a:cs typeface="Times New Roman" panose="02020603050405020304" pitchFamily="18" charset="0"/>
              </a:rPr>
              <a:t>,</a:t>
            </a:r>
            <a:r>
              <a:rPr lang="tr-TR" sz="1800" dirty="0">
                <a:ea typeface="Calibri" panose="020F0502020204030204" pitchFamily="34" charset="0"/>
                <a:cs typeface="Times New Roman" panose="02020603050405020304" pitchFamily="18" charset="0"/>
              </a:rPr>
              <a:t> </a:t>
            </a:r>
            <a:endParaRPr lang="tr-TR" sz="1400" dirty="0">
              <a:ea typeface="Calibri" panose="020F0502020204030204" pitchFamily="34" charset="0"/>
              <a:cs typeface="Times New Roman" panose="02020603050405020304" pitchFamily="18" charset="0"/>
            </a:endParaRPr>
          </a:p>
          <a:p>
            <a:pPr lvl="0" algn="just">
              <a:lnSpc>
                <a:spcPct val="107000"/>
              </a:lnSpc>
              <a:spcAft>
                <a:spcPts val="0"/>
              </a:spcAft>
              <a:buClr>
                <a:srgbClr val="C00000"/>
              </a:buClr>
              <a:buFont typeface="Wingdings" panose="05000000000000000000" pitchFamily="2" charset="2"/>
              <a:buChar char="v"/>
            </a:pPr>
            <a:r>
              <a:rPr lang="tr-TR" sz="1800" dirty="0" smtClean="0">
                <a:solidFill>
                  <a:srgbClr val="000000"/>
                </a:solidFill>
                <a:ea typeface="Times New Roman" panose="02020603050405020304" pitchFamily="18" charset="0"/>
                <a:cs typeface="Times New Roman" panose="02020603050405020304" pitchFamily="18" charset="0"/>
              </a:rPr>
              <a:t> İş </a:t>
            </a:r>
            <a:r>
              <a:rPr lang="tr-TR" sz="1800" dirty="0">
                <a:solidFill>
                  <a:srgbClr val="000000"/>
                </a:solidFill>
                <a:ea typeface="Times New Roman" panose="02020603050405020304" pitchFamily="18" charset="0"/>
                <a:cs typeface="Times New Roman" panose="02020603050405020304" pitchFamily="18" charset="0"/>
              </a:rPr>
              <a:t>sözleşmesinin işveren tarafından haklı nedenlerle feshedilmesi hariç olmak üzere, işe alındıkları tarihten itibaren dokuz aylık sürede iş sözleşmesi feshedilmeksizin çalıştırılması,</a:t>
            </a:r>
            <a:endParaRPr lang="tr-TR" sz="1400" dirty="0">
              <a:ea typeface="Calibri" panose="020F0502020204030204" pitchFamily="34" charset="0"/>
              <a:cs typeface="Times New Roman" panose="02020603050405020304" pitchFamily="18" charset="0"/>
            </a:endParaRPr>
          </a:p>
          <a:p>
            <a:pPr marL="0" indent="0" algn="just">
              <a:lnSpc>
                <a:spcPct val="107000"/>
              </a:lnSpc>
              <a:spcAft>
                <a:spcPts val="0"/>
              </a:spcAft>
              <a:buClr>
                <a:srgbClr val="C00000"/>
              </a:buClr>
              <a:buNone/>
            </a:pPr>
            <a:r>
              <a:rPr lang="tr-TR" sz="1800" dirty="0" smtClean="0">
                <a:ea typeface="Calibri" panose="020F0502020204030204" pitchFamily="34" charset="0"/>
                <a:cs typeface="Times New Roman" panose="02020603050405020304" pitchFamily="18" charset="0"/>
              </a:rPr>
              <a:t>     Halinde;</a:t>
            </a:r>
            <a:endParaRPr lang="tr-TR" sz="1400" dirty="0" smtClean="0">
              <a:ea typeface="Calibri" panose="020F0502020204030204" pitchFamily="34" charset="0"/>
              <a:cs typeface="Times New Roman" panose="02020603050405020304" pitchFamily="18" charset="0"/>
            </a:endParaRPr>
          </a:p>
          <a:p>
            <a:pPr marL="361950" indent="0" algn="just">
              <a:lnSpc>
                <a:spcPct val="107000"/>
              </a:lnSpc>
              <a:spcAft>
                <a:spcPts val="0"/>
              </a:spcAft>
              <a:buNone/>
            </a:pPr>
            <a:r>
              <a:rPr lang="tr-TR" sz="1800" dirty="0" smtClean="0">
                <a:solidFill>
                  <a:srgbClr val="000000"/>
                </a:solidFill>
                <a:ea typeface="Times New Roman" panose="02020603050405020304" pitchFamily="18" charset="0"/>
                <a:cs typeface="Times New Roman" panose="02020603050405020304" pitchFamily="18" charset="0"/>
              </a:rPr>
              <a:t>4447 sayılı İşsizlik Sigortası Kanununun geçici 19 uncu maddesinde belirtilen prim desteği ile birlikte işe alındıkları ay dâhil üç aylık süre için prim ödeme gün sayısının 67,36 Türk lirası ile çarpımı sonucu bulunacak tutar Fondan karşılanmak üzere işverene destek olarak ayrıca sağlanır.</a:t>
            </a:r>
            <a:endParaRPr lang="tr-TR" sz="1400" dirty="0" smtClean="0">
              <a:ea typeface="Calibri" panose="020F0502020204030204" pitchFamily="34" charset="0"/>
              <a:cs typeface="Times New Roman" panose="02020603050405020304" pitchFamily="18" charset="0"/>
            </a:endParaRPr>
          </a:p>
          <a:p>
            <a:pPr indent="0" algn="just">
              <a:lnSpc>
                <a:spcPct val="107000"/>
              </a:lnSpc>
              <a:spcAft>
                <a:spcPts val="0"/>
              </a:spcAft>
              <a:buNone/>
            </a:pPr>
            <a:r>
              <a:rPr lang="tr-TR" sz="1800" dirty="0">
                <a:ea typeface="Calibri" panose="020F0502020204030204" pitchFamily="34" charset="0"/>
                <a:cs typeface="Times New Roman" panose="02020603050405020304" pitchFamily="18" charset="0"/>
              </a:rPr>
              <a:t> </a:t>
            </a:r>
            <a:r>
              <a:rPr lang="tr-TR" sz="1800" dirty="0" smtClean="0">
                <a:ea typeface="Calibri" panose="020F0502020204030204" pitchFamily="34" charset="0"/>
                <a:cs typeface="Times New Roman" panose="02020603050405020304" pitchFamily="18" charset="0"/>
              </a:rPr>
              <a:t>İ</a:t>
            </a:r>
            <a:r>
              <a:rPr lang="tr-TR" sz="1800" dirty="0" smtClean="0">
                <a:solidFill>
                  <a:srgbClr val="000000"/>
                </a:solidFill>
                <a:ea typeface="Times New Roman" panose="02020603050405020304" pitchFamily="18" charset="0"/>
                <a:cs typeface="Times New Roman" panose="02020603050405020304" pitchFamily="18" charset="0"/>
              </a:rPr>
              <a:t>şverene </a:t>
            </a:r>
            <a:r>
              <a:rPr lang="tr-TR" sz="1800" dirty="0">
                <a:solidFill>
                  <a:srgbClr val="000000"/>
                </a:solidFill>
                <a:ea typeface="Times New Roman" panose="02020603050405020304" pitchFamily="18" charset="0"/>
                <a:cs typeface="Times New Roman" panose="02020603050405020304" pitchFamily="18" charset="0"/>
              </a:rPr>
              <a:t>sağlanan ücret desteği işverenin Sosyal Güvenlik Kurumuna olan borçlarına mahsup edilir, ancak işverene ödenmez.</a:t>
            </a:r>
            <a:endParaRPr lang="tr-TR" sz="1400" dirty="0">
              <a:ea typeface="Calibri" panose="020F0502020204030204" pitchFamily="34" charset="0"/>
              <a:cs typeface="Times New Roman" panose="02020603050405020304" pitchFamily="18" charset="0"/>
            </a:endParaRPr>
          </a:p>
          <a:p>
            <a:pPr marL="457200" algn="just">
              <a:lnSpc>
                <a:spcPct val="107000"/>
              </a:lnSpc>
              <a:spcAft>
                <a:spcPts val="800"/>
              </a:spcAft>
            </a:pPr>
            <a:endParaRPr lang="tr-TR" sz="1400" dirty="0">
              <a:ea typeface="Calibri" panose="020F0502020204030204" pitchFamily="34" charset="0"/>
              <a:cs typeface="Times New Roman" panose="02020603050405020304" pitchFamily="18" charset="0"/>
            </a:endParaRPr>
          </a:p>
        </p:txBody>
      </p:sp>
      <p:sp>
        <p:nvSpPr>
          <p:cNvPr id="5" name="Slayt Numarası Yer Tutucusu 4"/>
          <p:cNvSpPr>
            <a:spLocks noGrp="1"/>
          </p:cNvSpPr>
          <p:nvPr>
            <p:ph type="sldNum" sz="quarter" idx="12"/>
          </p:nvPr>
        </p:nvSpPr>
        <p:spPr/>
        <p:txBody>
          <a:bodyPr/>
          <a:lstStyle/>
          <a:p>
            <a:fld id="{10EBC74E-17B9-48B8-BE18-245EBB9FA2E0}" type="slidenum">
              <a:rPr lang="tr-TR" smtClean="0"/>
              <a:pPr/>
              <a:t>13</a:t>
            </a:fld>
            <a:endParaRPr lang="tr-TR" dirty="0"/>
          </a:p>
        </p:txBody>
      </p:sp>
      <p:sp>
        <p:nvSpPr>
          <p:cNvPr id="6" name="Yuvarlatılmış Dikdörtgen 5"/>
          <p:cNvSpPr/>
          <p:nvPr/>
        </p:nvSpPr>
        <p:spPr>
          <a:xfrm>
            <a:off x="1083120" y="416279"/>
            <a:ext cx="10315883" cy="377976"/>
          </a:xfrm>
          <a:prstGeom prst="roundRect">
            <a:avLst/>
          </a:prstGeom>
          <a:noFill/>
        </p:spPr>
        <p:txBody>
          <a:bodyPr vert="horz" wrap="square" lIns="91440" tIns="45720" rIns="91440" bIns="45720" rtlCol="0" anchor="ctr">
            <a:spAutoFit/>
          </a:bodyPr>
          <a:lstStyle/>
          <a:p>
            <a:pPr algn="ctr">
              <a:lnSpc>
                <a:spcPct val="90000"/>
              </a:lnSpc>
              <a:spcBef>
                <a:spcPct val="0"/>
              </a:spcBef>
            </a:pPr>
            <a:r>
              <a:rPr lang="tr-TR" b="1" dirty="0" smtClean="0">
                <a:latin typeface="Segoe UI Black" panose="020B0A02040204020203" pitchFamily="34" charset="0"/>
                <a:ea typeface="Segoe UI Black" panose="020B0A02040204020203" pitchFamily="34" charset="0"/>
                <a:cs typeface="Segoe UI Black" panose="020B0A02040204020203" pitchFamily="34" charset="0"/>
              </a:rPr>
              <a:t>YENİ İSTİHDAMDA ÜÇ AY ÜCRET DESTEĞİ</a:t>
            </a:r>
            <a:r>
              <a:rPr lang="tr-TR" b="1" dirty="0" smtClean="0">
                <a:solidFill>
                  <a:schemeClr val="tx1"/>
                </a:solidFill>
                <a:latin typeface="Segoe UI Black" panose="020B0A02040204020203" pitchFamily="34" charset="0"/>
                <a:ea typeface="Segoe UI Black" panose="020B0A02040204020203" pitchFamily="34" charset="0"/>
                <a:cs typeface="Segoe UI Black" panose="020B0A02040204020203" pitchFamily="34" charset="0"/>
              </a:rPr>
              <a:t> </a:t>
            </a:r>
            <a:endParaRPr lang="tr-TR" b="1"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11464755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smtClean="0"/>
              <a:t>MANİSA SOSYAL GÜVENLİK İL MÜDÜRLÜĞÜ</a:t>
            </a:r>
            <a:endParaRPr lang="tr-TR" dirty="0"/>
          </a:p>
        </p:txBody>
      </p:sp>
      <p:sp>
        <p:nvSpPr>
          <p:cNvPr id="5" name="Slayt Numarası Yer Tutucusu 4"/>
          <p:cNvSpPr>
            <a:spLocks noGrp="1"/>
          </p:cNvSpPr>
          <p:nvPr>
            <p:ph type="sldNum" sz="quarter" idx="12"/>
          </p:nvPr>
        </p:nvSpPr>
        <p:spPr/>
        <p:txBody>
          <a:bodyPr/>
          <a:lstStyle/>
          <a:p>
            <a:fld id="{10EBC74E-17B9-48B8-BE18-245EBB9FA2E0}" type="slidenum">
              <a:rPr lang="tr-TR" smtClean="0"/>
              <a:t>14</a:t>
            </a:fld>
            <a:endParaRPr lang="tr-TR"/>
          </a:p>
        </p:txBody>
      </p:sp>
      <p:sp>
        <p:nvSpPr>
          <p:cNvPr id="7" name="Metin kutusu 6"/>
          <p:cNvSpPr txBox="1"/>
          <p:nvPr/>
        </p:nvSpPr>
        <p:spPr>
          <a:xfrm>
            <a:off x="2467155" y="401905"/>
            <a:ext cx="7453222" cy="307777"/>
          </a:xfrm>
          <a:prstGeom prst="rect">
            <a:avLst/>
          </a:prstGeom>
          <a:noFill/>
        </p:spPr>
        <p:txBody>
          <a:bodyPr wrap="square" rtlCol="0">
            <a:spAutoFit/>
          </a:bodyPr>
          <a:lstStyle>
            <a:defPPr>
              <a:defRPr lang="tr-TR"/>
            </a:defPPr>
            <a:lvl1pPr algn="ctr">
              <a:defRPr sz="2000" b="1">
                <a:latin typeface="Segoe UI Black" panose="020B0A02040204020203" pitchFamily="34" charset="0"/>
                <a:ea typeface="Segoe UI Black" panose="020B0A02040204020203" pitchFamily="34" charset="0"/>
                <a:cs typeface="Segoe UI Black" panose="020B0A02040204020203" pitchFamily="34" charset="0"/>
              </a:defRPr>
            </a:lvl1pPr>
          </a:lstStyle>
          <a:p>
            <a:r>
              <a:rPr lang="tr-TR" sz="1400" dirty="0" smtClean="0"/>
              <a:t>2019 YILI ASGARİ ÜCRET DESTEĞİ</a:t>
            </a:r>
            <a:endParaRPr lang="tr-TR" sz="1400" dirty="0"/>
          </a:p>
        </p:txBody>
      </p:sp>
      <p:graphicFrame>
        <p:nvGraphicFramePr>
          <p:cNvPr id="9" name="Diyagram 8"/>
          <p:cNvGraphicFramePr/>
          <p:nvPr>
            <p:extLst>
              <p:ext uri="{D42A27DB-BD31-4B8C-83A1-F6EECF244321}">
                <p14:modId xmlns:p14="http://schemas.microsoft.com/office/powerpoint/2010/main" val="1291543809"/>
              </p:ext>
            </p:extLst>
          </p:nvPr>
        </p:nvGraphicFramePr>
        <p:xfrm>
          <a:off x="1819276" y="1926925"/>
          <a:ext cx="8553449" cy="3115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98733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10EBC74E-17B9-48B8-BE18-245EBB9FA2E0}" type="slidenum">
              <a:rPr lang="tr-TR" smtClean="0"/>
              <a:pPr/>
              <a:t>15</a:t>
            </a:fld>
            <a:endParaRPr lang="tr-TR" dirty="0"/>
          </a:p>
        </p:txBody>
      </p:sp>
      <p:sp>
        <p:nvSpPr>
          <p:cNvPr id="6" name="Dikdörtgen 5"/>
          <p:cNvSpPr/>
          <p:nvPr/>
        </p:nvSpPr>
        <p:spPr>
          <a:xfrm>
            <a:off x="1319841" y="1333418"/>
            <a:ext cx="9481329" cy="3693062"/>
          </a:xfrm>
          <a:prstGeom prst="rect">
            <a:avLst/>
          </a:prstGeom>
        </p:spPr>
        <p:txBody>
          <a:bodyPr wrap="square">
            <a:spAutoFit/>
          </a:bodyPr>
          <a:lstStyle/>
          <a:p>
            <a:pPr marL="285750" indent="-285750" algn="just">
              <a:lnSpc>
                <a:spcPct val="107000"/>
              </a:lnSpc>
              <a:spcAft>
                <a:spcPts val="800"/>
              </a:spcAft>
              <a:buClr>
                <a:schemeClr val="bg1"/>
              </a:buClr>
              <a:buFont typeface="Wingdings" panose="05000000000000000000" pitchFamily="2" charset="2"/>
              <a:buChar char="§"/>
            </a:pPr>
            <a:r>
              <a:rPr lang="tr-TR" dirty="0">
                <a:solidFill>
                  <a:srgbClr val="000000"/>
                </a:solidFill>
                <a:ea typeface="Times New Roman" panose="02020603050405020304" pitchFamily="18" charset="0"/>
                <a:cs typeface="Times New Roman" panose="02020603050405020304" pitchFamily="18" charset="0"/>
              </a:rPr>
              <a:t>Asgari ücret desteği 2019 yılında 12 ay boyunca verilecektir.</a:t>
            </a:r>
            <a:endParaRPr lang="tr-TR" dirty="0">
              <a:ea typeface="Calibri" panose="020F0502020204030204" pitchFamily="34" charset="0"/>
              <a:cs typeface="Times New Roman" panose="02020603050405020304" pitchFamily="18" charset="0"/>
            </a:endParaRPr>
          </a:p>
          <a:p>
            <a:pPr marL="285750" indent="-285750" algn="just">
              <a:lnSpc>
                <a:spcPct val="107000"/>
              </a:lnSpc>
              <a:spcAft>
                <a:spcPts val="800"/>
              </a:spcAft>
              <a:buClr>
                <a:schemeClr val="bg1"/>
              </a:buClr>
              <a:buFont typeface="Wingdings" panose="05000000000000000000" pitchFamily="2" charset="2"/>
              <a:buChar char="§"/>
            </a:pPr>
            <a:r>
              <a:rPr lang="tr-TR" dirty="0">
                <a:ea typeface="Calibri" panose="020F0502020204030204" pitchFamily="34" charset="0"/>
                <a:cs typeface="Times New Roman" panose="02020603050405020304" pitchFamily="18" charset="0"/>
              </a:rPr>
              <a:t>2019 yılı Ocak ila Aralık ayları için sağlanacak olan destek tutarına esas gün sayısının tespitinde dikkate alınacak prime esas günlük kazanç tutarı </a:t>
            </a:r>
            <a:r>
              <a:rPr lang="tr-TR" sz="2000" b="1" dirty="0">
                <a:solidFill>
                  <a:srgbClr val="C00000"/>
                </a:solidFill>
                <a:ea typeface="Calibri" panose="020F0502020204030204" pitchFamily="34" charset="0"/>
                <a:cs typeface="Times New Roman" panose="02020603050405020304" pitchFamily="18" charset="0"/>
              </a:rPr>
              <a:t>102</a:t>
            </a:r>
            <a:r>
              <a:rPr lang="tr-TR" b="1" dirty="0">
                <a:solidFill>
                  <a:srgbClr val="C00000"/>
                </a:solidFill>
                <a:ea typeface="Calibri" panose="020F0502020204030204" pitchFamily="34" charset="0"/>
                <a:cs typeface="Times New Roman" panose="02020603050405020304" pitchFamily="18" charset="0"/>
              </a:rPr>
              <a:t> </a:t>
            </a:r>
            <a:r>
              <a:rPr lang="tr-TR" dirty="0" smtClean="0">
                <a:latin typeface="Calibri" panose="020F0502020204030204" pitchFamily="34" charset="0"/>
                <a:ea typeface="Calibri" panose="020F0502020204030204" pitchFamily="34" charset="0"/>
                <a:cs typeface="Calibri" panose="020F0502020204030204" pitchFamily="34" charset="0"/>
              </a:rPr>
              <a:t>₺</a:t>
            </a:r>
            <a:r>
              <a:rPr lang="tr-TR" dirty="0" smtClean="0">
                <a:ea typeface="Calibri" panose="020F0502020204030204" pitchFamily="34" charset="0"/>
                <a:cs typeface="Times New Roman" panose="02020603050405020304" pitchFamily="18" charset="0"/>
              </a:rPr>
              <a:t>’</a:t>
            </a:r>
            <a:r>
              <a:rPr lang="tr-TR" dirty="0" err="1" smtClean="0">
                <a:ea typeface="Calibri" panose="020F0502020204030204" pitchFamily="34" charset="0"/>
                <a:cs typeface="Times New Roman" panose="02020603050405020304" pitchFamily="18" charset="0"/>
              </a:rPr>
              <a:t>dir</a:t>
            </a:r>
            <a:r>
              <a:rPr lang="tr-TR" dirty="0">
                <a:ea typeface="Calibri" panose="020F0502020204030204" pitchFamily="34" charset="0"/>
                <a:cs typeface="Times New Roman" panose="02020603050405020304" pitchFamily="18" charset="0"/>
              </a:rPr>
              <a:t>.</a:t>
            </a:r>
          </a:p>
          <a:p>
            <a:pPr marL="285750" indent="-285750" algn="just">
              <a:lnSpc>
                <a:spcPct val="107000"/>
              </a:lnSpc>
              <a:spcAft>
                <a:spcPts val="800"/>
              </a:spcAft>
              <a:buClr>
                <a:schemeClr val="bg1"/>
              </a:buClr>
              <a:buFont typeface="Wingdings" panose="05000000000000000000" pitchFamily="2" charset="2"/>
              <a:buChar char="§"/>
            </a:pPr>
            <a:r>
              <a:rPr lang="tr-TR" dirty="0" smtClean="0"/>
              <a:t>2018 </a:t>
            </a:r>
            <a:r>
              <a:rPr lang="tr-TR" dirty="0"/>
              <a:t>yılı Ocak ila Kasım ayları/döneminde aylık prim ve hizmet belgesi ile 4 üncü maddenin birinci fıkrasının (a) bendi kapsamında uzun vadeli sigorta kollarından en az sigortalı bildirimi yapılan aydaki sigortalı sayısının altında bildirimde bulunulması halinde bu madde hükümleri uygulanmaz. </a:t>
            </a:r>
            <a:endParaRPr lang="tr-TR" dirty="0" smtClean="0"/>
          </a:p>
          <a:p>
            <a:pPr marL="285750" indent="-285750" algn="just">
              <a:lnSpc>
                <a:spcPct val="107000"/>
              </a:lnSpc>
              <a:spcAft>
                <a:spcPts val="800"/>
              </a:spcAft>
              <a:buClr>
                <a:schemeClr val="bg1"/>
              </a:buClr>
              <a:buFont typeface="Wingdings" panose="05000000000000000000" pitchFamily="2" charset="2"/>
              <a:buChar char="§"/>
            </a:pPr>
            <a:r>
              <a:rPr lang="tr-TR" dirty="0"/>
              <a:t>2019 yılı içinde ilk defa bu Kanun kapsamına alınan işyerlerinden bildirilen sigortalılara ilişkin toplam prim ödeme gün sayısının belirtilen tutarlar ile çarpımı sonucu bulunacak tutar, bu işverenlerin Kuruma ödeyecekleri sigorta primlerinden mahsup edilir ve bu tutar İşsizlik Sigortası Fonundan karşılanır. </a:t>
            </a:r>
            <a:endParaRPr lang="tr-TR" dirty="0">
              <a:effectLst/>
              <a:ea typeface="Calibri" panose="020F0502020204030204" pitchFamily="34" charset="0"/>
              <a:cs typeface="Times New Roman" panose="02020603050405020304" pitchFamily="18" charset="0"/>
            </a:endParaRPr>
          </a:p>
        </p:txBody>
      </p:sp>
      <p:sp>
        <p:nvSpPr>
          <p:cNvPr id="7" name="Köşeli Çift Ayraç 6"/>
          <p:cNvSpPr/>
          <p:nvPr/>
        </p:nvSpPr>
        <p:spPr>
          <a:xfrm>
            <a:off x="1349802" y="1440796"/>
            <a:ext cx="198407" cy="198408"/>
          </a:xfrm>
          <a:prstGeom prst="chevron">
            <a:avLst/>
          </a:prstGeom>
          <a:solidFill>
            <a:srgbClr val="E6294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Köşeli Çift Ayraç 7"/>
          <p:cNvSpPr/>
          <p:nvPr/>
        </p:nvSpPr>
        <p:spPr>
          <a:xfrm>
            <a:off x="1339970" y="1800229"/>
            <a:ext cx="198407" cy="198408"/>
          </a:xfrm>
          <a:prstGeom prst="chevron">
            <a:avLst/>
          </a:prstGeom>
          <a:solidFill>
            <a:srgbClr val="E6294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Köşeli Çift Ayraç 8"/>
          <p:cNvSpPr/>
          <p:nvPr/>
        </p:nvSpPr>
        <p:spPr>
          <a:xfrm>
            <a:off x="1339970" y="2547853"/>
            <a:ext cx="198407" cy="198408"/>
          </a:xfrm>
          <a:prstGeom prst="chevron">
            <a:avLst/>
          </a:prstGeom>
          <a:solidFill>
            <a:srgbClr val="E6294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 name="Metin kutusu 9"/>
          <p:cNvSpPr txBox="1"/>
          <p:nvPr/>
        </p:nvSpPr>
        <p:spPr>
          <a:xfrm>
            <a:off x="2467155" y="401905"/>
            <a:ext cx="7453222" cy="307777"/>
          </a:xfrm>
          <a:prstGeom prst="rect">
            <a:avLst/>
          </a:prstGeom>
          <a:noFill/>
        </p:spPr>
        <p:txBody>
          <a:bodyPr wrap="square" rtlCol="0">
            <a:spAutoFit/>
          </a:bodyPr>
          <a:lstStyle>
            <a:defPPr>
              <a:defRPr lang="tr-TR"/>
            </a:defPPr>
            <a:lvl1pPr algn="ctr">
              <a:defRPr sz="2000" b="1">
                <a:latin typeface="Segoe UI Black" panose="020B0A02040204020203" pitchFamily="34" charset="0"/>
                <a:ea typeface="Segoe UI Black" panose="020B0A02040204020203" pitchFamily="34" charset="0"/>
                <a:cs typeface="Segoe UI Black" panose="020B0A02040204020203" pitchFamily="34" charset="0"/>
              </a:defRPr>
            </a:lvl1pPr>
          </a:lstStyle>
          <a:p>
            <a:r>
              <a:rPr lang="tr-TR" sz="1400" dirty="0" smtClean="0"/>
              <a:t>2019 YILI ASGARİ ÜCRET DESTEĞİ</a:t>
            </a:r>
            <a:endParaRPr lang="tr-TR" sz="1400" dirty="0"/>
          </a:p>
        </p:txBody>
      </p:sp>
      <p:sp>
        <p:nvSpPr>
          <p:cNvPr id="12" name="Köşeli Çift Ayraç 11"/>
          <p:cNvSpPr/>
          <p:nvPr/>
        </p:nvSpPr>
        <p:spPr>
          <a:xfrm>
            <a:off x="1345721" y="3830310"/>
            <a:ext cx="198407" cy="198408"/>
          </a:xfrm>
          <a:prstGeom prst="chevron">
            <a:avLst/>
          </a:prstGeom>
          <a:solidFill>
            <a:srgbClr val="E6294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 name="Altbilgi Yer Tutucusu 3"/>
          <p:cNvSpPr>
            <a:spLocks noGrp="1"/>
          </p:cNvSpPr>
          <p:nvPr>
            <p:ph type="ftr" sz="quarter" idx="11"/>
          </p:nvPr>
        </p:nvSpPr>
        <p:spPr>
          <a:xfrm rot="16200000">
            <a:off x="-1585451" y="2266130"/>
            <a:ext cx="4114800" cy="365125"/>
          </a:xfrm>
        </p:spPr>
        <p:txBody>
          <a:bodyPr/>
          <a:lstStyle/>
          <a:p>
            <a:r>
              <a:rPr lang="tr-TR" smtClean="0"/>
              <a:t>MANİSA SOSYAL GÜVENLİK İL MÜDÜRLÜĞÜ</a:t>
            </a:r>
            <a:endParaRPr lang="tr-TR" dirty="0"/>
          </a:p>
        </p:txBody>
      </p:sp>
    </p:spTree>
    <p:extLst>
      <p:ext uri="{BB962C8B-B14F-4D97-AF65-F5344CB8AC3E}">
        <p14:creationId xmlns:p14="http://schemas.microsoft.com/office/powerpoint/2010/main" val="17971651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smtClean="0"/>
              <a:t>MANİSA SOSYAL GÜVENLİK İL MÜDÜRLÜĞÜ</a:t>
            </a:r>
            <a:endParaRPr lang="tr-TR" dirty="0"/>
          </a:p>
        </p:txBody>
      </p:sp>
      <p:sp>
        <p:nvSpPr>
          <p:cNvPr id="5" name="Slayt Numarası Yer Tutucusu 4"/>
          <p:cNvSpPr>
            <a:spLocks noGrp="1"/>
          </p:cNvSpPr>
          <p:nvPr>
            <p:ph type="sldNum" sz="quarter" idx="12"/>
          </p:nvPr>
        </p:nvSpPr>
        <p:spPr/>
        <p:txBody>
          <a:bodyPr/>
          <a:lstStyle/>
          <a:p>
            <a:fld id="{10EBC74E-17B9-48B8-BE18-245EBB9FA2E0}" type="slidenum">
              <a:rPr lang="tr-TR" smtClean="0"/>
              <a:t>16</a:t>
            </a:fld>
            <a:endParaRPr lang="tr-TR" dirty="0"/>
          </a:p>
        </p:txBody>
      </p:sp>
      <p:sp>
        <p:nvSpPr>
          <p:cNvPr id="6" name="Metin kutusu 5"/>
          <p:cNvSpPr txBox="1"/>
          <p:nvPr/>
        </p:nvSpPr>
        <p:spPr>
          <a:xfrm>
            <a:off x="2467155" y="401905"/>
            <a:ext cx="7453222" cy="307777"/>
          </a:xfrm>
          <a:prstGeom prst="rect">
            <a:avLst/>
          </a:prstGeom>
          <a:noFill/>
        </p:spPr>
        <p:txBody>
          <a:bodyPr wrap="square" rtlCol="0">
            <a:spAutoFit/>
          </a:bodyPr>
          <a:lstStyle>
            <a:defPPr>
              <a:defRPr lang="tr-TR"/>
            </a:defPPr>
            <a:lvl1pPr algn="ctr">
              <a:defRPr sz="2000" b="1">
                <a:latin typeface="Segoe UI Black" panose="020B0A02040204020203" pitchFamily="34" charset="0"/>
                <a:ea typeface="Segoe UI Black" panose="020B0A02040204020203" pitchFamily="34" charset="0"/>
                <a:cs typeface="Segoe UI Black" panose="020B0A02040204020203" pitchFamily="34" charset="0"/>
              </a:defRPr>
            </a:lvl1pPr>
          </a:lstStyle>
          <a:p>
            <a:r>
              <a:rPr lang="tr-TR" sz="1400" dirty="0" smtClean="0"/>
              <a:t>2019 YILI ASGARİ ÜCRET DESTEĞİ</a:t>
            </a:r>
            <a:endParaRPr lang="tr-TR" sz="1400" dirty="0"/>
          </a:p>
        </p:txBody>
      </p:sp>
      <p:sp>
        <p:nvSpPr>
          <p:cNvPr id="7" name="Dikdörtgen 6"/>
          <p:cNvSpPr/>
          <p:nvPr/>
        </p:nvSpPr>
        <p:spPr>
          <a:xfrm>
            <a:off x="5152846" y="854818"/>
            <a:ext cx="6096000" cy="2246769"/>
          </a:xfrm>
          <a:prstGeom prst="rect">
            <a:avLst/>
          </a:prstGeom>
        </p:spPr>
        <p:txBody>
          <a:bodyPr>
            <a:spAutoFit/>
          </a:bodyPr>
          <a:lstStyle/>
          <a:p>
            <a:r>
              <a:rPr lang="tr-TR" sz="1500" dirty="0" smtClean="0"/>
              <a:t>2018 </a:t>
            </a:r>
            <a:r>
              <a:rPr lang="tr-TR" sz="1500" dirty="0"/>
              <a:t>yılına ait sigortalı bildirim sayısı </a:t>
            </a:r>
            <a:r>
              <a:rPr lang="tr-TR" sz="1500" dirty="0" smtClean="0"/>
              <a:t>yandaki </a:t>
            </a:r>
            <a:r>
              <a:rPr lang="tr-TR" sz="1500" dirty="0"/>
              <a:t>gibi olan bir işverenimiz için</a:t>
            </a:r>
            <a:r>
              <a:rPr lang="tr-TR" sz="1500" dirty="0" smtClean="0"/>
              <a:t>;</a:t>
            </a:r>
          </a:p>
          <a:p>
            <a:endParaRPr lang="tr-TR" sz="1500" dirty="0"/>
          </a:p>
          <a:p>
            <a:r>
              <a:rPr lang="tr-TR" sz="1500" dirty="0"/>
              <a:t> </a:t>
            </a:r>
          </a:p>
          <a:p>
            <a:r>
              <a:rPr lang="tr-TR" sz="1500" dirty="0"/>
              <a:t> </a:t>
            </a:r>
          </a:p>
          <a:p>
            <a:endParaRPr lang="tr-TR" sz="1500" dirty="0" smtClean="0"/>
          </a:p>
          <a:p>
            <a:r>
              <a:rPr lang="tr-TR" sz="1500" dirty="0" smtClean="0"/>
              <a:t/>
            </a:r>
            <a:br>
              <a:rPr lang="tr-TR" sz="1500" dirty="0" smtClean="0"/>
            </a:br>
            <a:endParaRPr lang="tr-TR" sz="1500" dirty="0" smtClean="0"/>
          </a:p>
          <a:p>
            <a:r>
              <a:rPr lang="tr-TR" sz="1500" dirty="0"/>
              <a:t>2018 Ocak ila Kasım ortalaması 500 ün altında olduğundan günlük </a:t>
            </a:r>
            <a:r>
              <a:rPr lang="tr-TR" sz="2000" b="1" dirty="0" smtClean="0">
                <a:solidFill>
                  <a:srgbClr val="C00000"/>
                </a:solidFill>
              </a:rPr>
              <a:t>5</a:t>
            </a:r>
            <a:r>
              <a:rPr lang="tr-TR" sz="2000" b="1" dirty="0" smtClean="0">
                <a:solidFill>
                  <a:srgbClr val="C00000"/>
                </a:solidFill>
                <a:latin typeface="Calibri" panose="020F0502020204030204" pitchFamily="34" charset="0"/>
                <a:cs typeface="Calibri" panose="020F0502020204030204" pitchFamily="34" charset="0"/>
              </a:rPr>
              <a:t>₺</a:t>
            </a:r>
            <a:r>
              <a:rPr lang="tr-TR" sz="2000" b="1" dirty="0" smtClean="0">
                <a:solidFill>
                  <a:srgbClr val="C00000"/>
                </a:solidFill>
              </a:rPr>
              <a:t> </a:t>
            </a:r>
            <a:r>
              <a:rPr lang="tr-TR" sz="1500" dirty="0"/>
              <a:t>destek sağlanır. </a:t>
            </a:r>
          </a:p>
        </p:txBody>
      </p:sp>
      <p:graphicFrame>
        <p:nvGraphicFramePr>
          <p:cNvPr id="12" name="Diyagram 11"/>
          <p:cNvGraphicFramePr/>
          <p:nvPr>
            <p:extLst>
              <p:ext uri="{D42A27DB-BD31-4B8C-83A1-F6EECF244321}">
                <p14:modId xmlns:p14="http://schemas.microsoft.com/office/powerpoint/2010/main" val="291783638"/>
              </p:ext>
            </p:extLst>
          </p:nvPr>
        </p:nvGraphicFramePr>
        <p:xfrm>
          <a:off x="4971692" y="3398808"/>
          <a:ext cx="6328914" cy="3252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7" name="Diyagram 16"/>
          <p:cNvGraphicFramePr/>
          <p:nvPr>
            <p:extLst>
              <p:ext uri="{D42A27DB-BD31-4B8C-83A1-F6EECF244321}">
                <p14:modId xmlns:p14="http://schemas.microsoft.com/office/powerpoint/2010/main" val="3112135561"/>
              </p:ext>
            </p:extLst>
          </p:nvPr>
        </p:nvGraphicFramePr>
        <p:xfrm>
          <a:off x="5247736" y="1216327"/>
          <a:ext cx="5906219" cy="5348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6" name="Diyagram 15"/>
          <p:cNvGraphicFramePr/>
          <p:nvPr>
            <p:extLst>
              <p:ext uri="{D42A27DB-BD31-4B8C-83A1-F6EECF244321}">
                <p14:modId xmlns:p14="http://schemas.microsoft.com/office/powerpoint/2010/main" val="3493310837"/>
              </p:ext>
            </p:extLst>
          </p:nvPr>
        </p:nvGraphicFramePr>
        <p:xfrm>
          <a:off x="5220152" y="1897814"/>
          <a:ext cx="3069833" cy="37093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 name="Tablo 1"/>
          <p:cNvGraphicFramePr>
            <a:graphicFrameLocks noGrp="1"/>
          </p:cNvGraphicFramePr>
          <p:nvPr>
            <p:extLst>
              <p:ext uri="{D42A27DB-BD31-4B8C-83A1-F6EECF244321}">
                <p14:modId xmlns:p14="http://schemas.microsoft.com/office/powerpoint/2010/main" val="1095491691"/>
              </p:ext>
            </p:extLst>
          </p:nvPr>
        </p:nvGraphicFramePr>
        <p:xfrm>
          <a:off x="1001870" y="1461066"/>
          <a:ext cx="3441939" cy="4465277"/>
        </p:xfrm>
        <a:graphic>
          <a:graphicData uri="http://schemas.openxmlformats.org/drawingml/2006/table">
            <a:tbl>
              <a:tblPr>
                <a:tableStyleId>{C083E6E3-FA7D-4D7B-A595-EF9225AFEA82}</a:tableStyleId>
              </a:tblPr>
              <a:tblGrid>
                <a:gridCol w="1871931">
                  <a:extLst>
                    <a:ext uri="{9D8B030D-6E8A-4147-A177-3AD203B41FA5}">
                      <a16:colId xmlns:a16="http://schemas.microsoft.com/office/drawing/2014/main" xmlns="" val="3541369767"/>
                    </a:ext>
                  </a:extLst>
                </a:gridCol>
                <a:gridCol w="1570008">
                  <a:extLst>
                    <a:ext uri="{9D8B030D-6E8A-4147-A177-3AD203B41FA5}">
                      <a16:colId xmlns:a16="http://schemas.microsoft.com/office/drawing/2014/main" xmlns="" val="2804914626"/>
                    </a:ext>
                  </a:extLst>
                </a:gridCol>
              </a:tblGrid>
              <a:tr h="675755">
                <a:tc>
                  <a:txBody>
                    <a:bodyPr/>
                    <a:lstStyle/>
                    <a:p>
                      <a:pPr algn="l" rtl="0" fontAlgn="ctr"/>
                      <a:r>
                        <a:rPr lang="tr-TR" sz="1400" u="none" strike="noStrike">
                          <a:effectLst/>
                        </a:rPr>
                        <a:t> </a:t>
                      </a:r>
                      <a:endParaRPr lang="tr-TR" sz="1400" b="1" i="1" u="none" strike="noStrike">
                        <a:solidFill>
                          <a:srgbClr val="000000"/>
                        </a:solidFill>
                        <a:effectLst/>
                        <a:latin typeface="Calibri" panose="020F0502020204030204" pitchFamily="34" charset="0"/>
                      </a:endParaRPr>
                    </a:p>
                  </a:txBody>
                  <a:tcPr marL="85725" marR="9525" marT="9525" marB="0" anchor="ctr"/>
                </a:tc>
                <a:tc>
                  <a:txBody>
                    <a:bodyPr/>
                    <a:lstStyle/>
                    <a:p>
                      <a:pPr algn="ctr" rtl="0" fontAlgn="ctr"/>
                      <a:r>
                        <a:rPr lang="tr-TR" sz="1400" b="1" u="none" strike="noStrike" dirty="0">
                          <a:effectLst/>
                        </a:rPr>
                        <a:t>Sigortalı Bildirilen Kişi Sayısı</a:t>
                      </a:r>
                      <a:endParaRPr lang="tr-TR" sz="1400" b="1" i="1"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201597991"/>
                  </a:ext>
                </a:extLst>
              </a:tr>
              <a:tr h="344502">
                <a:tc>
                  <a:txBody>
                    <a:bodyPr/>
                    <a:lstStyle/>
                    <a:p>
                      <a:pPr algn="l" rtl="0" fontAlgn="ctr"/>
                      <a:r>
                        <a:rPr lang="tr-TR" sz="1400" u="none" strike="noStrike" dirty="0">
                          <a:effectLst/>
                        </a:rPr>
                        <a:t>Ocak  </a:t>
                      </a:r>
                      <a:endParaRPr lang="tr-TR" sz="1400" b="1" i="1" u="none" strike="noStrike" dirty="0">
                        <a:solidFill>
                          <a:srgbClr val="000000"/>
                        </a:solidFill>
                        <a:effectLst/>
                        <a:latin typeface="Calibri" panose="020F0502020204030204" pitchFamily="34" charset="0"/>
                      </a:endParaRPr>
                    </a:p>
                  </a:txBody>
                  <a:tcPr marL="85725" marR="9525" marT="9525" marB="0" anchor="ctr">
                    <a:solidFill>
                      <a:schemeClr val="bg2"/>
                    </a:solidFill>
                  </a:tcPr>
                </a:tc>
                <a:tc>
                  <a:txBody>
                    <a:bodyPr/>
                    <a:lstStyle/>
                    <a:p>
                      <a:pPr algn="ctr" rtl="0" fontAlgn="ctr"/>
                      <a:r>
                        <a:rPr lang="tr-TR" sz="1400" u="none" strike="noStrike" dirty="0">
                          <a:effectLst/>
                        </a:rPr>
                        <a:t>75</a:t>
                      </a:r>
                      <a:endParaRPr lang="tr-TR" sz="14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extLst>
                  <a:ext uri="{0D108BD9-81ED-4DB2-BD59-A6C34878D82A}">
                    <a16:rowId xmlns:a16="http://schemas.microsoft.com/office/drawing/2014/main" xmlns="" val="1492386081"/>
                  </a:ext>
                </a:extLst>
              </a:tr>
              <a:tr h="344502">
                <a:tc>
                  <a:txBody>
                    <a:bodyPr/>
                    <a:lstStyle/>
                    <a:p>
                      <a:pPr algn="l" rtl="0" fontAlgn="ctr"/>
                      <a:r>
                        <a:rPr lang="tr-TR" sz="1400" u="none" strike="noStrike">
                          <a:effectLst/>
                        </a:rPr>
                        <a:t>Şubat  </a:t>
                      </a:r>
                      <a:endParaRPr lang="tr-TR" sz="1400" b="1" i="1" u="none" strike="noStrike">
                        <a:solidFill>
                          <a:srgbClr val="000000"/>
                        </a:solidFill>
                        <a:effectLst/>
                        <a:latin typeface="Calibri" panose="020F0502020204030204" pitchFamily="34" charset="0"/>
                      </a:endParaRPr>
                    </a:p>
                  </a:txBody>
                  <a:tcPr marL="85725" marR="9525" marT="9525" marB="0" anchor="ctr"/>
                </a:tc>
                <a:tc>
                  <a:txBody>
                    <a:bodyPr/>
                    <a:lstStyle/>
                    <a:p>
                      <a:pPr algn="ctr" rtl="0" fontAlgn="ctr"/>
                      <a:r>
                        <a:rPr lang="tr-TR" sz="1400" u="none" strike="noStrike">
                          <a:effectLst/>
                        </a:rPr>
                        <a:t>76</a:t>
                      </a:r>
                      <a:endParaRPr lang="tr-TR"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518337382"/>
                  </a:ext>
                </a:extLst>
              </a:tr>
              <a:tr h="344502">
                <a:tc>
                  <a:txBody>
                    <a:bodyPr/>
                    <a:lstStyle/>
                    <a:p>
                      <a:pPr algn="l" rtl="0" fontAlgn="ctr"/>
                      <a:r>
                        <a:rPr lang="tr-TR" sz="1400" u="none" strike="noStrike" dirty="0">
                          <a:effectLst/>
                        </a:rPr>
                        <a:t>Mart  </a:t>
                      </a:r>
                      <a:endParaRPr lang="tr-TR" sz="1400" b="1" i="1" u="none" strike="noStrike" dirty="0">
                        <a:solidFill>
                          <a:srgbClr val="000000"/>
                        </a:solidFill>
                        <a:effectLst/>
                        <a:latin typeface="Calibri" panose="020F0502020204030204" pitchFamily="34" charset="0"/>
                      </a:endParaRPr>
                    </a:p>
                  </a:txBody>
                  <a:tcPr marL="85725" marR="9525" marT="9525" marB="0" anchor="ctr">
                    <a:solidFill>
                      <a:schemeClr val="bg2"/>
                    </a:solidFill>
                  </a:tcPr>
                </a:tc>
                <a:tc>
                  <a:txBody>
                    <a:bodyPr/>
                    <a:lstStyle/>
                    <a:p>
                      <a:pPr algn="ctr" rtl="0" fontAlgn="ctr"/>
                      <a:r>
                        <a:rPr lang="tr-TR" sz="1400" u="none" strike="noStrike" dirty="0">
                          <a:effectLst/>
                        </a:rPr>
                        <a:t>76</a:t>
                      </a:r>
                      <a:endParaRPr lang="tr-TR" sz="14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extLst>
                  <a:ext uri="{0D108BD9-81ED-4DB2-BD59-A6C34878D82A}">
                    <a16:rowId xmlns:a16="http://schemas.microsoft.com/office/drawing/2014/main" xmlns="" val="3844917472"/>
                  </a:ext>
                </a:extLst>
              </a:tr>
              <a:tr h="344502">
                <a:tc>
                  <a:txBody>
                    <a:bodyPr/>
                    <a:lstStyle/>
                    <a:p>
                      <a:pPr algn="l" rtl="0" fontAlgn="ctr"/>
                      <a:r>
                        <a:rPr lang="tr-TR" sz="1400" u="none" strike="noStrike">
                          <a:effectLst/>
                        </a:rPr>
                        <a:t>Nisan  </a:t>
                      </a:r>
                      <a:endParaRPr lang="tr-TR" sz="1400" b="1" i="1" u="none" strike="noStrike">
                        <a:solidFill>
                          <a:srgbClr val="000000"/>
                        </a:solidFill>
                        <a:effectLst/>
                        <a:latin typeface="Calibri" panose="020F0502020204030204" pitchFamily="34" charset="0"/>
                      </a:endParaRPr>
                    </a:p>
                  </a:txBody>
                  <a:tcPr marL="85725" marR="9525" marT="9525" marB="0" anchor="ctr"/>
                </a:tc>
                <a:tc>
                  <a:txBody>
                    <a:bodyPr/>
                    <a:lstStyle/>
                    <a:p>
                      <a:pPr algn="ctr" rtl="0" fontAlgn="ctr"/>
                      <a:r>
                        <a:rPr lang="tr-TR" sz="1400" u="none" strike="noStrike">
                          <a:effectLst/>
                        </a:rPr>
                        <a:t>80</a:t>
                      </a:r>
                      <a:endParaRPr lang="tr-TR"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091028989"/>
                  </a:ext>
                </a:extLst>
              </a:tr>
              <a:tr h="344502">
                <a:tc>
                  <a:txBody>
                    <a:bodyPr/>
                    <a:lstStyle/>
                    <a:p>
                      <a:pPr algn="l" rtl="0" fontAlgn="ctr"/>
                      <a:r>
                        <a:rPr lang="tr-TR" sz="1400" u="none" strike="noStrike" dirty="0">
                          <a:effectLst/>
                        </a:rPr>
                        <a:t>Mayıs  </a:t>
                      </a:r>
                      <a:endParaRPr lang="tr-TR" sz="1400" b="1" i="1" u="none" strike="noStrike" dirty="0">
                        <a:solidFill>
                          <a:srgbClr val="000000"/>
                        </a:solidFill>
                        <a:effectLst/>
                        <a:latin typeface="Calibri" panose="020F0502020204030204" pitchFamily="34" charset="0"/>
                      </a:endParaRPr>
                    </a:p>
                  </a:txBody>
                  <a:tcPr marL="85725" marR="9525" marT="9525" marB="0" anchor="ctr">
                    <a:solidFill>
                      <a:schemeClr val="bg2"/>
                    </a:solidFill>
                  </a:tcPr>
                </a:tc>
                <a:tc>
                  <a:txBody>
                    <a:bodyPr/>
                    <a:lstStyle/>
                    <a:p>
                      <a:pPr algn="ctr" rtl="0" fontAlgn="ctr"/>
                      <a:r>
                        <a:rPr lang="tr-TR" sz="1400" u="none" strike="noStrike" dirty="0">
                          <a:effectLst/>
                        </a:rPr>
                        <a:t>80</a:t>
                      </a:r>
                      <a:endParaRPr lang="tr-TR" sz="14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extLst>
                  <a:ext uri="{0D108BD9-81ED-4DB2-BD59-A6C34878D82A}">
                    <a16:rowId xmlns:a16="http://schemas.microsoft.com/office/drawing/2014/main" xmlns="" val="58009705"/>
                  </a:ext>
                </a:extLst>
              </a:tr>
              <a:tr h="344502">
                <a:tc>
                  <a:txBody>
                    <a:bodyPr/>
                    <a:lstStyle/>
                    <a:p>
                      <a:pPr algn="l" rtl="0" fontAlgn="ctr"/>
                      <a:r>
                        <a:rPr lang="tr-TR" sz="1400" u="none" strike="noStrike">
                          <a:effectLst/>
                        </a:rPr>
                        <a:t>Haziran  </a:t>
                      </a:r>
                      <a:endParaRPr lang="tr-TR" sz="1400" b="1" i="1" u="none" strike="noStrike">
                        <a:solidFill>
                          <a:srgbClr val="000000"/>
                        </a:solidFill>
                        <a:effectLst/>
                        <a:latin typeface="Calibri" panose="020F0502020204030204" pitchFamily="34" charset="0"/>
                      </a:endParaRPr>
                    </a:p>
                  </a:txBody>
                  <a:tcPr marL="85725" marR="9525" marT="9525" marB="0" anchor="ctr"/>
                </a:tc>
                <a:tc>
                  <a:txBody>
                    <a:bodyPr/>
                    <a:lstStyle/>
                    <a:p>
                      <a:pPr algn="ctr" rtl="0" fontAlgn="ctr"/>
                      <a:r>
                        <a:rPr lang="tr-TR" sz="1400" u="none" strike="noStrike">
                          <a:effectLst/>
                        </a:rPr>
                        <a:t>80</a:t>
                      </a:r>
                      <a:endParaRPr lang="tr-TR"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046313684"/>
                  </a:ext>
                </a:extLst>
              </a:tr>
              <a:tr h="344502">
                <a:tc>
                  <a:txBody>
                    <a:bodyPr/>
                    <a:lstStyle/>
                    <a:p>
                      <a:pPr algn="l" rtl="0" fontAlgn="ctr"/>
                      <a:r>
                        <a:rPr lang="tr-TR" sz="1400" u="none" strike="noStrike" dirty="0">
                          <a:effectLst/>
                        </a:rPr>
                        <a:t>Temmuz  </a:t>
                      </a:r>
                      <a:endParaRPr lang="tr-TR" sz="1400" b="1" i="1" u="none" strike="noStrike" dirty="0">
                        <a:solidFill>
                          <a:srgbClr val="000000"/>
                        </a:solidFill>
                        <a:effectLst/>
                        <a:latin typeface="Calibri" panose="020F0502020204030204" pitchFamily="34" charset="0"/>
                      </a:endParaRPr>
                    </a:p>
                  </a:txBody>
                  <a:tcPr marL="85725" marR="9525" marT="9525" marB="0" anchor="ctr">
                    <a:solidFill>
                      <a:schemeClr val="bg2"/>
                    </a:solidFill>
                  </a:tcPr>
                </a:tc>
                <a:tc>
                  <a:txBody>
                    <a:bodyPr/>
                    <a:lstStyle/>
                    <a:p>
                      <a:pPr algn="ctr" rtl="0" fontAlgn="ctr"/>
                      <a:r>
                        <a:rPr lang="tr-TR" sz="1400" u="none" strike="noStrike" dirty="0">
                          <a:effectLst/>
                        </a:rPr>
                        <a:t>83</a:t>
                      </a:r>
                      <a:endParaRPr lang="tr-TR" sz="14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extLst>
                  <a:ext uri="{0D108BD9-81ED-4DB2-BD59-A6C34878D82A}">
                    <a16:rowId xmlns:a16="http://schemas.microsoft.com/office/drawing/2014/main" xmlns="" val="1562992885"/>
                  </a:ext>
                </a:extLst>
              </a:tr>
              <a:tr h="344502">
                <a:tc>
                  <a:txBody>
                    <a:bodyPr/>
                    <a:lstStyle/>
                    <a:p>
                      <a:pPr algn="l" rtl="0" fontAlgn="ctr"/>
                      <a:r>
                        <a:rPr lang="tr-TR" sz="1400" u="none" strike="noStrike">
                          <a:effectLst/>
                        </a:rPr>
                        <a:t>Ağustos  </a:t>
                      </a:r>
                      <a:endParaRPr lang="tr-TR" sz="1400" b="1" i="1" u="none" strike="noStrike">
                        <a:solidFill>
                          <a:srgbClr val="000000"/>
                        </a:solidFill>
                        <a:effectLst/>
                        <a:latin typeface="Calibri" panose="020F0502020204030204" pitchFamily="34" charset="0"/>
                      </a:endParaRPr>
                    </a:p>
                  </a:txBody>
                  <a:tcPr marL="85725" marR="9525" marT="9525" marB="0" anchor="ctr"/>
                </a:tc>
                <a:tc>
                  <a:txBody>
                    <a:bodyPr/>
                    <a:lstStyle/>
                    <a:p>
                      <a:pPr algn="ctr" rtl="0" fontAlgn="ctr"/>
                      <a:r>
                        <a:rPr lang="tr-TR" sz="1400" u="none" strike="noStrike">
                          <a:effectLst/>
                        </a:rPr>
                        <a:t>83</a:t>
                      </a:r>
                      <a:endParaRPr lang="tr-TR"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669260073"/>
                  </a:ext>
                </a:extLst>
              </a:tr>
              <a:tr h="344502">
                <a:tc>
                  <a:txBody>
                    <a:bodyPr/>
                    <a:lstStyle/>
                    <a:p>
                      <a:pPr algn="l" rtl="0" fontAlgn="ctr"/>
                      <a:r>
                        <a:rPr lang="tr-TR" sz="1400" u="none" strike="noStrike" dirty="0">
                          <a:effectLst/>
                        </a:rPr>
                        <a:t>Eylül  </a:t>
                      </a:r>
                      <a:endParaRPr lang="tr-TR" sz="1400" b="1" i="1" u="none" strike="noStrike" dirty="0">
                        <a:solidFill>
                          <a:srgbClr val="000000"/>
                        </a:solidFill>
                        <a:effectLst/>
                        <a:latin typeface="Calibri" panose="020F0502020204030204" pitchFamily="34" charset="0"/>
                      </a:endParaRPr>
                    </a:p>
                  </a:txBody>
                  <a:tcPr marL="85725" marR="9525" marT="9525" marB="0" anchor="ctr">
                    <a:solidFill>
                      <a:schemeClr val="bg2"/>
                    </a:solidFill>
                  </a:tcPr>
                </a:tc>
                <a:tc>
                  <a:txBody>
                    <a:bodyPr/>
                    <a:lstStyle/>
                    <a:p>
                      <a:pPr algn="ctr" rtl="0" fontAlgn="ctr"/>
                      <a:r>
                        <a:rPr lang="tr-TR" sz="1400" u="none" strike="noStrike" dirty="0">
                          <a:effectLst/>
                        </a:rPr>
                        <a:t>84</a:t>
                      </a:r>
                      <a:endParaRPr lang="tr-TR" sz="14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extLst>
                  <a:ext uri="{0D108BD9-81ED-4DB2-BD59-A6C34878D82A}">
                    <a16:rowId xmlns:a16="http://schemas.microsoft.com/office/drawing/2014/main" xmlns="" val="3475109604"/>
                  </a:ext>
                </a:extLst>
              </a:tr>
              <a:tr h="344502">
                <a:tc>
                  <a:txBody>
                    <a:bodyPr/>
                    <a:lstStyle/>
                    <a:p>
                      <a:pPr algn="l" rtl="0" fontAlgn="ctr"/>
                      <a:r>
                        <a:rPr lang="tr-TR" sz="1400" u="none" strike="noStrike">
                          <a:effectLst/>
                        </a:rPr>
                        <a:t>Ekim  </a:t>
                      </a:r>
                      <a:endParaRPr lang="tr-TR" sz="1400" b="1" i="1" u="none" strike="noStrike">
                        <a:solidFill>
                          <a:srgbClr val="000000"/>
                        </a:solidFill>
                        <a:effectLst/>
                        <a:latin typeface="Calibri" panose="020F0502020204030204" pitchFamily="34" charset="0"/>
                      </a:endParaRPr>
                    </a:p>
                  </a:txBody>
                  <a:tcPr marL="85725" marR="9525" marT="9525" marB="0" anchor="ctr"/>
                </a:tc>
                <a:tc>
                  <a:txBody>
                    <a:bodyPr/>
                    <a:lstStyle/>
                    <a:p>
                      <a:pPr algn="ctr" rtl="0" fontAlgn="ctr"/>
                      <a:r>
                        <a:rPr lang="tr-TR" sz="1400" u="none" strike="noStrike">
                          <a:effectLst/>
                        </a:rPr>
                        <a:t>84</a:t>
                      </a:r>
                      <a:endParaRPr lang="tr-TR"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139942578"/>
                  </a:ext>
                </a:extLst>
              </a:tr>
              <a:tr h="344502">
                <a:tc>
                  <a:txBody>
                    <a:bodyPr/>
                    <a:lstStyle/>
                    <a:p>
                      <a:pPr algn="l" rtl="0" fontAlgn="ctr"/>
                      <a:r>
                        <a:rPr lang="tr-TR" sz="1400" u="none" strike="noStrike" dirty="0">
                          <a:effectLst/>
                        </a:rPr>
                        <a:t>Kasım  </a:t>
                      </a:r>
                      <a:endParaRPr lang="tr-TR" sz="1400" b="1" i="1" u="none" strike="noStrike" dirty="0">
                        <a:solidFill>
                          <a:srgbClr val="000000"/>
                        </a:solidFill>
                        <a:effectLst/>
                        <a:latin typeface="Calibri" panose="020F0502020204030204" pitchFamily="34" charset="0"/>
                      </a:endParaRPr>
                    </a:p>
                  </a:txBody>
                  <a:tcPr marL="85725" marR="9525" marT="9525" marB="0" anchor="ctr">
                    <a:solidFill>
                      <a:schemeClr val="bg2"/>
                    </a:solidFill>
                  </a:tcPr>
                </a:tc>
                <a:tc>
                  <a:txBody>
                    <a:bodyPr/>
                    <a:lstStyle/>
                    <a:p>
                      <a:pPr algn="ctr" rtl="0" fontAlgn="ctr"/>
                      <a:r>
                        <a:rPr lang="tr-TR" sz="1400" u="none" strike="noStrike" dirty="0" smtClean="0">
                          <a:effectLst/>
                        </a:rPr>
                        <a:t>82</a:t>
                      </a:r>
                      <a:endParaRPr lang="tr-TR" sz="14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extLst>
                  <a:ext uri="{0D108BD9-81ED-4DB2-BD59-A6C34878D82A}">
                    <a16:rowId xmlns:a16="http://schemas.microsoft.com/office/drawing/2014/main" xmlns="" val="1373524703"/>
                  </a:ext>
                </a:extLst>
              </a:tr>
            </a:tbl>
          </a:graphicData>
        </a:graphic>
      </p:graphicFrame>
      <p:grpSp>
        <p:nvGrpSpPr>
          <p:cNvPr id="3" name="Grup 2"/>
          <p:cNvGrpSpPr/>
          <p:nvPr/>
        </p:nvGrpSpPr>
        <p:grpSpPr>
          <a:xfrm>
            <a:off x="1030160" y="1572848"/>
            <a:ext cx="862641" cy="369332"/>
            <a:chOff x="1000664" y="1277882"/>
            <a:chExt cx="862641" cy="369332"/>
          </a:xfrm>
        </p:grpSpPr>
        <p:sp>
          <p:nvSpPr>
            <p:cNvPr id="11" name="Beşgen 10"/>
            <p:cNvSpPr/>
            <p:nvPr/>
          </p:nvSpPr>
          <p:spPr>
            <a:xfrm>
              <a:off x="1000664" y="1337096"/>
              <a:ext cx="862641" cy="250163"/>
            </a:xfrm>
            <a:prstGeom prst="homePlate">
              <a:avLst/>
            </a:prstGeom>
            <a:solidFill>
              <a:srgbClr val="E6294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1026742" y="1277882"/>
              <a:ext cx="758541" cy="369332"/>
            </a:xfrm>
            <a:prstGeom prst="rect">
              <a:avLst/>
            </a:prstGeom>
          </p:spPr>
          <p:txBody>
            <a:bodyPr wrap="none">
              <a:spAutoFit/>
            </a:bodyPr>
            <a:lstStyle/>
            <a:p>
              <a:r>
                <a:rPr lang="tr-TR" dirty="0">
                  <a:solidFill>
                    <a:schemeClr val="bg1"/>
                  </a:solidFill>
                  <a:cs typeface="Calibri" panose="020F0502020204030204" pitchFamily="34" charset="0"/>
                </a:rPr>
                <a:t>Örnek</a:t>
              </a:r>
              <a:endParaRPr lang="tr-TR" dirty="0"/>
            </a:p>
          </p:txBody>
        </p:sp>
      </p:grpSp>
    </p:spTree>
    <p:extLst>
      <p:ext uri="{BB962C8B-B14F-4D97-AF65-F5344CB8AC3E}">
        <p14:creationId xmlns:p14="http://schemas.microsoft.com/office/powerpoint/2010/main" val="41270756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a:xfrm>
            <a:off x="1581149" y="1393404"/>
            <a:ext cx="9768693" cy="4538782"/>
          </a:xfrm>
          <a:prstGeom prst="rect">
            <a:avLst/>
          </a:prstGeom>
        </p:spPr>
        <p:txBody>
          <a:bodyPr/>
          <a:lstStyle>
            <a:lvl1pPr marL="342900" indent="-342900" algn="l" rtl="0" eaLnBrk="0" fontAlgn="base" hangingPunct="0">
              <a:spcBef>
                <a:spcPct val="20000"/>
              </a:spcBef>
              <a:spcAft>
                <a:spcPct val="0"/>
              </a:spcAft>
              <a:buClr>
                <a:schemeClr val="tx1"/>
              </a:buClr>
              <a:buFont typeface="Wingdings" pitchFamily="2" charset="2"/>
              <a:buChar char="q"/>
              <a:defRPr sz="28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400">
                <a:solidFill>
                  <a:schemeClr val="tx1"/>
                </a:solidFill>
                <a:latin typeface="Calibri"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defRPr/>
            </a:pPr>
            <a:r>
              <a:rPr lang="tr-TR" sz="1800" dirty="0" smtClean="0">
                <a:cs typeface="Calibri" panose="020F0502020204030204" pitchFamily="34" charset="0"/>
              </a:rPr>
              <a:t>Yasal Dayanak</a:t>
            </a:r>
          </a:p>
          <a:p>
            <a:pPr marL="457200" lvl="1" indent="0" algn="just">
              <a:buNone/>
              <a:defRPr/>
            </a:pPr>
            <a:r>
              <a:rPr lang="tr-TR" sz="1800" dirty="0" smtClean="0">
                <a:cs typeface="Calibri" panose="020F0502020204030204" pitchFamily="34" charset="0"/>
              </a:rPr>
              <a:t>5510 </a:t>
            </a:r>
            <a:r>
              <a:rPr lang="tr-TR" sz="1800" dirty="0" err="1">
                <a:cs typeface="Calibri" panose="020F0502020204030204" pitchFamily="34" charset="0"/>
              </a:rPr>
              <a:t>sk</a:t>
            </a:r>
            <a:r>
              <a:rPr lang="tr-TR" sz="1800" dirty="0">
                <a:cs typeface="Calibri" panose="020F0502020204030204" pitchFamily="34" charset="0"/>
              </a:rPr>
              <a:t> </a:t>
            </a:r>
            <a:r>
              <a:rPr lang="tr-TR" sz="1800" dirty="0" smtClean="0">
                <a:cs typeface="Calibri" panose="020F0502020204030204" pitchFamily="34" charset="0"/>
              </a:rPr>
              <a:t>Ek 17. </a:t>
            </a:r>
            <a:r>
              <a:rPr lang="tr-TR" sz="1800" dirty="0">
                <a:cs typeface="Calibri" panose="020F0502020204030204" pitchFamily="34" charset="0"/>
              </a:rPr>
              <a:t>Madde </a:t>
            </a:r>
            <a:r>
              <a:rPr lang="tr-TR" sz="1600" i="1" dirty="0">
                <a:cs typeface="Calibri" panose="020F0502020204030204" pitchFamily="34" charset="0"/>
              </a:rPr>
              <a:t>(7103 sayılı Kanunun 70 inci </a:t>
            </a:r>
            <a:r>
              <a:rPr lang="tr-TR" sz="1600" i="1" dirty="0" smtClean="0">
                <a:cs typeface="Calibri" panose="020F0502020204030204" pitchFamily="34" charset="0"/>
              </a:rPr>
              <a:t>maddesi)</a:t>
            </a:r>
            <a:endParaRPr lang="tr-TR" sz="1800" i="1" dirty="0">
              <a:cs typeface="Calibri" panose="020F0502020204030204" pitchFamily="34" charset="0"/>
            </a:endParaRPr>
          </a:p>
          <a:p>
            <a:pPr marL="457200" lvl="1" indent="0" algn="just">
              <a:buNone/>
              <a:defRPr/>
            </a:pPr>
            <a:r>
              <a:rPr lang="tr-TR" sz="1800" dirty="0" smtClean="0">
                <a:cs typeface="Calibri" panose="020F0502020204030204" pitchFamily="34" charset="0"/>
              </a:rPr>
              <a:t>2018/17 sayılı Genelge</a:t>
            </a:r>
          </a:p>
          <a:p>
            <a:pPr marL="457200" lvl="1" indent="0" algn="just">
              <a:buNone/>
              <a:defRPr/>
            </a:pPr>
            <a:endParaRPr lang="tr-TR" sz="1800" dirty="0" smtClean="0">
              <a:cs typeface="Calibri" panose="020F0502020204030204" pitchFamily="34" charset="0"/>
            </a:endParaRPr>
          </a:p>
          <a:p>
            <a:pPr marL="447675" indent="0" algn="just">
              <a:buNone/>
              <a:defRPr/>
            </a:pPr>
            <a:r>
              <a:rPr lang="tr-TR" sz="1800" b="0" dirty="0" smtClean="0">
                <a:cs typeface="Calibri" panose="020F0502020204030204" pitchFamily="34" charset="0"/>
              </a:rPr>
              <a:t>2018 Mart Öncesi İçin    </a:t>
            </a:r>
            <a:r>
              <a:rPr lang="tr-TR" sz="1800" b="0" dirty="0">
                <a:cs typeface="Calibri" panose="020F0502020204030204" pitchFamily="34" charset="0"/>
              </a:rPr>
              <a:t> </a:t>
            </a:r>
            <a:r>
              <a:rPr lang="tr-TR" sz="1800" b="0" dirty="0" smtClean="0">
                <a:cs typeface="Calibri" panose="020F0502020204030204" pitchFamily="34" charset="0"/>
              </a:rPr>
              <a:t>       </a:t>
            </a:r>
            <a:r>
              <a:rPr lang="tr-TR" sz="1800" dirty="0" smtClean="0">
                <a:cs typeface="Calibri" panose="020F0502020204030204" pitchFamily="34" charset="0"/>
              </a:rPr>
              <a:t> 01/04/2018 – 01/06/2018 arası başvuru.</a:t>
            </a:r>
            <a:r>
              <a:rPr lang="tr-TR" sz="1800" b="0" dirty="0" smtClean="0">
                <a:cs typeface="Calibri" panose="020F0502020204030204" pitchFamily="34" charset="0"/>
              </a:rPr>
              <a:t> </a:t>
            </a:r>
            <a:r>
              <a:rPr lang="tr-TR" sz="1800" b="0" i="1" dirty="0" smtClean="0">
                <a:solidFill>
                  <a:srgbClr val="FF0000"/>
                </a:solidFill>
                <a:cs typeface="Calibri" panose="020F0502020204030204" pitchFamily="34" charset="0"/>
              </a:rPr>
              <a:t>(Başvuru süresi bitti)</a:t>
            </a:r>
          </a:p>
          <a:p>
            <a:pPr marL="447675" indent="0" algn="just">
              <a:buNone/>
              <a:defRPr/>
            </a:pPr>
            <a:r>
              <a:rPr lang="tr-TR" sz="1800" b="0" dirty="0" smtClean="0">
                <a:cs typeface="Calibri" panose="020F0502020204030204" pitchFamily="34" charset="0"/>
              </a:rPr>
              <a:t>2018 Nisan ve Sonrası İçin             6 Ay içerisinde başvuru.</a:t>
            </a:r>
          </a:p>
          <a:p>
            <a:pPr marL="0" indent="0" algn="just">
              <a:buNone/>
              <a:defRPr/>
            </a:pPr>
            <a:endParaRPr lang="tr-TR" sz="1800" b="0" dirty="0" smtClean="0">
              <a:cs typeface="Calibri" panose="020F0502020204030204" pitchFamily="34" charset="0"/>
            </a:endParaRPr>
          </a:p>
          <a:p>
            <a:pPr marL="447675" indent="0" algn="just">
              <a:buNone/>
              <a:defRPr/>
            </a:pPr>
            <a:r>
              <a:rPr lang="tr-TR" sz="1800" dirty="0" smtClean="0">
                <a:cs typeface="Calibri" panose="020F0502020204030204" pitchFamily="34" charset="0"/>
              </a:rPr>
              <a:t>Örnek :  </a:t>
            </a:r>
            <a:r>
              <a:rPr lang="tr-TR" sz="1800" b="0" dirty="0" smtClean="0">
                <a:cs typeface="Calibri" panose="020F0502020204030204" pitchFamily="34" charset="0"/>
              </a:rPr>
              <a:t>2018 Nisan ayı değişikliği için en geç 31/10/2018 tarihine kadar başvuru gerekmektedir.</a:t>
            </a:r>
          </a:p>
          <a:p>
            <a:pPr marL="0" indent="0" algn="just">
              <a:buNone/>
              <a:defRPr/>
            </a:pPr>
            <a:endParaRPr lang="tr-TR" sz="1800" b="0" dirty="0">
              <a:cs typeface="Calibri" panose="020F0502020204030204" pitchFamily="34" charset="0"/>
            </a:endParaRPr>
          </a:p>
          <a:p>
            <a:pPr marL="0" indent="0" algn="just">
              <a:buNone/>
              <a:defRPr/>
            </a:pPr>
            <a:r>
              <a:rPr lang="tr-TR" sz="1800" dirty="0" smtClean="0">
                <a:cs typeface="Calibri" panose="020F0502020204030204" pitchFamily="34" charset="0"/>
              </a:rPr>
              <a:t>Elektronik Başvuru : </a:t>
            </a:r>
            <a:r>
              <a:rPr lang="tr-TR" sz="1700" b="0" dirty="0">
                <a:cs typeface="Calibri" panose="020F0502020204030204" pitchFamily="34" charset="0"/>
              </a:rPr>
              <a:t>sgk.gov.tr </a:t>
            </a:r>
            <a:r>
              <a:rPr lang="tr-TR" sz="1700" b="0" dirty="0" smtClean="0">
                <a:cs typeface="Calibri" panose="020F0502020204030204" pitchFamily="34" charset="0"/>
              </a:rPr>
              <a:t>--&gt; e-SGK / İşveren / İşveren </a:t>
            </a:r>
            <a:r>
              <a:rPr lang="tr-TR" sz="1700" b="0" dirty="0">
                <a:cs typeface="Calibri" panose="020F0502020204030204" pitchFamily="34" charset="0"/>
              </a:rPr>
              <a:t>S</a:t>
            </a:r>
            <a:r>
              <a:rPr lang="tr-TR" sz="1700" b="0" dirty="0" smtClean="0">
                <a:cs typeface="Calibri" panose="020F0502020204030204" pitchFamily="34" charset="0"/>
              </a:rPr>
              <a:t>istemi / Uygulamaya Giriş / İşveren / Teşvikler ve Tanımlar</a:t>
            </a:r>
            <a:r>
              <a:rPr lang="tr-TR" sz="1700" b="0" dirty="0" smtClean="0">
                <a:solidFill>
                  <a:srgbClr val="00B0F0"/>
                </a:solidFill>
                <a:cs typeface="Calibri" panose="020F0502020204030204" pitchFamily="34" charset="0"/>
              </a:rPr>
              <a:t> </a:t>
            </a:r>
            <a:r>
              <a:rPr lang="tr-TR" sz="1700" b="0" dirty="0" smtClean="0">
                <a:cs typeface="Calibri" panose="020F0502020204030204" pitchFamily="34" charset="0"/>
              </a:rPr>
              <a:t>/</a:t>
            </a:r>
            <a:r>
              <a:rPr lang="tr-TR" sz="1700" b="0" dirty="0" smtClean="0">
                <a:solidFill>
                  <a:schemeClr val="accent2"/>
                </a:solidFill>
                <a:cs typeface="Calibri" panose="020F0502020204030204" pitchFamily="34" charset="0"/>
              </a:rPr>
              <a:t> </a:t>
            </a:r>
            <a:r>
              <a:rPr lang="tr-TR" sz="1700" dirty="0" smtClean="0">
                <a:solidFill>
                  <a:srgbClr val="0070C0"/>
                </a:solidFill>
                <a:cs typeface="Calibri" panose="020F0502020204030204" pitchFamily="34" charset="0"/>
              </a:rPr>
              <a:t>5510 EK -17. Madde Teşvik Kanun No Değişikliği Başvuru Onaylama</a:t>
            </a:r>
          </a:p>
          <a:p>
            <a:pPr marL="0" indent="0" algn="just">
              <a:buNone/>
              <a:defRPr/>
            </a:pPr>
            <a:endParaRPr lang="tr-TR" sz="1700" b="0" u="sng" dirty="0" smtClean="0">
              <a:solidFill>
                <a:schemeClr val="accent2"/>
              </a:solidFill>
              <a:cs typeface="Calibri" panose="020F0502020204030204" pitchFamily="34" charset="0"/>
            </a:endParaRPr>
          </a:p>
          <a:p>
            <a:pPr marL="0" indent="0" algn="just">
              <a:buNone/>
              <a:defRPr/>
            </a:pPr>
            <a:r>
              <a:rPr lang="tr-TR" sz="1800" dirty="0" smtClean="0">
                <a:cs typeface="Calibri" panose="020F0502020204030204" pitchFamily="34" charset="0"/>
              </a:rPr>
              <a:t>Elektronik Belge Düzenleme : </a:t>
            </a:r>
            <a:r>
              <a:rPr lang="tr-TR" sz="1700" b="0" dirty="0">
                <a:cs typeface="Calibri" panose="020F0502020204030204" pitchFamily="34" charset="0"/>
              </a:rPr>
              <a:t>sgk.gov.tr --&gt; e-SGK / </a:t>
            </a:r>
            <a:r>
              <a:rPr lang="tr-TR" sz="1700" b="0" dirty="0" smtClean="0">
                <a:cs typeface="Calibri" panose="020F0502020204030204" pitchFamily="34" charset="0"/>
              </a:rPr>
              <a:t>İşveren / E-Bildirge V2 / </a:t>
            </a:r>
            <a:r>
              <a:rPr lang="tr-TR" sz="1700" dirty="0" smtClean="0">
                <a:solidFill>
                  <a:srgbClr val="0070C0"/>
                </a:solidFill>
                <a:cs typeface="Calibri" panose="020F0502020204030204" pitchFamily="34" charset="0"/>
              </a:rPr>
              <a:t>Aylık Prim Hizmet Belgesi Girişi</a:t>
            </a:r>
          </a:p>
          <a:p>
            <a:pPr marL="0" indent="0" algn="just">
              <a:buNone/>
              <a:defRPr/>
            </a:pPr>
            <a:r>
              <a:rPr lang="tr-TR" sz="1800" b="0" dirty="0" smtClean="0">
                <a:cs typeface="Calibri" panose="020F0502020204030204" pitchFamily="34" charset="0"/>
              </a:rPr>
              <a:t> </a:t>
            </a:r>
          </a:p>
          <a:p>
            <a:pPr marL="457200" lvl="1" indent="0" algn="just">
              <a:buNone/>
              <a:defRPr/>
            </a:pPr>
            <a:endParaRPr lang="tr-TR" sz="1800" dirty="0">
              <a:cs typeface="Calibri" panose="020F0502020204030204" pitchFamily="34" charset="0"/>
            </a:endParaRPr>
          </a:p>
        </p:txBody>
      </p:sp>
      <p:sp>
        <p:nvSpPr>
          <p:cNvPr id="6" name="Unvan 1"/>
          <p:cNvSpPr txBox="1">
            <a:spLocks/>
          </p:cNvSpPr>
          <p:nvPr/>
        </p:nvSpPr>
        <p:spPr>
          <a:xfrm>
            <a:off x="1660848" y="472202"/>
            <a:ext cx="9083351" cy="369332"/>
          </a:xfrm>
          <a:prstGeom prst="rect">
            <a:avLst/>
          </a:prstGeom>
          <a:noFill/>
        </p:spPr>
        <p:txBody>
          <a:bodyPr wrap="square" rtlCol="0">
            <a:spAutoFit/>
          </a:bodyPr>
          <a:lstStyle>
            <a:defPPr>
              <a:defRPr lang="tr-TR"/>
            </a:defPPr>
            <a:lvl1pPr algn="ctr">
              <a:defRPr b="1">
                <a:latin typeface="Segoe UI Black" panose="020B0A02040204020203" pitchFamily="34" charset="0"/>
                <a:ea typeface="Segoe UI Black" panose="020B0A02040204020203" pitchFamily="34" charset="0"/>
                <a:cs typeface="Segoe UI Black" panose="020B0A02040204020203" pitchFamily="34" charset="0"/>
              </a:defRPr>
            </a:lvl1pPr>
          </a:lstStyle>
          <a:p>
            <a:r>
              <a:rPr lang="tr-TR" altLang="tr-TR" dirty="0"/>
              <a:t>PRİM TEŞVİKLERİNDEN GERİYE YÖNELİK YARARLANMA</a:t>
            </a:r>
          </a:p>
        </p:txBody>
      </p:sp>
      <p:sp>
        <p:nvSpPr>
          <p:cNvPr id="2" name="Altbilgi Yer Tutucusu 1"/>
          <p:cNvSpPr>
            <a:spLocks noGrp="1"/>
          </p:cNvSpPr>
          <p:nvPr>
            <p:ph type="ftr" sz="quarter" idx="11"/>
          </p:nvPr>
        </p:nvSpPr>
        <p:spPr/>
        <p:txBody>
          <a:bodyPr/>
          <a:lstStyle/>
          <a:p>
            <a:r>
              <a:rPr lang="tr-TR" smtClean="0"/>
              <a:t>MANİSA SOSYAL GÜVENLİK İL MÜDÜRLÜĞÜ</a:t>
            </a:r>
            <a:endParaRPr lang="tr-TR" dirty="0"/>
          </a:p>
        </p:txBody>
      </p:sp>
      <p:sp>
        <p:nvSpPr>
          <p:cNvPr id="3" name="Slayt Numarası Yer Tutucusu 2"/>
          <p:cNvSpPr>
            <a:spLocks noGrp="1"/>
          </p:cNvSpPr>
          <p:nvPr>
            <p:ph type="sldNum" sz="quarter" idx="12"/>
          </p:nvPr>
        </p:nvSpPr>
        <p:spPr/>
        <p:txBody>
          <a:bodyPr/>
          <a:lstStyle/>
          <a:p>
            <a:fld id="{10EBC74E-17B9-48B8-BE18-245EBB9FA2E0}" type="slidenum">
              <a:rPr lang="tr-TR" smtClean="0"/>
              <a:t>17</a:t>
            </a:fld>
            <a:endParaRPr lang="tr-TR" dirty="0"/>
          </a:p>
        </p:txBody>
      </p:sp>
      <p:sp>
        <p:nvSpPr>
          <p:cNvPr id="7" name="Rectangle 17"/>
          <p:cNvSpPr/>
          <p:nvPr/>
        </p:nvSpPr>
        <p:spPr>
          <a:xfrm>
            <a:off x="1443039" y="4353673"/>
            <a:ext cx="109536" cy="40186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 name="Rectangle 18"/>
          <p:cNvSpPr/>
          <p:nvPr/>
        </p:nvSpPr>
        <p:spPr>
          <a:xfrm>
            <a:off x="1443039" y="1390649"/>
            <a:ext cx="109536" cy="401869"/>
          </a:xfrm>
          <a:prstGeom prst="rect">
            <a:avLst/>
          </a:prstGeom>
          <a:solidFill>
            <a:srgbClr val="E629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 name="Rectangle 19"/>
          <p:cNvSpPr/>
          <p:nvPr/>
        </p:nvSpPr>
        <p:spPr>
          <a:xfrm>
            <a:off x="1443039" y="5255510"/>
            <a:ext cx="109536" cy="40186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0" name="Right Arrow 18"/>
          <p:cNvSpPr/>
          <p:nvPr/>
        </p:nvSpPr>
        <p:spPr>
          <a:xfrm>
            <a:off x="4726760" y="3053221"/>
            <a:ext cx="355608" cy="372101"/>
          </a:xfrm>
          <a:prstGeom prst="righ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Right Arrow 18"/>
          <p:cNvSpPr/>
          <p:nvPr/>
        </p:nvSpPr>
        <p:spPr>
          <a:xfrm>
            <a:off x="4336235" y="2719846"/>
            <a:ext cx="355608" cy="372101"/>
          </a:xfrm>
          <a:prstGeom prst="righ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Rectangle 9">
            <a:extLst>
              <a:ext uri="{FF2B5EF4-FFF2-40B4-BE49-F238E27FC236}">
                <a16:creationId xmlns:a16="http://schemas.microsoft.com/office/drawing/2014/main" xmlns="" id="{7DBDFC12-001E-497F-A7C8-5F86E85AC7AF}"/>
              </a:ext>
            </a:extLst>
          </p:cNvPr>
          <p:cNvSpPr/>
          <p:nvPr/>
        </p:nvSpPr>
        <p:spPr>
          <a:xfrm>
            <a:off x="1005318" y="1379875"/>
            <a:ext cx="360125" cy="33710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8969758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a:xfrm>
            <a:off x="1638300" y="1419214"/>
            <a:ext cx="9925049" cy="4695836"/>
          </a:xfrm>
          <a:prstGeom prst="rect">
            <a:avLst/>
          </a:prstGeom>
        </p:spPr>
        <p:txBody>
          <a:bodyPr/>
          <a:lstStyle>
            <a:lvl1pPr marL="342900" indent="-342900" algn="l" rtl="0" eaLnBrk="0" fontAlgn="base" hangingPunct="0">
              <a:spcBef>
                <a:spcPct val="20000"/>
              </a:spcBef>
              <a:spcAft>
                <a:spcPct val="0"/>
              </a:spcAft>
              <a:buClr>
                <a:schemeClr val="tx1"/>
              </a:buClr>
              <a:buFont typeface="Wingdings" pitchFamily="2" charset="2"/>
              <a:buChar char="q"/>
              <a:defRPr sz="28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400">
                <a:solidFill>
                  <a:schemeClr val="tx1"/>
                </a:solidFill>
                <a:latin typeface="Calibri"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defRPr/>
            </a:pPr>
            <a:r>
              <a:rPr lang="tr-TR" sz="1800" dirty="0" smtClean="0">
                <a:cs typeface="Calibri" panose="020F0502020204030204" pitchFamily="34" charset="0"/>
              </a:rPr>
              <a:t>2018</a:t>
            </a:r>
            <a:r>
              <a:rPr lang="tr-TR" sz="1800" b="0" dirty="0" smtClean="0">
                <a:cs typeface="Calibri" panose="020F0502020204030204" pitchFamily="34" charset="0"/>
              </a:rPr>
              <a:t> </a:t>
            </a:r>
            <a:r>
              <a:rPr lang="tr-TR" sz="1800" u="sng" dirty="0" smtClean="0">
                <a:solidFill>
                  <a:srgbClr val="00B050"/>
                </a:solidFill>
                <a:cs typeface="Calibri" panose="020F0502020204030204" pitchFamily="34" charset="0"/>
              </a:rPr>
              <a:t>Nisan ve sonrasına</a:t>
            </a:r>
            <a:r>
              <a:rPr lang="tr-TR" sz="1800" dirty="0" smtClean="0">
                <a:solidFill>
                  <a:srgbClr val="00B050"/>
                </a:solidFill>
                <a:cs typeface="Calibri" panose="020F0502020204030204" pitchFamily="34" charset="0"/>
              </a:rPr>
              <a:t> </a:t>
            </a:r>
            <a:r>
              <a:rPr lang="tr-TR" sz="1800" b="0" dirty="0" smtClean="0">
                <a:cs typeface="Calibri" panose="020F0502020204030204" pitchFamily="34" charset="0"/>
              </a:rPr>
              <a:t>ilişkin geriye yönelik teşvik değişikliği sonucu oluşacak prim iadeleri kanuni faiz hesaplanmaksızın öncelikle işveren borçlarına mahsup edilecek, borcun bulunmaması halinde işverene iade edilecek.</a:t>
            </a:r>
          </a:p>
          <a:p>
            <a:pPr marL="0" indent="0" algn="just">
              <a:buNone/>
              <a:defRPr/>
            </a:pPr>
            <a:endParaRPr lang="tr-TR" sz="1800" b="0" dirty="0" smtClean="0">
              <a:cs typeface="Calibri" panose="020F0502020204030204" pitchFamily="34" charset="0"/>
            </a:endParaRPr>
          </a:p>
          <a:p>
            <a:pPr marL="0" indent="0" algn="just">
              <a:buNone/>
              <a:defRPr/>
            </a:pPr>
            <a:endParaRPr lang="tr-TR" sz="1800" b="0" dirty="0" smtClean="0">
              <a:cs typeface="Calibri" panose="020F0502020204030204" pitchFamily="34" charset="0"/>
            </a:endParaRPr>
          </a:p>
          <a:p>
            <a:pPr marL="0" indent="0" algn="just">
              <a:buNone/>
              <a:defRPr/>
            </a:pPr>
            <a:r>
              <a:rPr lang="tr-TR" sz="1800" dirty="0" smtClean="0">
                <a:cs typeface="Calibri" panose="020F0502020204030204" pitchFamily="34" charset="0"/>
              </a:rPr>
              <a:t>2018</a:t>
            </a:r>
            <a:r>
              <a:rPr lang="tr-TR" sz="1800" b="0" dirty="0" smtClean="0">
                <a:cs typeface="Calibri" panose="020F0502020204030204" pitchFamily="34" charset="0"/>
              </a:rPr>
              <a:t> </a:t>
            </a:r>
            <a:r>
              <a:rPr lang="tr-TR" sz="1800" u="sng" dirty="0" smtClean="0">
                <a:solidFill>
                  <a:srgbClr val="0070C0"/>
                </a:solidFill>
                <a:cs typeface="Calibri" panose="020F0502020204030204" pitchFamily="34" charset="0"/>
              </a:rPr>
              <a:t>Mart ve öncesine</a:t>
            </a:r>
            <a:r>
              <a:rPr lang="tr-TR" sz="1800" dirty="0" smtClean="0">
                <a:solidFill>
                  <a:srgbClr val="0070C0"/>
                </a:solidFill>
                <a:cs typeface="Calibri" panose="020F0502020204030204" pitchFamily="34" charset="0"/>
              </a:rPr>
              <a:t> </a:t>
            </a:r>
            <a:r>
              <a:rPr lang="tr-TR" sz="1800" b="0" dirty="0" smtClean="0">
                <a:cs typeface="Calibri" panose="020F0502020204030204" pitchFamily="34" charset="0"/>
              </a:rPr>
              <a:t>ilişkin geriye yönelik teşvik değişikliği başvurusu:</a:t>
            </a:r>
          </a:p>
          <a:p>
            <a:pPr lvl="1" algn="just">
              <a:buFont typeface="Arial" panose="020B0604020202020204" pitchFamily="34" charset="0"/>
              <a:buChar char="•"/>
              <a:defRPr/>
            </a:pPr>
            <a:r>
              <a:rPr lang="tr-TR" sz="1800" dirty="0" smtClean="0">
                <a:cs typeface="Calibri" panose="020F0502020204030204" pitchFamily="34" charset="0"/>
              </a:rPr>
              <a:t>1/4/2018 </a:t>
            </a:r>
            <a:r>
              <a:rPr lang="tr-TR" sz="1800" dirty="0">
                <a:cs typeface="Calibri" panose="020F0502020204030204" pitchFamily="34" charset="0"/>
              </a:rPr>
              <a:t>tarihinden önce talepte bulunulması halinde 1/5/2018 tarihinden,</a:t>
            </a:r>
          </a:p>
          <a:p>
            <a:pPr lvl="1" algn="just">
              <a:buFont typeface="Arial" panose="020B0604020202020204" pitchFamily="34" charset="0"/>
              <a:buChar char="•"/>
              <a:defRPr/>
            </a:pPr>
            <a:r>
              <a:rPr lang="tr-TR" sz="1800" dirty="0" smtClean="0">
                <a:cs typeface="Calibri" panose="020F0502020204030204" pitchFamily="34" charset="0"/>
              </a:rPr>
              <a:t>1/4/2018 </a:t>
            </a:r>
            <a:r>
              <a:rPr lang="tr-TR" sz="1800" dirty="0">
                <a:cs typeface="Calibri" panose="020F0502020204030204" pitchFamily="34" charset="0"/>
              </a:rPr>
              <a:t>ila 1/6/2018 (bu tarih dahil) tarihleri arasında talepte bulunulması halinde, talep tarihini takip eden aybaşından,</a:t>
            </a:r>
          </a:p>
          <a:p>
            <a:pPr lvl="1" algn="just">
              <a:buFont typeface="Arial" panose="020B0604020202020204" pitchFamily="34" charset="0"/>
              <a:buChar char="•"/>
              <a:defRPr/>
            </a:pPr>
            <a:r>
              <a:rPr lang="tr-TR" sz="1800" dirty="0" smtClean="0">
                <a:cs typeface="Calibri" panose="020F0502020204030204" pitchFamily="34" charset="0"/>
              </a:rPr>
              <a:t>Görülmekte </a:t>
            </a:r>
            <a:r>
              <a:rPr lang="tr-TR" sz="1800" dirty="0">
                <a:cs typeface="Calibri" panose="020F0502020204030204" pitchFamily="34" charset="0"/>
              </a:rPr>
              <a:t>olan davalarda, dava öncesi yapılan idari başvuru tarihinden itibaren,</a:t>
            </a:r>
          </a:p>
          <a:p>
            <a:pPr lvl="1" algn="just">
              <a:buFont typeface="Arial" panose="020B0604020202020204" pitchFamily="34" charset="0"/>
              <a:buChar char="•"/>
              <a:defRPr/>
            </a:pPr>
            <a:r>
              <a:rPr lang="tr-TR" sz="1800" dirty="0" smtClean="0">
                <a:cs typeface="Calibri" panose="020F0502020204030204" pitchFamily="34" charset="0"/>
              </a:rPr>
              <a:t>Kuruma </a:t>
            </a:r>
            <a:r>
              <a:rPr lang="tr-TR" sz="1800" dirty="0">
                <a:cs typeface="Calibri" panose="020F0502020204030204" pitchFamily="34" charset="0"/>
              </a:rPr>
              <a:t>herhangi bir başvuruda bulunmadan resen mahkemelere dava açanlar için 1/5/2018 tarihinden itibaren,</a:t>
            </a:r>
          </a:p>
          <a:p>
            <a:pPr marL="457200" lvl="1" indent="0" algn="just">
              <a:buNone/>
              <a:defRPr/>
            </a:pPr>
            <a:r>
              <a:rPr lang="tr-TR" sz="1800" dirty="0">
                <a:cs typeface="Calibri" panose="020F0502020204030204" pitchFamily="34" charset="0"/>
              </a:rPr>
              <a:t>ödemenin/mahsubun yapılacağı tarihe kadar (bu tarih dahil) geçen süre </a:t>
            </a:r>
            <a:r>
              <a:rPr lang="tr-TR" sz="1800" dirty="0" smtClean="0">
                <a:cs typeface="Calibri" panose="020F0502020204030204" pitchFamily="34" charset="0"/>
              </a:rPr>
              <a:t>için belirlenecek </a:t>
            </a:r>
            <a:r>
              <a:rPr lang="tr-TR" sz="1800" dirty="0">
                <a:cs typeface="Calibri" panose="020F0502020204030204" pitchFamily="34" charset="0"/>
              </a:rPr>
              <a:t>kanuni faiz oranı dikkate alınarak basit </a:t>
            </a:r>
            <a:r>
              <a:rPr lang="tr-TR" sz="1800" dirty="0" smtClean="0">
                <a:cs typeface="Calibri" panose="020F0502020204030204" pitchFamily="34" charset="0"/>
              </a:rPr>
              <a:t>usulde </a:t>
            </a:r>
            <a:r>
              <a:rPr lang="tr-TR" sz="1800" dirty="0">
                <a:cs typeface="Calibri" panose="020F0502020204030204" pitchFamily="34" charset="0"/>
              </a:rPr>
              <a:t>günlük kanuni faiz hesaplanacaktır.</a:t>
            </a:r>
          </a:p>
          <a:p>
            <a:pPr marL="0" indent="0" algn="just">
              <a:buNone/>
              <a:defRPr/>
            </a:pPr>
            <a:endParaRPr lang="tr-TR" sz="1800" b="0" dirty="0">
              <a:cs typeface="Calibri" panose="020F0502020204030204" pitchFamily="34" charset="0"/>
            </a:endParaRPr>
          </a:p>
          <a:p>
            <a:pPr marL="0" indent="0" algn="just">
              <a:buNone/>
              <a:defRPr/>
            </a:pPr>
            <a:endParaRPr lang="tr-TR" sz="1800" b="0" dirty="0" smtClean="0">
              <a:cs typeface="Calibri" panose="020F0502020204030204" pitchFamily="34" charset="0"/>
            </a:endParaRPr>
          </a:p>
          <a:p>
            <a:pPr marL="457200" lvl="1" indent="0" algn="just">
              <a:buNone/>
              <a:defRPr/>
            </a:pPr>
            <a:endParaRPr lang="tr-TR" sz="1800" dirty="0">
              <a:cs typeface="Calibri" panose="020F0502020204030204" pitchFamily="34" charset="0"/>
            </a:endParaRPr>
          </a:p>
        </p:txBody>
      </p:sp>
      <p:sp>
        <p:nvSpPr>
          <p:cNvPr id="2" name="Altbilgi Yer Tutucusu 1"/>
          <p:cNvSpPr>
            <a:spLocks noGrp="1"/>
          </p:cNvSpPr>
          <p:nvPr>
            <p:ph type="ftr" sz="quarter" idx="11"/>
          </p:nvPr>
        </p:nvSpPr>
        <p:spPr/>
        <p:txBody>
          <a:bodyPr/>
          <a:lstStyle/>
          <a:p>
            <a:r>
              <a:rPr lang="tr-TR" dirty="0" smtClean="0"/>
              <a:t>MANİSA SOSYAL GÜVENLİK İL MÜDÜRLÜĞÜ</a:t>
            </a:r>
            <a:endParaRPr lang="tr-TR" dirty="0"/>
          </a:p>
        </p:txBody>
      </p:sp>
      <p:sp>
        <p:nvSpPr>
          <p:cNvPr id="3" name="Slayt Numarası Yer Tutucusu 2"/>
          <p:cNvSpPr>
            <a:spLocks noGrp="1"/>
          </p:cNvSpPr>
          <p:nvPr>
            <p:ph type="sldNum" sz="quarter" idx="12"/>
          </p:nvPr>
        </p:nvSpPr>
        <p:spPr/>
        <p:txBody>
          <a:bodyPr/>
          <a:lstStyle/>
          <a:p>
            <a:fld id="{10EBC74E-17B9-48B8-BE18-245EBB9FA2E0}" type="slidenum">
              <a:rPr lang="tr-TR" smtClean="0"/>
              <a:t>18</a:t>
            </a:fld>
            <a:endParaRPr lang="tr-TR"/>
          </a:p>
        </p:txBody>
      </p:sp>
      <p:sp>
        <p:nvSpPr>
          <p:cNvPr id="13" name="Unvan 1"/>
          <p:cNvSpPr txBox="1">
            <a:spLocks/>
          </p:cNvSpPr>
          <p:nvPr/>
        </p:nvSpPr>
        <p:spPr>
          <a:xfrm>
            <a:off x="1660848" y="472202"/>
            <a:ext cx="9083351" cy="369332"/>
          </a:xfrm>
          <a:prstGeom prst="rect">
            <a:avLst/>
          </a:prstGeom>
          <a:noFill/>
        </p:spPr>
        <p:txBody>
          <a:bodyPr wrap="square" rtlCol="0">
            <a:spAutoFit/>
          </a:bodyPr>
          <a:lstStyle>
            <a:defPPr>
              <a:defRPr lang="tr-TR"/>
            </a:defPPr>
            <a:lvl1pPr algn="ctr">
              <a:defRPr b="1">
                <a:latin typeface="Segoe UI Black" panose="020B0A02040204020203" pitchFamily="34" charset="0"/>
                <a:ea typeface="Segoe UI Black" panose="020B0A02040204020203" pitchFamily="34" charset="0"/>
                <a:cs typeface="Segoe UI Black" panose="020B0A02040204020203" pitchFamily="34" charset="0"/>
              </a:defRPr>
            </a:lvl1pPr>
          </a:lstStyle>
          <a:p>
            <a:r>
              <a:rPr lang="tr-TR" altLang="tr-TR" dirty="0"/>
              <a:t>PRİM TEŞVİKLERİNDEN GERİYE YÖNELİK YARARLANMA</a:t>
            </a:r>
          </a:p>
        </p:txBody>
      </p:sp>
      <p:sp>
        <p:nvSpPr>
          <p:cNvPr id="8" name="Oval 7"/>
          <p:cNvSpPr/>
          <p:nvPr/>
        </p:nvSpPr>
        <p:spPr>
          <a:xfrm>
            <a:off x="1115039" y="1406013"/>
            <a:ext cx="530942" cy="54077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5" name="Oval 14"/>
          <p:cNvSpPr/>
          <p:nvPr/>
        </p:nvSpPr>
        <p:spPr>
          <a:xfrm>
            <a:off x="1115039" y="2880852"/>
            <a:ext cx="530942" cy="53585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pic>
        <p:nvPicPr>
          <p:cNvPr id="17" name="Resim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965" y="2668204"/>
            <a:ext cx="768758" cy="768758"/>
          </a:xfrm>
          <a:prstGeom prst="rect">
            <a:avLst/>
          </a:prstGeom>
          <a:effectLst>
            <a:outerShdw blurRad="63500" sx="102000" sy="102000" algn="ctr" rotWithShape="0">
              <a:prstClr val="black">
                <a:alpha val="40000"/>
              </a:prstClr>
            </a:outerShdw>
          </a:effectLst>
        </p:spPr>
      </p:pic>
      <p:pic>
        <p:nvPicPr>
          <p:cNvPr id="18" name="Resim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965" y="1225180"/>
            <a:ext cx="768758" cy="76875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5239735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1319842" y="1613139"/>
            <a:ext cx="1173192" cy="293299"/>
          </a:xfrm>
          <a:prstGeom prst="rect">
            <a:avLst/>
          </a:prstGeom>
          <a:solidFill>
            <a:srgbClr val="E6294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1381125" y="1712235"/>
            <a:ext cx="9925049" cy="4928023"/>
          </a:xfrm>
        </p:spPr>
        <p:txBody>
          <a:bodyPr>
            <a:noAutofit/>
          </a:bodyPr>
          <a:lstStyle/>
          <a:p>
            <a:pPr marL="0" indent="0" algn="just">
              <a:buNone/>
            </a:pPr>
            <a:r>
              <a:rPr lang="tr-TR" sz="1000" dirty="0" smtClean="0"/>
              <a:t> </a:t>
            </a:r>
          </a:p>
          <a:p>
            <a:pPr algn="just">
              <a:buClr>
                <a:schemeClr val="bg1"/>
              </a:buClr>
            </a:pPr>
            <a:r>
              <a:rPr lang="tr-TR" sz="1800" dirty="0" smtClean="0"/>
              <a:t>Sigortalının </a:t>
            </a:r>
            <a:r>
              <a:rPr lang="tr-TR" sz="1800" dirty="0"/>
              <a:t>işyerinde bulunduğu sırada, </a:t>
            </a:r>
            <a:endParaRPr lang="tr-TR" sz="1800" dirty="0" smtClean="0"/>
          </a:p>
          <a:p>
            <a:pPr>
              <a:buClr>
                <a:schemeClr val="bg1"/>
              </a:buClr>
            </a:pPr>
            <a:r>
              <a:rPr lang="tr-TR" sz="1800" dirty="0" smtClean="0"/>
              <a:t>İşveren </a:t>
            </a:r>
            <a:r>
              <a:rPr lang="tr-TR" sz="1800" dirty="0"/>
              <a:t>tarafından yürütülmekte olan iş nedeniyle sigortalı </a:t>
            </a:r>
            <a:r>
              <a:rPr lang="tr-TR" sz="1800" dirty="0" smtClean="0"/>
              <a:t>kendi </a:t>
            </a:r>
            <a:br>
              <a:rPr lang="tr-TR" sz="1800" dirty="0" smtClean="0"/>
            </a:br>
            <a:r>
              <a:rPr lang="tr-TR" sz="1800" dirty="0" smtClean="0"/>
              <a:t>adına </a:t>
            </a:r>
            <a:r>
              <a:rPr lang="tr-TR" sz="1800" dirty="0"/>
              <a:t>ve hesabına bağımsız çalışıyorsa yürütmekte olduğu iş nedeniyle, </a:t>
            </a:r>
            <a:endParaRPr lang="tr-TR" sz="1800" dirty="0" smtClean="0"/>
          </a:p>
          <a:p>
            <a:pPr algn="just">
              <a:buClr>
                <a:schemeClr val="bg1"/>
              </a:buClr>
            </a:pPr>
            <a:r>
              <a:rPr lang="tr-TR" sz="1800" dirty="0" smtClean="0"/>
              <a:t>Bir </a:t>
            </a:r>
            <a:r>
              <a:rPr lang="tr-TR" sz="1800" dirty="0"/>
              <a:t>işverene bağlı olarak çalışan sigortalının, görevli olarak işyeri dışında başka bir yere gönderilmesi nedeniyle asıl işini yapmaksızın geçen zamanlarda</a:t>
            </a:r>
            <a:r>
              <a:rPr lang="tr-TR" sz="1800" dirty="0" smtClean="0"/>
              <a:t>,</a:t>
            </a:r>
          </a:p>
          <a:p>
            <a:pPr algn="just">
              <a:buClr>
                <a:schemeClr val="bg1"/>
              </a:buClr>
            </a:pPr>
            <a:r>
              <a:rPr lang="tr-TR" sz="1800" dirty="0" smtClean="0"/>
              <a:t>Bu </a:t>
            </a:r>
            <a:r>
              <a:rPr lang="tr-TR" sz="1800" dirty="0"/>
              <a:t>Kanunun 4 üncü maddesinin birinci fıkrasının (a) bendi kapsamındaki emziren kadın sigortalının, iş mevzuatı gereğince çocuğuna süt vermek için ayrılan zamanlarda</a:t>
            </a:r>
            <a:r>
              <a:rPr lang="tr-TR" sz="1800" dirty="0" smtClean="0"/>
              <a:t>,</a:t>
            </a:r>
          </a:p>
          <a:p>
            <a:pPr algn="just">
              <a:buClr>
                <a:schemeClr val="bg1"/>
              </a:buClr>
            </a:pPr>
            <a:r>
              <a:rPr lang="tr-TR" sz="1800" dirty="0" smtClean="0"/>
              <a:t>Sigortalıların</a:t>
            </a:r>
            <a:r>
              <a:rPr lang="tr-TR" sz="1800" dirty="0"/>
              <a:t>, işverence sağlanan bir taşıtla işin yapıldığı yere gidiş gelişi sırasında, </a:t>
            </a:r>
          </a:p>
          <a:p>
            <a:pPr marL="0" indent="0" algn="just">
              <a:buNone/>
            </a:pPr>
            <a:r>
              <a:rPr lang="tr-TR" sz="1800" dirty="0"/>
              <a:t>meydana gelen ve sigortalıyı hemen veya sonradan bedenen ya da ruhen engelli hâle getiren olaydır</a:t>
            </a:r>
            <a:r>
              <a:rPr lang="tr-TR" sz="1800" dirty="0" smtClean="0"/>
              <a:t>.</a:t>
            </a:r>
          </a:p>
          <a:p>
            <a:pPr algn="just"/>
            <a:endParaRPr lang="tr-TR" sz="1800" dirty="0"/>
          </a:p>
        </p:txBody>
      </p:sp>
      <p:sp>
        <p:nvSpPr>
          <p:cNvPr id="4" name="Altbilgi Yer Tutucusu 3"/>
          <p:cNvSpPr>
            <a:spLocks noGrp="1"/>
          </p:cNvSpPr>
          <p:nvPr>
            <p:ph type="ftr" sz="quarter" idx="11"/>
          </p:nvPr>
        </p:nvSpPr>
        <p:spPr/>
        <p:txBody>
          <a:bodyPr/>
          <a:lstStyle/>
          <a:p>
            <a:r>
              <a:rPr lang="tr-TR" smtClean="0"/>
              <a:t>MANİSA SOSYAL GÜVENLİK İL MÜDÜRLÜĞÜ</a:t>
            </a:r>
            <a:endParaRPr lang="tr-TR" dirty="0"/>
          </a:p>
        </p:txBody>
      </p:sp>
      <p:sp>
        <p:nvSpPr>
          <p:cNvPr id="5" name="Slayt Numarası Yer Tutucusu 4"/>
          <p:cNvSpPr>
            <a:spLocks noGrp="1"/>
          </p:cNvSpPr>
          <p:nvPr>
            <p:ph type="sldNum" sz="quarter" idx="12"/>
          </p:nvPr>
        </p:nvSpPr>
        <p:spPr/>
        <p:txBody>
          <a:bodyPr/>
          <a:lstStyle/>
          <a:p>
            <a:fld id="{10EBC74E-17B9-48B8-BE18-245EBB9FA2E0}" type="slidenum">
              <a:rPr lang="tr-TR" smtClean="0"/>
              <a:t>19</a:t>
            </a:fld>
            <a:endParaRPr lang="tr-TR"/>
          </a:p>
        </p:txBody>
      </p:sp>
      <p:sp>
        <p:nvSpPr>
          <p:cNvPr id="6" name="Unvan 1"/>
          <p:cNvSpPr txBox="1">
            <a:spLocks/>
          </p:cNvSpPr>
          <p:nvPr/>
        </p:nvSpPr>
        <p:spPr>
          <a:xfrm>
            <a:off x="1554325" y="472202"/>
            <a:ext cx="9083351" cy="369332"/>
          </a:xfrm>
          <a:prstGeom prst="rect">
            <a:avLst/>
          </a:prstGeom>
          <a:noFill/>
        </p:spPr>
        <p:txBody>
          <a:bodyPr wrap="square" rtlCol="0">
            <a:spAutoFit/>
          </a:bodyPr>
          <a:lstStyle>
            <a:defPPr>
              <a:defRPr lang="tr-TR"/>
            </a:defPPr>
            <a:lvl1pPr algn="ctr">
              <a:defRPr b="1">
                <a:latin typeface="Segoe UI Black" panose="020B0A02040204020203" pitchFamily="34" charset="0"/>
                <a:ea typeface="Segoe UI Black" panose="020B0A02040204020203" pitchFamily="34" charset="0"/>
                <a:cs typeface="Segoe UI Black" panose="020B0A02040204020203" pitchFamily="34" charset="0"/>
              </a:defRPr>
            </a:lvl1pPr>
          </a:lstStyle>
          <a:p>
            <a:r>
              <a:rPr lang="it-IT" altLang="tr-TR" dirty="0" smtClean="0"/>
              <a:t>İŞ KAZASI</a:t>
            </a:r>
            <a:endParaRPr lang="it-IT" altLang="tr-TR" dirty="0"/>
          </a:p>
        </p:txBody>
      </p:sp>
      <p:sp>
        <p:nvSpPr>
          <p:cNvPr id="7" name="Unvan 1"/>
          <p:cNvSpPr txBox="1">
            <a:spLocks/>
          </p:cNvSpPr>
          <p:nvPr/>
        </p:nvSpPr>
        <p:spPr>
          <a:xfrm>
            <a:off x="1593468" y="1155544"/>
            <a:ext cx="9005064" cy="369332"/>
          </a:xfrm>
          <a:prstGeom prst="rect">
            <a:avLst/>
          </a:prstGeom>
        </p:spPr>
        <p:txBody>
          <a:bodyPr vert="horz" lIns="91440" tIns="45720" rIns="91440" bIns="45720" rtlCol="0" anchor="ctr">
            <a:noAutofit/>
          </a:bodyPr>
          <a:lstStyle>
            <a:defPPr>
              <a:defRPr lang="tr-TR"/>
            </a:defPPr>
            <a:lvl1pPr algn="ctr">
              <a:lnSpc>
                <a:spcPct val="90000"/>
              </a:lnSpc>
              <a:spcBef>
                <a:spcPct val="0"/>
              </a:spcBef>
              <a:buNone/>
              <a:defRPr sz="2000" b="1">
                <a:solidFill>
                  <a:srgbClr val="C00000"/>
                </a:solidFill>
                <a:ea typeface="Segoe UI Black" panose="020B0A02040204020203" pitchFamily="34" charset="0"/>
                <a:cs typeface="Segoe UI Black" panose="020B0A02040204020203" pitchFamily="34" charset="0"/>
              </a:defRPr>
            </a:lvl1pPr>
          </a:lstStyle>
          <a:p>
            <a:r>
              <a:rPr lang="it-IT" altLang="tr-TR" dirty="0"/>
              <a:t>İş Kazas</a:t>
            </a:r>
            <a:r>
              <a:rPr lang="tr-TR" altLang="tr-TR" dirty="0"/>
              <a:t>ı</a:t>
            </a:r>
            <a:r>
              <a:rPr lang="it-IT" altLang="tr-TR" dirty="0"/>
              <a:t> Ned</a:t>
            </a:r>
            <a:r>
              <a:rPr lang="tr-TR" altLang="tr-TR" dirty="0"/>
              <a:t>i</a:t>
            </a:r>
            <a:r>
              <a:rPr lang="it-IT" altLang="tr-TR" dirty="0"/>
              <a:t>r?</a:t>
            </a:r>
          </a:p>
        </p:txBody>
      </p:sp>
      <p:sp>
        <p:nvSpPr>
          <p:cNvPr id="14" name="Köşeli Çift Ayraç 13"/>
          <p:cNvSpPr/>
          <p:nvPr/>
        </p:nvSpPr>
        <p:spPr>
          <a:xfrm>
            <a:off x="1343605" y="2031525"/>
            <a:ext cx="261357" cy="238125"/>
          </a:xfrm>
          <a:prstGeom prst="chevron">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15" name="Köşeli Çift Ayraç 14"/>
          <p:cNvSpPr/>
          <p:nvPr/>
        </p:nvSpPr>
        <p:spPr>
          <a:xfrm>
            <a:off x="1343605" y="2441100"/>
            <a:ext cx="261357" cy="238125"/>
          </a:xfrm>
          <a:prstGeom prst="chevron">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16" name="Köşeli Çift Ayraç 15"/>
          <p:cNvSpPr/>
          <p:nvPr/>
        </p:nvSpPr>
        <p:spPr>
          <a:xfrm>
            <a:off x="1343605" y="3022125"/>
            <a:ext cx="261357" cy="238125"/>
          </a:xfrm>
          <a:prstGeom prst="chevron">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17" name="Köşeli Çift Ayraç 16"/>
          <p:cNvSpPr/>
          <p:nvPr/>
        </p:nvSpPr>
        <p:spPr>
          <a:xfrm>
            <a:off x="1343605" y="3638015"/>
            <a:ext cx="261357" cy="238125"/>
          </a:xfrm>
          <a:prstGeom prst="chevron">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18" name="Köşeli Çift Ayraç 17"/>
          <p:cNvSpPr/>
          <p:nvPr/>
        </p:nvSpPr>
        <p:spPr>
          <a:xfrm>
            <a:off x="1343605" y="4255345"/>
            <a:ext cx="261357" cy="238125"/>
          </a:xfrm>
          <a:prstGeom prst="chevron">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pic>
        <p:nvPicPr>
          <p:cNvPr id="19" name="Resim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7533" y="1348865"/>
            <a:ext cx="2924176" cy="1624013"/>
          </a:xfrm>
          <a:prstGeom prst="rect">
            <a:avLst/>
          </a:prstGeom>
          <a:ln>
            <a:noFill/>
          </a:ln>
          <a:effectLst>
            <a:softEdge rad="112500"/>
          </a:effectLst>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85" y="5167222"/>
            <a:ext cx="2879147" cy="1521843"/>
          </a:xfrm>
          <a:prstGeom prst="rect">
            <a:avLst/>
          </a:prstGeom>
          <a:ln>
            <a:noFill/>
          </a:ln>
          <a:effectLst>
            <a:softEdge rad="112500"/>
          </a:effectLst>
        </p:spPr>
      </p:pic>
      <p:sp>
        <p:nvSpPr>
          <p:cNvPr id="20" name="Dikdörtgen 19"/>
          <p:cNvSpPr/>
          <p:nvPr/>
        </p:nvSpPr>
        <p:spPr>
          <a:xfrm>
            <a:off x="1381902" y="1571712"/>
            <a:ext cx="1073371" cy="369332"/>
          </a:xfrm>
          <a:prstGeom prst="rect">
            <a:avLst/>
          </a:prstGeom>
        </p:spPr>
        <p:txBody>
          <a:bodyPr wrap="none">
            <a:spAutoFit/>
          </a:bodyPr>
          <a:lstStyle/>
          <a:p>
            <a:r>
              <a:rPr lang="tr-TR" b="1" dirty="0">
                <a:solidFill>
                  <a:schemeClr val="bg1"/>
                </a:solidFill>
              </a:rPr>
              <a:t> İş kazası,</a:t>
            </a:r>
          </a:p>
        </p:txBody>
      </p:sp>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8697" y="5141344"/>
            <a:ext cx="2804070" cy="1552754"/>
          </a:xfrm>
          <a:prstGeom prst="rect">
            <a:avLst/>
          </a:prstGeom>
          <a:ln>
            <a:noFill/>
          </a:ln>
          <a:effectLst>
            <a:softEdge rad="112500"/>
          </a:effectLst>
        </p:spPr>
      </p:pic>
    </p:spTree>
    <p:extLst>
      <p:ext uri="{BB962C8B-B14F-4D97-AF65-F5344CB8AC3E}">
        <p14:creationId xmlns:p14="http://schemas.microsoft.com/office/powerpoint/2010/main" val="32662382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2"/>
          <p:cNvSpPr>
            <a:spLocks noGrp="1"/>
          </p:cNvSpPr>
          <p:nvPr>
            <p:ph idx="1"/>
          </p:nvPr>
        </p:nvSpPr>
        <p:spPr>
          <a:xfrm>
            <a:off x="1024128" y="1747318"/>
            <a:ext cx="10172959" cy="4562042"/>
          </a:xfrm>
        </p:spPr>
        <p:txBody>
          <a:bodyPr>
            <a:noAutofit/>
          </a:bodyPr>
          <a:lstStyle/>
          <a:p>
            <a:pPr marL="0" indent="0" algn="just">
              <a:spcBef>
                <a:spcPts val="0"/>
              </a:spcBef>
              <a:buNone/>
            </a:pPr>
            <a:r>
              <a:rPr lang="tr-TR" sz="1800" dirty="0" smtClean="0">
                <a:latin typeface="Calibri" panose="020F0502020204030204" pitchFamily="34" charset="0"/>
                <a:cs typeface="Calibri" panose="020F0502020204030204" pitchFamily="34" charset="0"/>
              </a:rPr>
              <a:t>                 5510 </a:t>
            </a:r>
            <a:r>
              <a:rPr lang="tr-TR" sz="1800" dirty="0">
                <a:latin typeface="Calibri" panose="020F0502020204030204" pitchFamily="34" charset="0"/>
                <a:cs typeface="Calibri" panose="020F0502020204030204" pitchFamily="34" charset="0"/>
              </a:rPr>
              <a:t>sayılı Kanunun 4 üncü maddesinin birinci fıkrasının (a) bendi kapsamında sigortalı çalıştıran özel sektör işyeri işverenlerine</a:t>
            </a:r>
            <a:r>
              <a:rPr lang="tr-TR" sz="1800" dirty="0" smtClean="0">
                <a:latin typeface="Calibri" panose="020F0502020204030204" pitchFamily="34" charset="0"/>
                <a:cs typeface="Calibri" panose="020F0502020204030204" pitchFamily="34" charset="0"/>
              </a:rPr>
              <a:t>,</a:t>
            </a:r>
          </a:p>
          <a:p>
            <a:pPr marL="0" indent="0" algn="just">
              <a:spcBef>
                <a:spcPts val="0"/>
              </a:spcBef>
              <a:buNone/>
            </a:pPr>
            <a:endParaRPr lang="tr-TR" sz="1800" dirty="0" smtClean="0">
              <a:latin typeface="Calibri" panose="020F0502020204030204" pitchFamily="34" charset="0"/>
              <a:cs typeface="Calibri" panose="020F0502020204030204" pitchFamily="34" charset="0"/>
            </a:endParaRPr>
          </a:p>
          <a:p>
            <a:pPr marL="0" indent="0" algn="just">
              <a:spcBef>
                <a:spcPts val="0"/>
              </a:spcBef>
              <a:buNone/>
            </a:pPr>
            <a:endParaRPr lang="tr-TR" sz="1800" dirty="0" smtClean="0">
              <a:latin typeface="Calibri" panose="020F0502020204030204" pitchFamily="34" charset="0"/>
              <a:cs typeface="Calibri" panose="020F0502020204030204" pitchFamily="34" charset="0"/>
            </a:endParaRPr>
          </a:p>
          <a:p>
            <a:pPr marL="0" indent="0" algn="just">
              <a:spcBef>
                <a:spcPts val="0"/>
              </a:spcBef>
              <a:buNone/>
              <a:defRPr/>
            </a:pPr>
            <a:endParaRPr lang="tr-TR" sz="1800" dirty="0" smtClean="0">
              <a:latin typeface="Calibri" panose="020F0502020204030204" pitchFamily="34" charset="0"/>
              <a:cs typeface="Calibri" panose="020F0502020204030204" pitchFamily="34" charset="0"/>
            </a:endParaRPr>
          </a:p>
          <a:p>
            <a:pPr marL="0" indent="0" algn="just">
              <a:spcBef>
                <a:spcPts val="0"/>
              </a:spcBef>
              <a:buNone/>
              <a:defRPr/>
            </a:pPr>
            <a:endParaRPr lang="tr-TR" sz="1800" dirty="0">
              <a:latin typeface="Calibri" panose="020F0502020204030204" pitchFamily="34" charset="0"/>
              <a:cs typeface="Calibri" panose="020F0502020204030204" pitchFamily="34" charset="0"/>
            </a:endParaRPr>
          </a:p>
          <a:p>
            <a:pPr marL="0" indent="0" algn="just">
              <a:spcBef>
                <a:spcPts val="0"/>
              </a:spcBef>
              <a:buNone/>
              <a:defRPr/>
            </a:pPr>
            <a:endParaRPr lang="tr-TR" sz="1800" dirty="0" smtClean="0">
              <a:latin typeface="Calibri" panose="020F0502020204030204" pitchFamily="34" charset="0"/>
              <a:cs typeface="Calibri" panose="020F0502020204030204" pitchFamily="34" charset="0"/>
            </a:endParaRPr>
          </a:p>
          <a:p>
            <a:pPr marL="0" indent="0" algn="just">
              <a:spcBef>
                <a:spcPts val="0"/>
              </a:spcBef>
              <a:buNone/>
              <a:defRPr/>
            </a:pPr>
            <a:endParaRPr lang="tr-TR" sz="1800" dirty="0">
              <a:latin typeface="Calibri" panose="020F0502020204030204" pitchFamily="34" charset="0"/>
              <a:cs typeface="Calibri" panose="020F0502020204030204" pitchFamily="34" charset="0"/>
            </a:endParaRPr>
          </a:p>
          <a:p>
            <a:pPr marL="0" indent="0" algn="just">
              <a:spcBef>
                <a:spcPts val="0"/>
              </a:spcBef>
              <a:buNone/>
              <a:defRPr/>
            </a:pPr>
            <a:endParaRPr lang="tr-TR" sz="1800" dirty="0" smtClean="0">
              <a:latin typeface="Calibri" panose="020F0502020204030204" pitchFamily="34" charset="0"/>
              <a:cs typeface="Calibri" panose="020F0502020204030204" pitchFamily="34" charset="0"/>
            </a:endParaRPr>
          </a:p>
          <a:p>
            <a:pPr marL="0" indent="0" algn="just">
              <a:spcBef>
                <a:spcPts val="0"/>
              </a:spcBef>
              <a:buNone/>
              <a:defRPr/>
            </a:pPr>
            <a:endParaRPr lang="tr-TR" sz="1800" dirty="0">
              <a:latin typeface="Calibri" panose="020F0502020204030204" pitchFamily="34" charset="0"/>
              <a:cs typeface="Calibri" panose="020F0502020204030204" pitchFamily="34" charset="0"/>
            </a:endParaRPr>
          </a:p>
          <a:p>
            <a:pPr marL="0" indent="0" algn="just">
              <a:spcBef>
                <a:spcPts val="0"/>
              </a:spcBef>
              <a:buNone/>
              <a:defRPr/>
            </a:pPr>
            <a:endParaRPr lang="tr-TR" sz="1800" dirty="0">
              <a:solidFill>
                <a:schemeClr val="tx2"/>
              </a:solidFill>
              <a:latin typeface="Calibri" panose="020F0502020204030204" pitchFamily="34" charset="0"/>
              <a:cs typeface="Calibri" panose="020F0502020204030204" pitchFamily="34" charset="0"/>
            </a:endParaRPr>
          </a:p>
          <a:p>
            <a:pPr marL="0" indent="0" algn="just">
              <a:spcBef>
                <a:spcPts val="0"/>
              </a:spcBef>
              <a:buNone/>
              <a:defRPr/>
            </a:pPr>
            <a:endParaRPr lang="tr-TR" sz="1800" dirty="0" smtClean="0">
              <a:latin typeface="Calibri" panose="020F0502020204030204" pitchFamily="34" charset="0"/>
              <a:cs typeface="Calibri" panose="020F0502020204030204" pitchFamily="34" charset="0"/>
            </a:endParaRPr>
          </a:p>
          <a:p>
            <a:pPr marL="0" indent="0" algn="just">
              <a:spcBef>
                <a:spcPts val="0"/>
              </a:spcBef>
              <a:buNone/>
              <a:defRPr/>
            </a:pPr>
            <a:endParaRPr lang="tr-TR" sz="1800" dirty="0">
              <a:latin typeface="Calibri" panose="020F0502020204030204" pitchFamily="34" charset="0"/>
              <a:cs typeface="Calibri" panose="020F0502020204030204" pitchFamily="34" charset="0"/>
            </a:endParaRPr>
          </a:p>
          <a:p>
            <a:pPr marL="0" indent="0" algn="just">
              <a:spcBef>
                <a:spcPts val="0"/>
              </a:spcBef>
              <a:buNone/>
              <a:defRPr/>
            </a:pPr>
            <a:r>
              <a:rPr lang="tr-TR" sz="1800" dirty="0" smtClean="0">
                <a:latin typeface="Calibri" panose="020F0502020204030204" pitchFamily="34" charset="0"/>
                <a:cs typeface="Calibri" panose="020F0502020204030204" pitchFamily="34" charset="0"/>
              </a:rPr>
              <a:t>vb</a:t>
            </a:r>
            <a:r>
              <a:rPr lang="tr-TR" sz="1800" dirty="0">
                <a:latin typeface="Calibri" panose="020F0502020204030204" pitchFamily="34" charset="0"/>
                <a:cs typeface="Calibri" panose="020F0502020204030204" pitchFamily="34" charset="0"/>
              </a:rPr>
              <a:t>. amaçlarla teşvik  </a:t>
            </a:r>
            <a:r>
              <a:rPr lang="tr-TR" sz="1800" dirty="0" smtClean="0">
                <a:latin typeface="Calibri" panose="020F0502020204030204" pitchFamily="34" charset="0"/>
                <a:cs typeface="Calibri" panose="020F0502020204030204" pitchFamily="34" charset="0"/>
              </a:rPr>
              <a:t>kanunlarında </a:t>
            </a:r>
            <a:r>
              <a:rPr lang="tr-TR" sz="1800" dirty="0">
                <a:latin typeface="Calibri" panose="020F0502020204030204" pitchFamily="34" charset="0"/>
                <a:cs typeface="Calibri" panose="020F0502020204030204" pitchFamily="34" charset="0"/>
              </a:rPr>
              <a:t>belirtilen </a:t>
            </a:r>
            <a:r>
              <a:rPr lang="tr-TR" sz="1800" dirty="0" smtClean="0">
                <a:latin typeface="Calibri" panose="020F0502020204030204" pitchFamily="34" charset="0"/>
                <a:cs typeface="Calibri" panose="020F0502020204030204" pitchFamily="34" charset="0"/>
              </a:rPr>
              <a:t>şartları </a:t>
            </a:r>
            <a:r>
              <a:rPr lang="tr-TR" sz="1800" dirty="0">
                <a:latin typeface="Calibri" panose="020F0502020204030204" pitchFamily="34" charset="0"/>
                <a:cs typeface="Calibri" panose="020F0502020204030204" pitchFamily="34" charset="0"/>
              </a:rPr>
              <a:t>yerine getiren işverenlerin ödemeleri gereken sigorta primlerinin  belirli oranda ve sürede ilgili </a:t>
            </a:r>
            <a:r>
              <a:rPr lang="tr-TR" sz="1800" dirty="0" smtClean="0">
                <a:latin typeface="Calibri" panose="020F0502020204030204" pitchFamily="34" charset="0"/>
                <a:cs typeface="Calibri" panose="020F0502020204030204" pitchFamily="34" charset="0"/>
              </a:rPr>
              <a:t>Kurumlarca </a:t>
            </a:r>
            <a:r>
              <a:rPr lang="tr-TR" sz="1800" dirty="0">
                <a:latin typeface="Calibri" panose="020F0502020204030204" pitchFamily="34" charset="0"/>
                <a:cs typeface="Calibri" panose="020F0502020204030204" pitchFamily="34" charset="0"/>
              </a:rPr>
              <a:t>karşılanmasını ifade etmektedir.</a:t>
            </a:r>
          </a:p>
          <a:p>
            <a:pPr marL="0" indent="0" algn="just">
              <a:spcBef>
                <a:spcPts val="0"/>
              </a:spcBef>
              <a:buNone/>
            </a:pPr>
            <a:endParaRPr lang="tr-TR" sz="1800" dirty="0" smtClean="0">
              <a:latin typeface="Calibri" panose="020F0502020204030204" pitchFamily="34" charset="0"/>
              <a:cs typeface="Calibri" panose="020F0502020204030204" pitchFamily="34" charset="0"/>
            </a:endParaRPr>
          </a:p>
        </p:txBody>
      </p:sp>
      <p:sp>
        <p:nvSpPr>
          <p:cNvPr id="9" name="Unvan 1"/>
          <p:cNvSpPr txBox="1">
            <a:spLocks/>
          </p:cNvSpPr>
          <p:nvPr/>
        </p:nvSpPr>
        <p:spPr>
          <a:xfrm>
            <a:off x="2054942" y="472202"/>
            <a:ext cx="8200103" cy="369332"/>
          </a:xfrm>
          <a:prstGeom prst="rect">
            <a:avLst/>
          </a:prstGeom>
          <a:ln>
            <a:noFill/>
          </a:ln>
        </p:spPr>
        <p:style>
          <a:lnRef idx="1">
            <a:schemeClr val="accent4"/>
          </a:lnRef>
          <a:fillRef idx="1001">
            <a:schemeClr val="lt1"/>
          </a:fillRef>
          <a:effectRef idx="1">
            <a:schemeClr val="accent4"/>
          </a:effectRef>
          <a:fontRef idx="minor">
            <a:schemeClr val="dk1"/>
          </a:fontRef>
        </p:style>
        <p:txBody>
          <a:bodyPr wrap="square" rtlCol="0">
            <a:spAutoFit/>
          </a:bodyPr>
          <a:lstStyle>
            <a:defPPr>
              <a:defRPr lang="tr-TR"/>
            </a:defPPr>
            <a:lvl1pPr algn="ctr">
              <a:defRPr b="1">
                <a:latin typeface="Segoe UI Black" panose="020B0A02040204020203" pitchFamily="34" charset="0"/>
                <a:ea typeface="Segoe UI Black" panose="020B0A02040204020203" pitchFamily="34" charset="0"/>
                <a:cs typeface="Segoe UI Black" panose="020B0A02040204020203" pitchFamily="34" charset="0"/>
              </a:defRPr>
            </a:lvl1pPr>
          </a:lstStyle>
          <a:p>
            <a:r>
              <a:rPr lang="tr-TR" altLang="tr-TR" dirty="0" smtClean="0"/>
              <a:t>SİGORTA PRİMİ TEŞVİKİ, DESTEK VE İNDİRİMLERİ</a:t>
            </a:r>
            <a:endParaRPr lang="tr-TR" dirty="0"/>
          </a:p>
        </p:txBody>
      </p:sp>
      <p:graphicFrame>
        <p:nvGraphicFramePr>
          <p:cNvPr id="11" name="Diyagram 10"/>
          <p:cNvGraphicFramePr/>
          <p:nvPr>
            <p:extLst>
              <p:ext uri="{D42A27DB-BD31-4B8C-83A1-F6EECF244321}">
                <p14:modId xmlns:p14="http://schemas.microsoft.com/office/powerpoint/2010/main" val="1766000528"/>
              </p:ext>
            </p:extLst>
          </p:nvPr>
        </p:nvGraphicFramePr>
        <p:xfrm>
          <a:off x="1955990" y="2774890"/>
          <a:ext cx="8683185" cy="1940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ltbilgi Yer Tutucusu 1"/>
          <p:cNvSpPr>
            <a:spLocks noGrp="1"/>
          </p:cNvSpPr>
          <p:nvPr>
            <p:ph type="ftr" sz="quarter" idx="11"/>
          </p:nvPr>
        </p:nvSpPr>
        <p:spPr/>
        <p:txBody>
          <a:bodyPr/>
          <a:lstStyle/>
          <a:p>
            <a:r>
              <a:rPr lang="tr-TR" smtClean="0"/>
              <a:t>MANİSA SOSYAL GÜVENLİK İL MÜDÜRLÜĞÜ</a:t>
            </a:r>
            <a:endParaRPr lang="tr-TR" dirty="0"/>
          </a:p>
        </p:txBody>
      </p:sp>
      <p:sp>
        <p:nvSpPr>
          <p:cNvPr id="3" name="Slayt Numarası Yer Tutucusu 2"/>
          <p:cNvSpPr>
            <a:spLocks noGrp="1"/>
          </p:cNvSpPr>
          <p:nvPr>
            <p:ph type="sldNum" sz="quarter" idx="12"/>
          </p:nvPr>
        </p:nvSpPr>
        <p:spPr/>
        <p:txBody>
          <a:bodyPr/>
          <a:lstStyle/>
          <a:p>
            <a:fld id="{10EBC74E-17B9-48B8-BE18-245EBB9FA2E0}" type="slidenum">
              <a:rPr lang="tr-TR" smtClean="0"/>
              <a:t>2</a:t>
            </a:fld>
            <a:endParaRPr lang="tr-TR"/>
          </a:p>
        </p:txBody>
      </p:sp>
    </p:spTree>
    <p:extLst>
      <p:ext uri="{BB962C8B-B14F-4D97-AF65-F5344CB8AC3E}">
        <p14:creationId xmlns:p14="http://schemas.microsoft.com/office/powerpoint/2010/main" val="9955393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000"/>
                                        <p:tgtEl>
                                          <p:spTgt spid="6">
                                            <p:txEl>
                                              <p:pRg st="0" end="0"/>
                                            </p:txEl>
                                          </p:spTgt>
                                        </p:tgtEl>
                                      </p:cBhvr>
                                    </p:animEffect>
                                    <p:anim calcmode="lin" valueType="num">
                                      <p:cBhvr>
                                        <p:cTn id="1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6">
                                            <p:txEl>
                                              <p:pRg st="12" end="12"/>
                                            </p:txEl>
                                          </p:spTgt>
                                        </p:tgtEl>
                                        <p:attrNameLst>
                                          <p:attrName>style.visibility</p:attrName>
                                        </p:attrNameLst>
                                      </p:cBhvr>
                                      <p:to>
                                        <p:strVal val="visible"/>
                                      </p:to>
                                    </p:set>
                                    <p:animEffect transition="in" filter="fade">
                                      <p:cBhvr>
                                        <p:cTn id="15" dur="1000"/>
                                        <p:tgtEl>
                                          <p:spTgt spid="6">
                                            <p:txEl>
                                              <p:pRg st="12" end="12"/>
                                            </p:txEl>
                                          </p:spTgt>
                                        </p:tgtEl>
                                      </p:cBhvr>
                                    </p:animEffect>
                                    <p:anim calcmode="lin" valueType="num">
                                      <p:cBhvr>
                                        <p:cTn id="16"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17" dur="1000" fill="hold"/>
                                        <p:tgtEl>
                                          <p:spTgt spid="6">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Graphic spid="11"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7"/>
          <p:cNvSpPr>
            <a:spLocks noGrp="1"/>
          </p:cNvSpPr>
          <p:nvPr>
            <p:ph idx="1"/>
          </p:nvPr>
        </p:nvSpPr>
        <p:spPr>
          <a:xfrm>
            <a:off x="1096992" y="1791120"/>
            <a:ext cx="10515600" cy="4351338"/>
          </a:xfrm>
        </p:spPr>
        <p:txBody>
          <a:bodyPr>
            <a:normAutofit/>
          </a:bodyPr>
          <a:lstStyle/>
          <a:p>
            <a:pPr lvl="0" rtl="0"/>
            <a:r>
              <a:rPr lang="tr-TR" sz="1800" dirty="0" smtClean="0"/>
              <a:t>Hizmet akdi ile çalışanlar (4/a)</a:t>
            </a:r>
            <a:endParaRPr lang="tr-TR" sz="1800" dirty="0"/>
          </a:p>
          <a:p>
            <a:pPr lvl="0" rtl="0"/>
            <a:r>
              <a:rPr lang="tr-TR" sz="1800" dirty="0" smtClean="0"/>
              <a:t>Kendi adına ve hesabına bağımsız çalışanlar ile köy ve mahalle muhtarları (4/b)</a:t>
            </a:r>
            <a:endParaRPr lang="tr-TR" sz="1800" dirty="0"/>
          </a:p>
          <a:p>
            <a:pPr lvl="0" rtl="0"/>
            <a:r>
              <a:rPr lang="tr-TR" sz="1800" dirty="0" smtClean="0"/>
              <a:t>Ceza İnfaz Kurumları ile Tutukevlerinde çalışanlar</a:t>
            </a:r>
            <a:endParaRPr lang="tr-TR" sz="1800" dirty="0"/>
          </a:p>
          <a:p>
            <a:pPr lvl="0" rtl="0"/>
            <a:r>
              <a:rPr lang="tr-TR" sz="1800" dirty="0" smtClean="0"/>
              <a:t>Aday çırak, çırak ve stajyerler</a:t>
            </a:r>
            <a:endParaRPr lang="tr-TR" sz="1800" dirty="0"/>
          </a:p>
          <a:p>
            <a:pPr lvl="0" rtl="0"/>
            <a:r>
              <a:rPr lang="tr-TR" sz="1800" dirty="0" smtClean="0"/>
              <a:t>Harp Malulleri ile Vazife Malullüğü aylığı bağlanmış malullerden Kanunun 4 üncü maddesinin birinci fıkrasının (a) ve (b) bentleri kapsamında çalışanlar</a:t>
            </a:r>
            <a:endParaRPr lang="tr-TR" sz="1800" dirty="0"/>
          </a:p>
          <a:p>
            <a:pPr lvl="0" rtl="0"/>
            <a:r>
              <a:rPr lang="tr-TR" sz="1800" dirty="0" smtClean="0"/>
              <a:t>Türkiye İş Kurumu kursiyerleri</a:t>
            </a:r>
            <a:endParaRPr lang="tr-TR" sz="1800" dirty="0"/>
          </a:p>
          <a:p>
            <a:pPr lvl="0" rtl="0"/>
            <a:r>
              <a:rPr lang="tr-TR" sz="1800" dirty="0" smtClean="0"/>
              <a:t>Sosyal güvenlik sözleşmesi olmayan ülkelerde iş üstlenen işverenlerce yurt dışındaki işyerlerinde çalıştırılmak üzere götürülen Türk işçileri</a:t>
            </a:r>
            <a:endParaRPr lang="tr-TR" sz="1800" dirty="0"/>
          </a:p>
          <a:p>
            <a:pPr lvl="0" rtl="0"/>
            <a:r>
              <a:rPr lang="tr-TR" sz="1800" dirty="0" err="1" smtClean="0"/>
              <a:t>İntörn</a:t>
            </a:r>
            <a:r>
              <a:rPr lang="tr-TR" sz="1800" dirty="0" smtClean="0"/>
              <a:t> öğrenciler</a:t>
            </a:r>
            <a:endParaRPr lang="tr-TR" sz="1800" dirty="0"/>
          </a:p>
          <a:p>
            <a:pPr lvl="0" rtl="0"/>
            <a:r>
              <a:rPr lang="tr-TR" sz="1800" dirty="0" smtClean="0"/>
              <a:t>Tarım ve orman işlerinde hizmet akdiyle süreksiz olarak çalışan sigortalılar</a:t>
            </a:r>
            <a:endParaRPr lang="tr-TR" sz="1800" dirty="0"/>
          </a:p>
          <a:p>
            <a:pPr lvl="0" rtl="0"/>
            <a:r>
              <a:rPr lang="tr-TR" sz="1800" dirty="0" smtClean="0"/>
              <a:t>Ek 9 uncu maddede belirtilen şartlarda ev hizmetlerinde çalışan sigortalılar</a:t>
            </a:r>
            <a:endParaRPr lang="tr-TR" sz="1800" dirty="0"/>
          </a:p>
        </p:txBody>
      </p:sp>
      <p:sp>
        <p:nvSpPr>
          <p:cNvPr id="4" name="Altbilgi Yer Tutucusu 3"/>
          <p:cNvSpPr>
            <a:spLocks noGrp="1"/>
          </p:cNvSpPr>
          <p:nvPr>
            <p:ph type="ftr" sz="quarter" idx="11"/>
          </p:nvPr>
        </p:nvSpPr>
        <p:spPr/>
        <p:txBody>
          <a:bodyPr/>
          <a:lstStyle/>
          <a:p>
            <a:r>
              <a:rPr lang="tr-TR" smtClean="0"/>
              <a:t>MANİSA SOSYAL GÜVENLİK İL MÜDÜRLÜĞÜ</a:t>
            </a:r>
            <a:endParaRPr lang="tr-TR" dirty="0"/>
          </a:p>
        </p:txBody>
      </p:sp>
      <p:sp>
        <p:nvSpPr>
          <p:cNvPr id="5" name="Slayt Numarası Yer Tutucusu 4"/>
          <p:cNvSpPr>
            <a:spLocks noGrp="1"/>
          </p:cNvSpPr>
          <p:nvPr>
            <p:ph type="sldNum" sz="quarter" idx="12"/>
          </p:nvPr>
        </p:nvSpPr>
        <p:spPr/>
        <p:txBody>
          <a:bodyPr/>
          <a:lstStyle/>
          <a:p>
            <a:fld id="{10EBC74E-17B9-48B8-BE18-245EBB9FA2E0}" type="slidenum">
              <a:rPr lang="tr-TR" smtClean="0"/>
              <a:t>20</a:t>
            </a:fld>
            <a:endParaRPr lang="tr-TR"/>
          </a:p>
        </p:txBody>
      </p:sp>
      <p:sp>
        <p:nvSpPr>
          <p:cNvPr id="6" name="Unvan 1"/>
          <p:cNvSpPr txBox="1">
            <a:spLocks/>
          </p:cNvSpPr>
          <p:nvPr/>
        </p:nvSpPr>
        <p:spPr>
          <a:xfrm>
            <a:off x="1554325" y="1237357"/>
            <a:ext cx="9083351" cy="369332"/>
          </a:xfrm>
          <a:prstGeom prst="rect">
            <a:avLst/>
          </a:prstGeom>
        </p:spPr>
        <p:txBody>
          <a:bodyPr vert="horz" lIns="91440" tIns="45720" rIns="91440" bIns="45720" rtlCol="0" anchor="ctr">
            <a:noAutofit/>
          </a:bodyPr>
          <a:lstStyle>
            <a:defPPr>
              <a:defRPr lang="tr-TR"/>
            </a:defPPr>
            <a:lvl1pPr algn="ctr">
              <a:lnSpc>
                <a:spcPct val="90000"/>
              </a:lnSpc>
              <a:spcBef>
                <a:spcPct val="0"/>
              </a:spcBef>
              <a:buNone/>
              <a:defRPr sz="2000" b="1">
                <a:solidFill>
                  <a:srgbClr val="C00000"/>
                </a:solidFill>
                <a:ea typeface="Segoe UI Black" panose="020B0A02040204020203" pitchFamily="34" charset="0"/>
                <a:cs typeface="Segoe UI Black" panose="020B0A02040204020203" pitchFamily="34" charset="0"/>
              </a:defRPr>
            </a:lvl1pPr>
          </a:lstStyle>
          <a:p>
            <a:r>
              <a:rPr lang="it-IT" altLang="tr-TR" dirty="0"/>
              <a:t>İş Kazas</a:t>
            </a:r>
            <a:r>
              <a:rPr lang="tr-TR" altLang="tr-TR" dirty="0"/>
              <a:t>ı</a:t>
            </a:r>
            <a:r>
              <a:rPr lang="it-IT" altLang="tr-TR" dirty="0"/>
              <a:t> S</a:t>
            </a:r>
            <a:r>
              <a:rPr lang="tr-TR" altLang="tr-TR" dirty="0"/>
              <a:t>i</a:t>
            </a:r>
            <a:r>
              <a:rPr lang="it-IT" altLang="tr-TR" dirty="0"/>
              <a:t>gortas</a:t>
            </a:r>
            <a:r>
              <a:rPr lang="tr-TR" altLang="tr-TR" dirty="0"/>
              <a:t>ı</a:t>
            </a:r>
            <a:r>
              <a:rPr lang="it-IT" altLang="tr-TR" dirty="0"/>
              <a:t>n</a:t>
            </a:r>
            <a:r>
              <a:rPr lang="tr-TR" altLang="tr-TR" dirty="0"/>
              <a:t>ı</a:t>
            </a:r>
            <a:r>
              <a:rPr lang="it-IT" altLang="tr-TR" dirty="0"/>
              <a:t>n Kapsam</a:t>
            </a:r>
            <a:r>
              <a:rPr lang="tr-TR" altLang="tr-TR" dirty="0"/>
              <a:t>ı</a:t>
            </a:r>
            <a:r>
              <a:rPr lang="it-IT" altLang="tr-TR" dirty="0"/>
              <a:t>nda Bulunan S</a:t>
            </a:r>
            <a:r>
              <a:rPr lang="tr-TR" altLang="tr-TR" dirty="0"/>
              <a:t>i</a:t>
            </a:r>
            <a:r>
              <a:rPr lang="it-IT" altLang="tr-TR" dirty="0"/>
              <a:t>gortal</a:t>
            </a:r>
            <a:r>
              <a:rPr lang="tr-TR" altLang="tr-TR" dirty="0"/>
              <a:t>ı</a:t>
            </a:r>
            <a:r>
              <a:rPr lang="it-IT" altLang="tr-TR" dirty="0"/>
              <a:t>lar K</a:t>
            </a:r>
            <a:r>
              <a:rPr lang="tr-TR" altLang="tr-TR" dirty="0"/>
              <a:t>i</a:t>
            </a:r>
            <a:r>
              <a:rPr lang="it-IT" altLang="tr-TR" dirty="0"/>
              <a:t>mlerd</a:t>
            </a:r>
            <a:r>
              <a:rPr lang="tr-TR" altLang="tr-TR" dirty="0"/>
              <a:t>i</a:t>
            </a:r>
            <a:r>
              <a:rPr lang="it-IT" altLang="tr-TR" dirty="0"/>
              <a:t>r?</a:t>
            </a:r>
          </a:p>
        </p:txBody>
      </p:sp>
      <p:sp>
        <p:nvSpPr>
          <p:cNvPr id="7" name="Unvan 1"/>
          <p:cNvSpPr txBox="1">
            <a:spLocks/>
          </p:cNvSpPr>
          <p:nvPr/>
        </p:nvSpPr>
        <p:spPr>
          <a:xfrm>
            <a:off x="1660848" y="472202"/>
            <a:ext cx="9083351" cy="369332"/>
          </a:xfrm>
          <a:prstGeom prst="rect">
            <a:avLst/>
          </a:prstGeom>
          <a:noFill/>
        </p:spPr>
        <p:txBody>
          <a:bodyPr wrap="square" rtlCol="0">
            <a:spAutoFit/>
          </a:bodyPr>
          <a:lstStyle>
            <a:defPPr>
              <a:defRPr lang="tr-TR"/>
            </a:defPPr>
            <a:lvl1pPr algn="ctr">
              <a:defRPr b="1">
                <a:latin typeface="Segoe UI Black" panose="020B0A02040204020203" pitchFamily="34" charset="0"/>
                <a:ea typeface="Segoe UI Black" panose="020B0A02040204020203" pitchFamily="34" charset="0"/>
                <a:cs typeface="Segoe UI Black" panose="020B0A02040204020203" pitchFamily="34" charset="0"/>
              </a:defRPr>
            </a:lvl1pPr>
          </a:lstStyle>
          <a:p>
            <a:r>
              <a:rPr lang="it-IT" altLang="tr-TR" dirty="0" smtClean="0"/>
              <a:t>İŞ KAZASI</a:t>
            </a:r>
            <a:endParaRPr lang="it-IT" altLang="tr-TR" dirty="0"/>
          </a:p>
        </p:txBody>
      </p:sp>
      <p:sp>
        <p:nvSpPr>
          <p:cNvPr id="18" name="Köşeli Çift Ayraç 17"/>
          <p:cNvSpPr/>
          <p:nvPr/>
        </p:nvSpPr>
        <p:spPr>
          <a:xfrm>
            <a:off x="1073492" y="1839222"/>
            <a:ext cx="261357" cy="238125"/>
          </a:xfrm>
          <a:prstGeom prst="chevron">
            <a:avLst/>
          </a:prstGeom>
          <a:solidFill>
            <a:schemeClr val="accent1">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19" name="Köşeli Çift Ayraç 18"/>
          <p:cNvSpPr/>
          <p:nvPr/>
        </p:nvSpPr>
        <p:spPr>
          <a:xfrm>
            <a:off x="1073492" y="2218423"/>
            <a:ext cx="261357" cy="238125"/>
          </a:xfrm>
          <a:prstGeom prst="chevron">
            <a:avLst/>
          </a:prstGeom>
          <a:solidFill>
            <a:schemeClr val="accent1">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20" name="Köşeli Çift Ayraç 19"/>
          <p:cNvSpPr/>
          <p:nvPr/>
        </p:nvSpPr>
        <p:spPr>
          <a:xfrm>
            <a:off x="1073492" y="2584868"/>
            <a:ext cx="261357" cy="238125"/>
          </a:xfrm>
          <a:prstGeom prst="chevron">
            <a:avLst/>
          </a:prstGeom>
          <a:solidFill>
            <a:schemeClr val="accent1">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21" name="Köşeli Çift Ayraç 20"/>
          <p:cNvSpPr/>
          <p:nvPr/>
        </p:nvSpPr>
        <p:spPr>
          <a:xfrm>
            <a:off x="1073492" y="2963171"/>
            <a:ext cx="261357" cy="238125"/>
          </a:xfrm>
          <a:prstGeom prst="chevron">
            <a:avLst/>
          </a:prstGeom>
          <a:solidFill>
            <a:schemeClr val="accent1">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22" name="Köşeli Çift Ayraç 21"/>
          <p:cNvSpPr/>
          <p:nvPr/>
        </p:nvSpPr>
        <p:spPr>
          <a:xfrm>
            <a:off x="1073492" y="3334646"/>
            <a:ext cx="261357" cy="238125"/>
          </a:xfrm>
          <a:prstGeom prst="chevron">
            <a:avLst/>
          </a:prstGeom>
          <a:solidFill>
            <a:schemeClr val="accent1">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23" name="Köşeli Çift Ayraç 22"/>
          <p:cNvSpPr/>
          <p:nvPr/>
        </p:nvSpPr>
        <p:spPr>
          <a:xfrm>
            <a:off x="1073492" y="3950178"/>
            <a:ext cx="261357" cy="238125"/>
          </a:xfrm>
          <a:prstGeom prst="chevron">
            <a:avLst/>
          </a:prstGeom>
          <a:solidFill>
            <a:schemeClr val="accent1">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24" name="Köşeli Çift Ayraç 23"/>
          <p:cNvSpPr/>
          <p:nvPr/>
        </p:nvSpPr>
        <p:spPr>
          <a:xfrm>
            <a:off x="1073492" y="4318417"/>
            <a:ext cx="261357" cy="238125"/>
          </a:xfrm>
          <a:prstGeom prst="chevron">
            <a:avLst/>
          </a:prstGeom>
          <a:solidFill>
            <a:schemeClr val="accent1">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25" name="Köşeli Çift Ayraç 24"/>
          <p:cNvSpPr/>
          <p:nvPr/>
        </p:nvSpPr>
        <p:spPr>
          <a:xfrm>
            <a:off x="1073492" y="4936645"/>
            <a:ext cx="261357" cy="238125"/>
          </a:xfrm>
          <a:prstGeom prst="chevron">
            <a:avLst/>
          </a:prstGeom>
          <a:solidFill>
            <a:schemeClr val="accent1">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26" name="Köşeli Çift Ayraç 25"/>
          <p:cNvSpPr/>
          <p:nvPr/>
        </p:nvSpPr>
        <p:spPr>
          <a:xfrm>
            <a:off x="1073492" y="5311715"/>
            <a:ext cx="261357" cy="238125"/>
          </a:xfrm>
          <a:prstGeom prst="chevron">
            <a:avLst/>
          </a:prstGeom>
          <a:solidFill>
            <a:schemeClr val="accent1">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27" name="Köşeli Çift Ayraç 26"/>
          <p:cNvSpPr/>
          <p:nvPr/>
        </p:nvSpPr>
        <p:spPr>
          <a:xfrm>
            <a:off x="1073492" y="5664140"/>
            <a:ext cx="261357" cy="238125"/>
          </a:xfrm>
          <a:prstGeom prst="chevron">
            <a:avLst/>
          </a:prstGeom>
          <a:solidFill>
            <a:schemeClr val="accent1">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42478515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22554" y="1713482"/>
            <a:ext cx="10426135" cy="4351338"/>
          </a:xfrm>
        </p:spPr>
        <p:txBody>
          <a:bodyPr>
            <a:normAutofit/>
          </a:bodyPr>
          <a:lstStyle/>
          <a:p>
            <a:pPr marL="0" indent="0" algn="just" fontAlgn="base">
              <a:buNone/>
            </a:pPr>
            <a:r>
              <a:rPr lang="tr-TR" sz="1800" dirty="0" smtClean="0"/>
              <a:t>İş </a:t>
            </a:r>
            <a:r>
              <a:rPr lang="tr-TR" sz="1800" dirty="0"/>
              <a:t>kazası sigortasından doğan haklardan yararlanabilmek için herhangi bir prim günü sınırı bulunmamakta olup, </a:t>
            </a:r>
            <a:r>
              <a:rPr lang="tr-TR" sz="1800" dirty="0" smtClean="0"/>
              <a:t>İş </a:t>
            </a:r>
            <a:r>
              <a:rPr lang="tr-TR" sz="1800" dirty="0"/>
              <a:t>kazası sigortasından sağlanan haklar şunlardır</a:t>
            </a:r>
            <a:r>
              <a:rPr lang="tr-TR" sz="1800" dirty="0" smtClean="0"/>
              <a:t>:</a:t>
            </a:r>
          </a:p>
          <a:p>
            <a:pPr marL="0" indent="0" algn="just" fontAlgn="base">
              <a:buNone/>
            </a:pPr>
            <a:endParaRPr lang="tr-TR" sz="1800" dirty="0"/>
          </a:p>
          <a:p>
            <a:pPr algn="just"/>
            <a:endParaRPr lang="tr-TR" sz="1800" dirty="0"/>
          </a:p>
        </p:txBody>
      </p:sp>
      <p:sp>
        <p:nvSpPr>
          <p:cNvPr id="4" name="Altbilgi Yer Tutucusu 3"/>
          <p:cNvSpPr>
            <a:spLocks noGrp="1"/>
          </p:cNvSpPr>
          <p:nvPr>
            <p:ph type="ftr" sz="quarter" idx="11"/>
          </p:nvPr>
        </p:nvSpPr>
        <p:spPr/>
        <p:txBody>
          <a:bodyPr/>
          <a:lstStyle/>
          <a:p>
            <a:r>
              <a:rPr lang="tr-TR" smtClean="0"/>
              <a:t>MANİSA SOSYAL GÜVENLİK İL MÜDÜRLÜĞÜ</a:t>
            </a:r>
            <a:endParaRPr lang="tr-TR" dirty="0"/>
          </a:p>
        </p:txBody>
      </p:sp>
      <p:sp>
        <p:nvSpPr>
          <p:cNvPr id="5" name="Slayt Numarası Yer Tutucusu 4"/>
          <p:cNvSpPr>
            <a:spLocks noGrp="1"/>
          </p:cNvSpPr>
          <p:nvPr>
            <p:ph type="sldNum" sz="quarter" idx="12"/>
          </p:nvPr>
        </p:nvSpPr>
        <p:spPr/>
        <p:txBody>
          <a:bodyPr/>
          <a:lstStyle/>
          <a:p>
            <a:fld id="{10EBC74E-17B9-48B8-BE18-245EBB9FA2E0}" type="slidenum">
              <a:rPr lang="tr-TR" smtClean="0"/>
              <a:t>21</a:t>
            </a:fld>
            <a:endParaRPr lang="tr-TR"/>
          </a:p>
        </p:txBody>
      </p:sp>
      <p:sp>
        <p:nvSpPr>
          <p:cNvPr id="6" name="Unvan 1"/>
          <p:cNvSpPr txBox="1">
            <a:spLocks/>
          </p:cNvSpPr>
          <p:nvPr/>
        </p:nvSpPr>
        <p:spPr>
          <a:xfrm>
            <a:off x="1554325" y="1042473"/>
            <a:ext cx="9083351" cy="369332"/>
          </a:xfrm>
          <a:prstGeom prst="rect">
            <a:avLst/>
          </a:prstGeom>
        </p:spPr>
        <p:txBody>
          <a:bodyPr vert="horz" lIns="91440" tIns="45720" rIns="91440" bIns="45720" rtlCol="0" anchor="ctr">
            <a:noAutofit/>
          </a:bodyPr>
          <a:lstStyle>
            <a:defPPr>
              <a:defRPr lang="tr-TR"/>
            </a:defPPr>
            <a:lvl1pPr algn="ctr">
              <a:lnSpc>
                <a:spcPct val="90000"/>
              </a:lnSpc>
              <a:spcBef>
                <a:spcPct val="0"/>
              </a:spcBef>
              <a:buNone/>
              <a:defRPr sz="2000" b="1">
                <a:solidFill>
                  <a:srgbClr val="C00000"/>
                </a:solidFill>
                <a:ea typeface="Segoe UI Black" panose="020B0A02040204020203" pitchFamily="34" charset="0"/>
                <a:cs typeface="Segoe UI Black" panose="020B0A02040204020203" pitchFamily="34" charset="0"/>
              </a:defRPr>
            </a:lvl1pPr>
          </a:lstStyle>
          <a:p>
            <a:r>
              <a:rPr lang="it-IT" altLang="tr-TR" dirty="0"/>
              <a:t>İş Kazas</a:t>
            </a:r>
            <a:r>
              <a:rPr lang="tr-TR" altLang="tr-TR" dirty="0"/>
              <a:t>ı</a:t>
            </a:r>
            <a:r>
              <a:rPr lang="it-IT" altLang="tr-TR" dirty="0"/>
              <a:t> S</a:t>
            </a:r>
            <a:r>
              <a:rPr lang="tr-TR" altLang="tr-TR" dirty="0"/>
              <a:t>i</a:t>
            </a:r>
            <a:r>
              <a:rPr lang="it-IT" altLang="tr-TR" dirty="0"/>
              <a:t>gortas</a:t>
            </a:r>
            <a:r>
              <a:rPr lang="tr-TR" altLang="tr-TR" dirty="0"/>
              <a:t>ı</a:t>
            </a:r>
            <a:r>
              <a:rPr lang="it-IT" altLang="tr-TR" dirty="0"/>
              <a:t>ndan Sağlanan Haklar</a:t>
            </a:r>
          </a:p>
        </p:txBody>
      </p:sp>
      <p:sp>
        <p:nvSpPr>
          <p:cNvPr id="7" name="Unvan 1"/>
          <p:cNvSpPr txBox="1">
            <a:spLocks/>
          </p:cNvSpPr>
          <p:nvPr/>
        </p:nvSpPr>
        <p:spPr>
          <a:xfrm>
            <a:off x="1660848" y="472202"/>
            <a:ext cx="9083351" cy="369332"/>
          </a:xfrm>
          <a:prstGeom prst="rect">
            <a:avLst/>
          </a:prstGeom>
          <a:noFill/>
        </p:spPr>
        <p:txBody>
          <a:bodyPr wrap="square" rtlCol="0">
            <a:spAutoFit/>
          </a:bodyPr>
          <a:lstStyle>
            <a:defPPr>
              <a:defRPr lang="tr-TR"/>
            </a:defPPr>
            <a:lvl1pPr algn="ctr">
              <a:defRPr b="1">
                <a:latin typeface="Segoe UI Black" panose="020B0A02040204020203" pitchFamily="34" charset="0"/>
                <a:ea typeface="Segoe UI Black" panose="020B0A02040204020203" pitchFamily="34" charset="0"/>
                <a:cs typeface="Segoe UI Black" panose="020B0A02040204020203" pitchFamily="34" charset="0"/>
              </a:defRPr>
            </a:lvl1pPr>
          </a:lstStyle>
          <a:p>
            <a:r>
              <a:rPr lang="it-IT" altLang="tr-TR" dirty="0" smtClean="0"/>
              <a:t>İŞ KAZASI</a:t>
            </a:r>
            <a:endParaRPr lang="it-IT" altLang="tr-TR" dirty="0"/>
          </a:p>
        </p:txBody>
      </p:sp>
      <p:graphicFrame>
        <p:nvGraphicFramePr>
          <p:cNvPr id="9" name="Diyagram 8"/>
          <p:cNvGraphicFramePr/>
          <p:nvPr>
            <p:extLst>
              <p:ext uri="{D42A27DB-BD31-4B8C-83A1-F6EECF244321}">
                <p14:modId xmlns:p14="http://schemas.microsoft.com/office/powerpoint/2010/main" val="1839415808"/>
              </p:ext>
            </p:extLst>
          </p:nvPr>
        </p:nvGraphicFramePr>
        <p:xfrm>
          <a:off x="1328287" y="2167228"/>
          <a:ext cx="9962147" cy="4570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349017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9">
                                            <p:graphicEl>
                                              <a:dgm id="{3EA58C70-48F0-4604-9141-0352EF9173AD}"/>
                                            </p:graphicEl>
                                          </p:spTgt>
                                        </p:tgtEl>
                                        <p:attrNameLst>
                                          <p:attrName>style.visibility</p:attrName>
                                        </p:attrNameLst>
                                      </p:cBhvr>
                                      <p:to>
                                        <p:strVal val="visible"/>
                                      </p:to>
                                    </p:set>
                                    <p:animEffect transition="in" filter="fade">
                                      <p:cBhvr>
                                        <p:cTn id="7" dur="500"/>
                                        <p:tgtEl>
                                          <p:spTgt spid="9">
                                            <p:graphicEl>
                                              <a:dgm id="{3EA58C70-48F0-4604-9141-0352EF9173AD}"/>
                                            </p:graphicEl>
                                          </p:spTgt>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9">
                                            <p:graphicEl>
                                              <a:dgm id="{FAC64D70-089C-40F2-91A6-816C2EF9154C}"/>
                                            </p:graphicEl>
                                          </p:spTgt>
                                        </p:tgtEl>
                                        <p:attrNameLst>
                                          <p:attrName>style.visibility</p:attrName>
                                        </p:attrNameLst>
                                      </p:cBhvr>
                                      <p:to>
                                        <p:strVal val="visible"/>
                                      </p:to>
                                    </p:set>
                                    <p:animEffect transition="in" filter="fade">
                                      <p:cBhvr>
                                        <p:cTn id="11" dur="500"/>
                                        <p:tgtEl>
                                          <p:spTgt spid="9">
                                            <p:graphicEl>
                                              <a:dgm id="{FAC64D70-089C-40F2-91A6-816C2EF9154C}"/>
                                            </p:graphicEl>
                                          </p:spTgt>
                                        </p:tgtEl>
                                      </p:cBhvr>
                                    </p:animEffect>
                                  </p:childTnLst>
                                </p:cTn>
                              </p:par>
                            </p:childTnLst>
                          </p:cTn>
                        </p:par>
                        <p:par>
                          <p:cTn id="12" fill="hold">
                            <p:stCondLst>
                              <p:cond delay="1000"/>
                            </p:stCondLst>
                            <p:childTnLst>
                              <p:par>
                                <p:cTn id="13" presetID="10" presetClass="entr" presetSubtype="0" fill="hold" grpId="1" nodeType="afterEffect">
                                  <p:stCondLst>
                                    <p:cond delay="0"/>
                                  </p:stCondLst>
                                  <p:childTnLst>
                                    <p:set>
                                      <p:cBhvr>
                                        <p:cTn id="14" dur="1" fill="hold">
                                          <p:stCondLst>
                                            <p:cond delay="0"/>
                                          </p:stCondLst>
                                        </p:cTn>
                                        <p:tgtEl>
                                          <p:spTgt spid="9">
                                            <p:graphicEl>
                                              <a:dgm id="{0FDB992F-EEA8-4D7E-88C1-BD87230374B2}"/>
                                            </p:graphicEl>
                                          </p:spTgt>
                                        </p:tgtEl>
                                        <p:attrNameLst>
                                          <p:attrName>style.visibility</p:attrName>
                                        </p:attrNameLst>
                                      </p:cBhvr>
                                      <p:to>
                                        <p:strVal val="visible"/>
                                      </p:to>
                                    </p:set>
                                    <p:animEffect transition="in" filter="fade">
                                      <p:cBhvr>
                                        <p:cTn id="15" dur="500"/>
                                        <p:tgtEl>
                                          <p:spTgt spid="9">
                                            <p:graphicEl>
                                              <a:dgm id="{0FDB992F-EEA8-4D7E-88C1-BD87230374B2}"/>
                                            </p:graphicEl>
                                          </p:spTgt>
                                        </p:tgtEl>
                                      </p:cBhvr>
                                    </p:animEffect>
                                  </p:childTnLst>
                                </p:cTn>
                              </p:par>
                            </p:childTnLst>
                          </p:cTn>
                        </p:par>
                        <p:par>
                          <p:cTn id="16" fill="hold">
                            <p:stCondLst>
                              <p:cond delay="1500"/>
                            </p:stCondLst>
                            <p:childTnLst>
                              <p:par>
                                <p:cTn id="17" presetID="10" presetClass="entr" presetSubtype="0" fill="hold" grpId="1" nodeType="afterEffect">
                                  <p:stCondLst>
                                    <p:cond delay="0"/>
                                  </p:stCondLst>
                                  <p:childTnLst>
                                    <p:set>
                                      <p:cBhvr>
                                        <p:cTn id="18" dur="1" fill="hold">
                                          <p:stCondLst>
                                            <p:cond delay="0"/>
                                          </p:stCondLst>
                                        </p:cTn>
                                        <p:tgtEl>
                                          <p:spTgt spid="9">
                                            <p:graphicEl>
                                              <a:dgm id="{5E3AE77F-7218-429C-BC27-68951C3D85E0}"/>
                                            </p:graphicEl>
                                          </p:spTgt>
                                        </p:tgtEl>
                                        <p:attrNameLst>
                                          <p:attrName>style.visibility</p:attrName>
                                        </p:attrNameLst>
                                      </p:cBhvr>
                                      <p:to>
                                        <p:strVal val="visible"/>
                                      </p:to>
                                    </p:set>
                                    <p:animEffect transition="in" filter="fade">
                                      <p:cBhvr>
                                        <p:cTn id="19" dur="500"/>
                                        <p:tgtEl>
                                          <p:spTgt spid="9">
                                            <p:graphicEl>
                                              <a:dgm id="{5E3AE77F-7218-429C-BC27-68951C3D85E0}"/>
                                            </p:graphicEl>
                                          </p:spTgt>
                                        </p:tgtEl>
                                      </p:cBhvr>
                                    </p:animEffect>
                                  </p:childTnLst>
                                </p:cTn>
                              </p:par>
                            </p:childTnLst>
                          </p:cTn>
                        </p:par>
                        <p:par>
                          <p:cTn id="20" fill="hold">
                            <p:stCondLst>
                              <p:cond delay="2000"/>
                            </p:stCondLst>
                            <p:childTnLst>
                              <p:par>
                                <p:cTn id="21" presetID="10" presetClass="entr" presetSubtype="0" fill="hold" grpId="1" nodeType="afterEffect">
                                  <p:stCondLst>
                                    <p:cond delay="0"/>
                                  </p:stCondLst>
                                  <p:childTnLst>
                                    <p:set>
                                      <p:cBhvr>
                                        <p:cTn id="22" dur="1" fill="hold">
                                          <p:stCondLst>
                                            <p:cond delay="0"/>
                                          </p:stCondLst>
                                        </p:cTn>
                                        <p:tgtEl>
                                          <p:spTgt spid="9">
                                            <p:graphicEl>
                                              <a:dgm id="{2D37E69E-ACFE-458C-8DFF-D45E177D68F1}"/>
                                            </p:graphicEl>
                                          </p:spTgt>
                                        </p:tgtEl>
                                        <p:attrNameLst>
                                          <p:attrName>style.visibility</p:attrName>
                                        </p:attrNameLst>
                                      </p:cBhvr>
                                      <p:to>
                                        <p:strVal val="visible"/>
                                      </p:to>
                                    </p:set>
                                    <p:animEffect transition="in" filter="fade">
                                      <p:cBhvr>
                                        <p:cTn id="23" dur="500"/>
                                        <p:tgtEl>
                                          <p:spTgt spid="9">
                                            <p:graphicEl>
                                              <a:dgm id="{2D37E69E-ACFE-458C-8DFF-D45E177D68F1}"/>
                                            </p:graphicEl>
                                          </p:spTgt>
                                        </p:tgtEl>
                                      </p:cBhvr>
                                    </p:animEffect>
                                  </p:childTnLst>
                                </p:cTn>
                              </p:par>
                            </p:childTnLst>
                          </p:cTn>
                        </p:par>
                        <p:par>
                          <p:cTn id="24" fill="hold">
                            <p:stCondLst>
                              <p:cond delay="2500"/>
                            </p:stCondLst>
                            <p:childTnLst>
                              <p:par>
                                <p:cTn id="25" presetID="10" presetClass="entr" presetSubtype="0" fill="hold" grpId="1" nodeType="afterEffect">
                                  <p:stCondLst>
                                    <p:cond delay="0"/>
                                  </p:stCondLst>
                                  <p:childTnLst>
                                    <p:set>
                                      <p:cBhvr>
                                        <p:cTn id="26" dur="1" fill="hold">
                                          <p:stCondLst>
                                            <p:cond delay="0"/>
                                          </p:stCondLst>
                                        </p:cTn>
                                        <p:tgtEl>
                                          <p:spTgt spid="9">
                                            <p:graphicEl>
                                              <a:dgm id="{E42F0E6B-75A9-4475-9DAE-8F7471EB0451}"/>
                                            </p:graphicEl>
                                          </p:spTgt>
                                        </p:tgtEl>
                                        <p:attrNameLst>
                                          <p:attrName>style.visibility</p:attrName>
                                        </p:attrNameLst>
                                      </p:cBhvr>
                                      <p:to>
                                        <p:strVal val="visible"/>
                                      </p:to>
                                    </p:set>
                                    <p:animEffect transition="in" filter="fade">
                                      <p:cBhvr>
                                        <p:cTn id="27" dur="500"/>
                                        <p:tgtEl>
                                          <p:spTgt spid="9">
                                            <p:graphicEl>
                                              <a:dgm id="{E42F0E6B-75A9-4475-9DAE-8F7471EB0451}"/>
                                            </p:graphicEl>
                                          </p:spTgt>
                                        </p:tgtEl>
                                      </p:cBhvr>
                                    </p:animEffect>
                                  </p:childTnLst>
                                </p:cTn>
                              </p:par>
                            </p:childTnLst>
                          </p:cTn>
                        </p:par>
                        <p:par>
                          <p:cTn id="28" fill="hold">
                            <p:stCondLst>
                              <p:cond delay="3000"/>
                            </p:stCondLst>
                            <p:childTnLst>
                              <p:par>
                                <p:cTn id="29" presetID="10" presetClass="entr" presetSubtype="0" fill="hold" grpId="1" nodeType="afterEffect">
                                  <p:stCondLst>
                                    <p:cond delay="0"/>
                                  </p:stCondLst>
                                  <p:childTnLst>
                                    <p:set>
                                      <p:cBhvr>
                                        <p:cTn id="30" dur="1" fill="hold">
                                          <p:stCondLst>
                                            <p:cond delay="0"/>
                                          </p:stCondLst>
                                        </p:cTn>
                                        <p:tgtEl>
                                          <p:spTgt spid="9">
                                            <p:graphicEl>
                                              <a:dgm id="{CA9D6027-C2A6-407C-849D-13DD7F04D45D}"/>
                                            </p:graphicEl>
                                          </p:spTgt>
                                        </p:tgtEl>
                                        <p:attrNameLst>
                                          <p:attrName>style.visibility</p:attrName>
                                        </p:attrNameLst>
                                      </p:cBhvr>
                                      <p:to>
                                        <p:strVal val="visible"/>
                                      </p:to>
                                    </p:set>
                                    <p:animEffect transition="in" filter="fade">
                                      <p:cBhvr>
                                        <p:cTn id="31" dur="500"/>
                                        <p:tgtEl>
                                          <p:spTgt spid="9">
                                            <p:graphicEl>
                                              <a:dgm id="{CA9D6027-C2A6-407C-849D-13DD7F04D45D}"/>
                                            </p:graphicEl>
                                          </p:spTgt>
                                        </p:tgtEl>
                                      </p:cBhvr>
                                    </p:animEffect>
                                  </p:childTnLst>
                                </p:cTn>
                              </p:par>
                            </p:childTnLst>
                          </p:cTn>
                        </p:par>
                        <p:par>
                          <p:cTn id="32" fill="hold">
                            <p:stCondLst>
                              <p:cond delay="3500"/>
                            </p:stCondLst>
                            <p:childTnLst>
                              <p:par>
                                <p:cTn id="33" presetID="10" presetClass="entr" presetSubtype="0" fill="hold" grpId="1" nodeType="afterEffect">
                                  <p:stCondLst>
                                    <p:cond delay="0"/>
                                  </p:stCondLst>
                                  <p:childTnLst>
                                    <p:set>
                                      <p:cBhvr>
                                        <p:cTn id="34" dur="1" fill="hold">
                                          <p:stCondLst>
                                            <p:cond delay="0"/>
                                          </p:stCondLst>
                                        </p:cTn>
                                        <p:tgtEl>
                                          <p:spTgt spid="9">
                                            <p:graphicEl>
                                              <a:dgm id="{718D69B4-A42A-4F28-891B-34A604FE6C15}"/>
                                            </p:graphicEl>
                                          </p:spTgt>
                                        </p:tgtEl>
                                        <p:attrNameLst>
                                          <p:attrName>style.visibility</p:attrName>
                                        </p:attrNameLst>
                                      </p:cBhvr>
                                      <p:to>
                                        <p:strVal val="visible"/>
                                      </p:to>
                                    </p:set>
                                    <p:animEffect transition="in" filter="fade">
                                      <p:cBhvr>
                                        <p:cTn id="35" dur="500"/>
                                        <p:tgtEl>
                                          <p:spTgt spid="9">
                                            <p:graphicEl>
                                              <a:dgm id="{718D69B4-A42A-4F28-891B-34A604FE6C15}"/>
                                            </p:graphicEl>
                                          </p:spTgt>
                                        </p:tgtEl>
                                      </p:cBhvr>
                                    </p:animEffect>
                                  </p:childTnLst>
                                </p:cTn>
                              </p:par>
                            </p:childTnLst>
                          </p:cTn>
                        </p:par>
                        <p:par>
                          <p:cTn id="36" fill="hold">
                            <p:stCondLst>
                              <p:cond delay="4000"/>
                            </p:stCondLst>
                            <p:childTnLst>
                              <p:par>
                                <p:cTn id="37" presetID="10" presetClass="entr" presetSubtype="0" fill="hold" grpId="1" nodeType="afterEffect">
                                  <p:stCondLst>
                                    <p:cond delay="0"/>
                                  </p:stCondLst>
                                  <p:childTnLst>
                                    <p:set>
                                      <p:cBhvr>
                                        <p:cTn id="38" dur="1" fill="hold">
                                          <p:stCondLst>
                                            <p:cond delay="0"/>
                                          </p:stCondLst>
                                        </p:cTn>
                                        <p:tgtEl>
                                          <p:spTgt spid="9">
                                            <p:graphicEl>
                                              <a:dgm id="{E5922D75-E8DB-4D74-AC41-D33648BF991C}"/>
                                            </p:graphicEl>
                                          </p:spTgt>
                                        </p:tgtEl>
                                        <p:attrNameLst>
                                          <p:attrName>style.visibility</p:attrName>
                                        </p:attrNameLst>
                                      </p:cBhvr>
                                      <p:to>
                                        <p:strVal val="visible"/>
                                      </p:to>
                                    </p:set>
                                    <p:animEffect transition="in" filter="fade">
                                      <p:cBhvr>
                                        <p:cTn id="39" dur="500"/>
                                        <p:tgtEl>
                                          <p:spTgt spid="9">
                                            <p:graphicEl>
                                              <a:dgm id="{E5922D75-E8DB-4D74-AC41-D33648BF991C}"/>
                                            </p:graphicEl>
                                          </p:spTgt>
                                        </p:tgtEl>
                                      </p:cBhvr>
                                    </p:animEffect>
                                  </p:childTnLst>
                                </p:cTn>
                              </p:par>
                            </p:childTnLst>
                          </p:cTn>
                        </p:par>
                        <p:par>
                          <p:cTn id="40" fill="hold">
                            <p:stCondLst>
                              <p:cond delay="4500"/>
                            </p:stCondLst>
                            <p:childTnLst>
                              <p:par>
                                <p:cTn id="41" presetID="10" presetClass="entr" presetSubtype="0" fill="hold" grpId="1" nodeType="afterEffect">
                                  <p:stCondLst>
                                    <p:cond delay="0"/>
                                  </p:stCondLst>
                                  <p:childTnLst>
                                    <p:set>
                                      <p:cBhvr>
                                        <p:cTn id="42" dur="1" fill="hold">
                                          <p:stCondLst>
                                            <p:cond delay="0"/>
                                          </p:stCondLst>
                                        </p:cTn>
                                        <p:tgtEl>
                                          <p:spTgt spid="9">
                                            <p:graphicEl>
                                              <a:dgm id="{42D57FF3-E961-4C93-A081-E23B109CB6F2}"/>
                                            </p:graphicEl>
                                          </p:spTgt>
                                        </p:tgtEl>
                                        <p:attrNameLst>
                                          <p:attrName>style.visibility</p:attrName>
                                        </p:attrNameLst>
                                      </p:cBhvr>
                                      <p:to>
                                        <p:strVal val="visible"/>
                                      </p:to>
                                    </p:set>
                                    <p:animEffect transition="in" filter="fade">
                                      <p:cBhvr>
                                        <p:cTn id="43" dur="500"/>
                                        <p:tgtEl>
                                          <p:spTgt spid="9">
                                            <p:graphicEl>
                                              <a:dgm id="{42D57FF3-E961-4C93-A081-E23B109CB6F2}"/>
                                            </p:graphicEl>
                                          </p:spTgt>
                                        </p:tgtEl>
                                      </p:cBhvr>
                                    </p:animEffect>
                                  </p:childTnLst>
                                </p:cTn>
                              </p:par>
                            </p:childTnLst>
                          </p:cTn>
                        </p:par>
                        <p:par>
                          <p:cTn id="44" fill="hold">
                            <p:stCondLst>
                              <p:cond delay="5000"/>
                            </p:stCondLst>
                            <p:childTnLst>
                              <p:par>
                                <p:cTn id="45" presetID="10" presetClass="entr" presetSubtype="0" fill="hold" grpId="1" nodeType="afterEffect">
                                  <p:stCondLst>
                                    <p:cond delay="0"/>
                                  </p:stCondLst>
                                  <p:childTnLst>
                                    <p:set>
                                      <p:cBhvr>
                                        <p:cTn id="46" dur="1" fill="hold">
                                          <p:stCondLst>
                                            <p:cond delay="0"/>
                                          </p:stCondLst>
                                        </p:cTn>
                                        <p:tgtEl>
                                          <p:spTgt spid="9">
                                            <p:graphicEl>
                                              <a:dgm id="{9A547190-0CD1-411B-B0E6-83B706CD1F52}"/>
                                            </p:graphicEl>
                                          </p:spTgt>
                                        </p:tgtEl>
                                        <p:attrNameLst>
                                          <p:attrName>style.visibility</p:attrName>
                                        </p:attrNameLst>
                                      </p:cBhvr>
                                      <p:to>
                                        <p:strVal val="visible"/>
                                      </p:to>
                                    </p:set>
                                    <p:animEffect transition="in" filter="fade">
                                      <p:cBhvr>
                                        <p:cTn id="47" dur="500"/>
                                        <p:tgtEl>
                                          <p:spTgt spid="9">
                                            <p:graphicEl>
                                              <a:dgm id="{9A547190-0CD1-411B-B0E6-83B706CD1F5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1">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5874" y="2395896"/>
            <a:ext cx="10087589" cy="4351338"/>
          </a:xfrm>
        </p:spPr>
        <p:txBody>
          <a:bodyPr>
            <a:normAutofit/>
          </a:bodyPr>
          <a:lstStyle/>
          <a:p>
            <a:pPr marL="0" indent="0" algn="just" fontAlgn="base">
              <a:buNone/>
            </a:pPr>
            <a:r>
              <a:rPr lang="tr-TR" sz="1800" dirty="0" smtClean="0"/>
              <a:t>Hizmet </a:t>
            </a:r>
            <a:r>
              <a:rPr lang="tr-TR" sz="1800" dirty="0"/>
              <a:t>akdine tabi çalışan sigortalıların iş kazası hallerinin bildirimi işverenleri tarafından yapılmalıdır. </a:t>
            </a:r>
            <a:endParaRPr lang="tr-TR" sz="1800" dirty="0" smtClean="0"/>
          </a:p>
          <a:p>
            <a:pPr marL="0" indent="0" algn="just" fontAlgn="base">
              <a:buNone/>
            </a:pPr>
            <a:r>
              <a:rPr lang="tr-TR" sz="1800" dirty="0" smtClean="0"/>
              <a:t>İşverenlerin </a:t>
            </a:r>
            <a:r>
              <a:rPr lang="tr-TR" sz="1800" dirty="0"/>
              <a:t>iş kazasını</a:t>
            </a:r>
            <a:r>
              <a:rPr lang="tr-TR" sz="1800" dirty="0" smtClean="0"/>
              <a:t>;</a:t>
            </a:r>
          </a:p>
          <a:p>
            <a:pPr marL="0" indent="0" algn="just" fontAlgn="base">
              <a:buNone/>
            </a:pPr>
            <a:endParaRPr lang="tr-TR" sz="1800" dirty="0"/>
          </a:p>
          <a:p>
            <a:pPr algn="just" fontAlgn="base"/>
            <a:endParaRPr lang="tr-TR" sz="1800" dirty="0" smtClean="0"/>
          </a:p>
          <a:p>
            <a:pPr algn="just" fontAlgn="base"/>
            <a:endParaRPr lang="tr-TR" sz="1800" dirty="0"/>
          </a:p>
          <a:p>
            <a:pPr algn="just" fontAlgn="base"/>
            <a:endParaRPr lang="tr-TR" sz="1800" dirty="0" smtClean="0"/>
          </a:p>
          <a:p>
            <a:pPr algn="just" fontAlgn="base"/>
            <a:endParaRPr lang="tr-TR" sz="1800" dirty="0"/>
          </a:p>
          <a:p>
            <a:pPr algn="just" fontAlgn="base"/>
            <a:endParaRPr lang="tr-TR" sz="1800" dirty="0"/>
          </a:p>
          <a:p>
            <a:pPr marL="0" indent="361950" algn="just" fontAlgn="base">
              <a:buNone/>
            </a:pPr>
            <a:r>
              <a:rPr lang="tr-TR" sz="1800" dirty="0" smtClean="0"/>
              <a:t>Örneğin</a:t>
            </a:r>
            <a:r>
              <a:rPr lang="tr-TR" sz="1800" dirty="0"/>
              <a:t>, </a:t>
            </a:r>
            <a:r>
              <a:rPr lang="tr-TR" sz="1800" b="1" dirty="0"/>
              <a:t>Pazartesi</a:t>
            </a:r>
            <a:r>
              <a:rPr lang="tr-TR" sz="1800" dirty="0"/>
              <a:t> günü iş kazası geçiren sigortalının Kuruma yapılacak iş kazası bildiriminin </a:t>
            </a:r>
            <a:r>
              <a:rPr lang="tr-TR" sz="1800" b="1" dirty="0"/>
              <a:t>en geç Perşembe</a:t>
            </a:r>
            <a:r>
              <a:rPr lang="tr-TR" sz="1800" dirty="0"/>
              <a:t> günü, </a:t>
            </a:r>
            <a:r>
              <a:rPr lang="tr-TR" sz="1800" b="1" dirty="0"/>
              <a:t>Çarşamba</a:t>
            </a:r>
            <a:r>
              <a:rPr lang="tr-TR" sz="1800" dirty="0"/>
              <a:t> günü iş kazası geçiren sigortalının ise Kuruma yapılacak iş kazası bildiriminin en geç </a:t>
            </a:r>
            <a:r>
              <a:rPr lang="tr-TR" sz="1800" b="1" dirty="0"/>
              <a:t>Pazartesi</a:t>
            </a:r>
            <a:r>
              <a:rPr lang="tr-TR" sz="1800" dirty="0"/>
              <a:t> günü yapılması gereklidir.</a:t>
            </a:r>
          </a:p>
          <a:p>
            <a:pPr algn="just"/>
            <a:endParaRPr lang="tr-TR" sz="1800" dirty="0"/>
          </a:p>
        </p:txBody>
      </p:sp>
      <p:graphicFrame>
        <p:nvGraphicFramePr>
          <p:cNvPr id="10" name="Diyagram 9"/>
          <p:cNvGraphicFramePr/>
          <p:nvPr>
            <p:extLst>
              <p:ext uri="{D42A27DB-BD31-4B8C-83A1-F6EECF244321}">
                <p14:modId xmlns:p14="http://schemas.microsoft.com/office/powerpoint/2010/main" val="1270983363"/>
              </p:ext>
            </p:extLst>
          </p:nvPr>
        </p:nvGraphicFramePr>
        <p:xfrm>
          <a:off x="2247408" y="3472811"/>
          <a:ext cx="8147423" cy="1340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1"/>
          </p:nvPr>
        </p:nvSpPr>
        <p:spPr/>
        <p:txBody>
          <a:bodyPr/>
          <a:lstStyle/>
          <a:p>
            <a:r>
              <a:rPr lang="tr-TR" smtClean="0"/>
              <a:t>MANİSA SOSYAL GÜVENLİK İL MÜDÜRLÜĞÜ</a:t>
            </a:r>
            <a:endParaRPr lang="tr-TR" dirty="0"/>
          </a:p>
        </p:txBody>
      </p:sp>
      <p:sp>
        <p:nvSpPr>
          <p:cNvPr id="5" name="Slayt Numarası Yer Tutucusu 4"/>
          <p:cNvSpPr>
            <a:spLocks noGrp="1"/>
          </p:cNvSpPr>
          <p:nvPr>
            <p:ph type="sldNum" sz="quarter" idx="12"/>
          </p:nvPr>
        </p:nvSpPr>
        <p:spPr/>
        <p:txBody>
          <a:bodyPr/>
          <a:lstStyle/>
          <a:p>
            <a:fld id="{10EBC74E-17B9-48B8-BE18-245EBB9FA2E0}" type="slidenum">
              <a:rPr lang="tr-TR" smtClean="0"/>
              <a:t>22</a:t>
            </a:fld>
            <a:endParaRPr lang="tr-TR"/>
          </a:p>
        </p:txBody>
      </p:sp>
      <p:sp>
        <p:nvSpPr>
          <p:cNvPr id="6" name="Unvan 1"/>
          <p:cNvSpPr txBox="1">
            <a:spLocks/>
          </p:cNvSpPr>
          <p:nvPr/>
        </p:nvSpPr>
        <p:spPr>
          <a:xfrm>
            <a:off x="1162051" y="1435764"/>
            <a:ext cx="9475626" cy="646331"/>
          </a:xfrm>
          <a:prstGeom prst="rect">
            <a:avLst/>
          </a:prstGeom>
        </p:spPr>
        <p:txBody>
          <a:bodyPr vert="horz" lIns="91440" tIns="45720" rIns="91440" bIns="45720" rtlCol="0" anchor="ctr">
            <a:noAutofit/>
          </a:bodyPr>
          <a:lstStyle>
            <a:defPPr>
              <a:defRPr lang="tr-TR"/>
            </a:defPPr>
            <a:lvl1pPr algn="ctr">
              <a:lnSpc>
                <a:spcPct val="90000"/>
              </a:lnSpc>
              <a:spcBef>
                <a:spcPct val="0"/>
              </a:spcBef>
              <a:buNone/>
              <a:defRPr sz="2000" b="1">
                <a:solidFill>
                  <a:srgbClr val="C00000"/>
                </a:solidFill>
                <a:ea typeface="Segoe UI Black" panose="020B0A02040204020203" pitchFamily="34" charset="0"/>
                <a:cs typeface="Segoe UI Black" panose="020B0A02040204020203" pitchFamily="34" charset="0"/>
              </a:defRPr>
            </a:lvl1pPr>
          </a:lstStyle>
          <a:p>
            <a:r>
              <a:rPr lang="it-IT" altLang="tr-TR" dirty="0"/>
              <a:t>H</a:t>
            </a:r>
            <a:r>
              <a:rPr lang="tr-TR" altLang="tr-TR" dirty="0"/>
              <a:t>i</a:t>
            </a:r>
            <a:r>
              <a:rPr lang="it-IT" altLang="tr-TR" dirty="0"/>
              <a:t>zmet Akd</a:t>
            </a:r>
            <a:r>
              <a:rPr lang="tr-TR" altLang="tr-TR" dirty="0"/>
              <a:t>i</a:t>
            </a:r>
            <a:r>
              <a:rPr lang="it-IT" altLang="tr-TR" dirty="0"/>
              <a:t>ne Tab</a:t>
            </a:r>
            <a:r>
              <a:rPr lang="tr-TR" altLang="tr-TR" dirty="0"/>
              <a:t>i</a:t>
            </a:r>
            <a:r>
              <a:rPr lang="it-IT" altLang="tr-TR" dirty="0"/>
              <a:t> Çal</a:t>
            </a:r>
            <a:r>
              <a:rPr lang="tr-TR" altLang="tr-TR" dirty="0"/>
              <a:t>ı</a:t>
            </a:r>
            <a:r>
              <a:rPr lang="it-IT" altLang="tr-TR" dirty="0"/>
              <a:t>şan S</a:t>
            </a:r>
            <a:r>
              <a:rPr lang="tr-TR" altLang="tr-TR" dirty="0"/>
              <a:t>i</a:t>
            </a:r>
            <a:r>
              <a:rPr lang="it-IT" altLang="tr-TR" dirty="0"/>
              <a:t>gortal</a:t>
            </a:r>
            <a:r>
              <a:rPr lang="tr-TR" altLang="tr-TR" dirty="0"/>
              <a:t>ı</a:t>
            </a:r>
            <a:r>
              <a:rPr lang="it-IT" altLang="tr-TR" dirty="0"/>
              <a:t>lar</a:t>
            </a:r>
            <a:r>
              <a:rPr lang="tr-TR" altLang="tr-TR" dirty="0"/>
              <a:t>ı</a:t>
            </a:r>
            <a:r>
              <a:rPr lang="it-IT" altLang="tr-TR" dirty="0"/>
              <a:t>n</a:t>
            </a:r>
            <a:r>
              <a:rPr lang="tr-TR" altLang="tr-TR" dirty="0"/>
              <a:t>ı</a:t>
            </a:r>
            <a:r>
              <a:rPr lang="it-IT" altLang="tr-TR" dirty="0"/>
              <a:t>n(4/</a:t>
            </a:r>
            <a:r>
              <a:rPr lang="tr-TR" altLang="tr-TR" dirty="0"/>
              <a:t>a</a:t>
            </a:r>
            <a:r>
              <a:rPr lang="it-IT" altLang="tr-TR" dirty="0"/>
              <a:t>) İş Kazas</a:t>
            </a:r>
            <a:r>
              <a:rPr lang="tr-TR" altLang="tr-TR" dirty="0"/>
              <a:t>ı</a:t>
            </a:r>
            <a:r>
              <a:rPr lang="it-IT" altLang="tr-TR" dirty="0"/>
              <a:t> Durumlar</a:t>
            </a:r>
            <a:r>
              <a:rPr lang="tr-TR" altLang="tr-TR" dirty="0"/>
              <a:t>ı</a:t>
            </a:r>
            <a:r>
              <a:rPr lang="it-IT" altLang="tr-TR" dirty="0"/>
              <a:t> K</a:t>
            </a:r>
            <a:r>
              <a:rPr lang="tr-TR" altLang="tr-TR" dirty="0"/>
              <a:t>i</a:t>
            </a:r>
            <a:r>
              <a:rPr lang="it-IT" altLang="tr-TR" dirty="0"/>
              <a:t>m Taraf</a:t>
            </a:r>
            <a:r>
              <a:rPr lang="tr-TR" altLang="tr-TR" dirty="0"/>
              <a:t>ı</a:t>
            </a:r>
            <a:r>
              <a:rPr lang="it-IT" altLang="tr-TR" dirty="0"/>
              <a:t>ndan, </a:t>
            </a:r>
            <a:r>
              <a:rPr lang="tr-TR" altLang="tr-TR" dirty="0"/>
              <a:t/>
            </a:r>
            <a:br>
              <a:rPr lang="tr-TR" altLang="tr-TR" dirty="0"/>
            </a:br>
            <a:r>
              <a:rPr lang="it-IT" altLang="tr-TR" dirty="0"/>
              <a:t>Nas</a:t>
            </a:r>
            <a:r>
              <a:rPr lang="tr-TR" altLang="tr-TR" dirty="0"/>
              <a:t>ı</a:t>
            </a:r>
            <a:r>
              <a:rPr lang="it-IT" altLang="tr-TR" dirty="0"/>
              <a:t>l B</a:t>
            </a:r>
            <a:r>
              <a:rPr lang="tr-TR" altLang="tr-TR" dirty="0"/>
              <a:t>i</a:t>
            </a:r>
            <a:r>
              <a:rPr lang="it-IT" altLang="tr-TR" dirty="0"/>
              <a:t>ld</a:t>
            </a:r>
            <a:r>
              <a:rPr lang="tr-TR" altLang="tr-TR" dirty="0"/>
              <a:t>i</a:t>
            </a:r>
            <a:r>
              <a:rPr lang="it-IT" altLang="tr-TR" dirty="0"/>
              <a:t>r</a:t>
            </a:r>
            <a:r>
              <a:rPr lang="tr-TR" altLang="tr-TR" dirty="0"/>
              <a:t>i</a:t>
            </a:r>
            <a:r>
              <a:rPr lang="it-IT" altLang="tr-TR" dirty="0"/>
              <a:t>lmel</a:t>
            </a:r>
            <a:r>
              <a:rPr lang="tr-TR" altLang="tr-TR" dirty="0"/>
              <a:t>i</a:t>
            </a:r>
            <a:r>
              <a:rPr lang="it-IT" altLang="tr-TR" dirty="0"/>
              <a:t>d</a:t>
            </a:r>
            <a:r>
              <a:rPr lang="tr-TR" altLang="tr-TR" dirty="0"/>
              <a:t>i</a:t>
            </a:r>
            <a:r>
              <a:rPr lang="it-IT" altLang="tr-TR" dirty="0"/>
              <a:t>r?</a:t>
            </a:r>
          </a:p>
        </p:txBody>
      </p:sp>
      <p:sp>
        <p:nvSpPr>
          <p:cNvPr id="7" name="Unvan 1"/>
          <p:cNvSpPr txBox="1">
            <a:spLocks/>
          </p:cNvSpPr>
          <p:nvPr/>
        </p:nvSpPr>
        <p:spPr>
          <a:xfrm>
            <a:off x="1660848" y="472202"/>
            <a:ext cx="9083351" cy="369332"/>
          </a:xfrm>
          <a:prstGeom prst="rect">
            <a:avLst/>
          </a:prstGeom>
          <a:noFill/>
        </p:spPr>
        <p:txBody>
          <a:bodyPr wrap="square" rtlCol="0">
            <a:spAutoFit/>
          </a:bodyPr>
          <a:lstStyle>
            <a:defPPr>
              <a:defRPr lang="tr-TR"/>
            </a:defPPr>
            <a:lvl1pPr algn="ctr">
              <a:defRPr b="1">
                <a:latin typeface="Segoe UI Black" panose="020B0A02040204020203" pitchFamily="34" charset="0"/>
                <a:ea typeface="Segoe UI Black" panose="020B0A02040204020203" pitchFamily="34" charset="0"/>
                <a:cs typeface="Segoe UI Black" panose="020B0A02040204020203" pitchFamily="34" charset="0"/>
              </a:defRPr>
            </a:lvl1pPr>
          </a:lstStyle>
          <a:p>
            <a:r>
              <a:rPr lang="it-IT" altLang="tr-TR" dirty="0" smtClean="0"/>
              <a:t>İŞ KAZASI</a:t>
            </a:r>
            <a:endParaRPr lang="it-IT" altLang="tr-TR" dirty="0"/>
          </a:p>
        </p:txBody>
      </p:sp>
      <p:sp>
        <p:nvSpPr>
          <p:cNvPr id="16" name="Köşeli Çift Ayraç 15"/>
          <p:cNvSpPr/>
          <p:nvPr/>
        </p:nvSpPr>
        <p:spPr>
          <a:xfrm>
            <a:off x="1369915" y="5401488"/>
            <a:ext cx="261357" cy="238125"/>
          </a:xfrm>
          <a:prstGeom prst="chevron">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15489510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04900" y="2651534"/>
            <a:ext cx="10180074" cy="4351338"/>
          </a:xfrm>
        </p:spPr>
        <p:txBody>
          <a:bodyPr>
            <a:normAutofit/>
          </a:bodyPr>
          <a:lstStyle/>
          <a:p>
            <a:pPr marL="0" indent="0" algn="just" fontAlgn="base">
              <a:buNone/>
            </a:pPr>
            <a:r>
              <a:rPr lang="tr-TR" sz="1800" dirty="0" smtClean="0"/>
              <a:t>Kendi </a:t>
            </a:r>
            <a:r>
              <a:rPr lang="tr-TR" sz="1800" dirty="0"/>
              <a:t>adına ve hesabına bağımsız çalışan sigortalıların iş kazası hallerinin bildirimi kendileri tarafından yapılmalıdır</a:t>
            </a:r>
            <a:r>
              <a:rPr lang="tr-TR" sz="1800" dirty="0" smtClean="0"/>
              <a:t>.</a:t>
            </a:r>
          </a:p>
          <a:p>
            <a:pPr marL="0" indent="0" algn="just" fontAlgn="base">
              <a:buNone/>
            </a:pPr>
            <a:endParaRPr lang="tr-TR" sz="1800" dirty="0"/>
          </a:p>
          <a:p>
            <a:pPr marL="0" indent="0">
              <a:buNone/>
            </a:pPr>
            <a:endParaRPr lang="tr-TR" sz="1800" dirty="0"/>
          </a:p>
        </p:txBody>
      </p:sp>
      <p:sp>
        <p:nvSpPr>
          <p:cNvPr id="4" name="Altbilgi Yer Tutucusu 3"/>
          <p:cNvSpPr>
            <a:spLocks noGrp="1"/>
          </p:cNvSpPr>
          <p:nvPr>
            <p:ph type="ftr" sz="quarter" idx="11"/>
          </p:nvPr>
        </p:nvSpPr>
        <p:spPr/>
        <p:txBody>
          <a:bodyPr/>
          <a:lstStyle/>
          <a:p>
            <a:r>
              <a:rPr lang="tr-TR" smtClean="0"/>
              <a:t>MANİSA SOSYAL GÜVENLİK İL MÜDÜRLÜĞÜ</a:t>
            </a:r>
            <a:endParaRPr lang="tr-TR" dirty="0"/>
          </a:p>
        </p:txBody>
      </p:sp>
      <p:sp>
        <p:nvSpPr>
          <p:cNvPr id="5" name="Slayt Numarası Yer Tutucusu 4"/>
          <p:cNvSpPr>
            <a:spLocks noGrp="1"/>
          </p:cNvSpPr>
          <p:nvPr>
            <p:ph type="sldNum" sz="quarter" idx="12"/>
          </p:nvPr>
        </p:nvSpPr>
        <p:spPr/>
        <p:txBody>
          <a:bodyPr/>
          <a:lstStyle/>
          <a:p>
            <a:fld id="{10EBC74E-17B9-48B8-BE18-245EBB9FA2E0}" type="slidenum">
              <a:rPr lang="tr-TR" smtClean="0"/>
              <a:t>23</a:t>
            </a:fld>
            <a:endParaRPr lang="tr-TR"/>
          </a:p>
        </p:txBody>
      </p:sp>
      <p:sp>
        <p:nvSpPr>
          <p:cNvPr id="6" name="Unvan 1"/>
          <p:cNvSpPr txBox="1">
            <a:spLocks/>
          </p:cNvSpPr>
          <p:nvPr/>
        </p:nvSpPr>
        <p:spPr>
          <a:xfrm>
            <a:off x="1554325" y="1491233"/>
            <a:ext cx="9083351" cy="840230"/>
          </a:xfrm>
          <a:prstGeom prst="rect">
            <a:avLst/>
          </a:prstGeom>
        </p:spPr>
        <p:txBody>
          <a:bodyPr vert="horz" lIns="91440" tIns="45720" rIns="91440" bIns="45720" rtlCol="0" anchor="ctr">
            <a:noAutofit/>
          </a:bodyPr>
          <a:lstStyle>
            <a:lvl1pPr algn="ctr">
              <a:lnSpc>
                <a:spcPct val="90000"/>
              </a:lnSpc>
              <a:spcBef>
                <a:spcPct val="0"/>
              </a:spcBef>
              <a:buNone/>
              <a:defRPr sz="2000" b="1">
                <a:solidFill>
                  <a:srgbClr val="C00000"/>
                </a:solidFill>
                <a:ea typeface="Segoe UI Black" panose="020B0A02040204020203" pitchFamily="34" charset="0"/>
                <a:cs typeface="Segoe UI Black" panose="020B0A02040204020203" pitchFamily="34" charset="0"/>
              </a:defRPr>
            </a:lvl1pPr>
          </a:lstStyle>
          <a:p>
            <a:r>
              <a:rPr lang="it-IT" altLang="tr-TR" dirty="0"/>
              <a:t>Kendi Ad</a:t>
            </a:r>
            <a:r>
              <a:rPr lang="tr-TR" altLang="tr-TR" dirty="0"/>
              <a:t>ı</a:t>
            </a:r>
            <a:r>
              <a:rPr lang="it-IT" altLang="tr-TR" dirty="0"/>
              <a:t>na </a:t>
            </a:r>
            <a:r>
              <a:rPr lang="tr-TR" altLang="tr-TR" dirty="0"/>
              <a:t>v</a:t>
            </a:r>
            <a:r>
              <a:rPr lang="it-IT" altLang="tr-TR" dirty="0"/>
              <a:t>e Hesab</a:t>
            </a:r>
            <a:r>
              <a:rPr lang="tr-TR" altLang="tr-TR" dirty="0"/>
              <a:t>ı</a:t>
            </a:r>
            <a:r>
              <a:rPr lang="it-IT" altLang="tr-TR" dirty="0"/>
              <a:t>na Bağ</a:t>
            </a:r>
            <a:r>
              <a:rPr lang="tr-TR" altLang="tr-TR" dirty="0"/>
              <a:t>ı</a:t>
            </a:r>
            <a:r>
              <a:rPr lang="it-IT" altLang="tr-TR" dirty="0"/>
              <a:t>ms</a:t>
            </a:r>
            <a:r>
              <a:rPr lang="tr-TR" altLang="tr-TR" dirty="0"/>
              <a:t>ı</a:t>
            </a:r>
            <a:r>
              <a:rPr lang="it-IT" altLang="tr-TR" dirty="0"/>
              <a:t>z Çal</a:t>
            </a:r>
            <a:r>
              <a:rPr lang="tr-TR" altLang="tr-TR" dirty="0"/>
              <a:t>ı</a:t>
            </a:r>
            <a:r>
              <a:rPr lang="it-IT" altLang="tr-TR" dirty="0"/>
              <a:t>şanlar </a:t>
            </a:r>
            <a:r>
              <a:rPr lang="tr-TR" altLang="tr-TR" dirty="0"/>
              <a:t>i</a:t>
            </a:r>
            <a:r>
              <a:rPr lang="it-IT" altLang="tr-TR" dirty="0"/>
              <a:t>le Köy </a:t>
            </a:r>
            <a:r>
              <a:rPr lang="tr-TR" altLang="tr-TR" dirty="0"/>
              <a:t>v</a:t>
            </a:r>
            <a:r>
              <a:rPr lang="it-IT" altLang="tr-TR" dirty="0"/>
              <a:t>e Mahalle Muhtarlar</a:t>
            </a:r>
            <a:r>
              <a:rPr lang="tr-TR" altLang="tr-TR" dirty="0"/>
              <a:t>ı</a:t>
            </a:r>
            <a:r>
              <a:rPr lang="it-IT" altLang="tr-TR" dirty="0"/>
              <a:t>n</a:t>
            </a:r>
            <a:r>
              <a:rPr lang="tr-TR" altLang="tr-TR" dirty="0"/>
              <a:t>ı</a:t>
            </a:r>
            <a:r>
              <a:rPr lang="it-IT" altLang="tr-TR" dirty="0"/>
              <a:t>n (4/</a:t>
            </a:r>
            <a:r>
              <a:rPr lang="tr-TR" altLang="tr-TR" dirty="0"/>
              <a:t>b</a:t>
            </a:r>
            <a:r>
              <a:rPr lang="it-IT" altLang="tr-TR" dirty="0"/>
              <a:t>) İş Kazas</a:t>
            </a:r>
            <a:r>
              <a:rPr lang="tr-TR" altLang="tr-TR" dirty="0"/>
              <a:t>ı</a:t>
            </a:r>
            <a:r>
              <a:rPr lang="it-IT" altLang="tr-TR" dirty="0"/>
              <a:t> Durumlar</a:t>
            </a:r>
            <a:r>
              <a:rPr lang="tr-TR" altLang="tr-TR" dirty="0"/>
              <a:t>ı</a:t>
            </a:r>
            <a:r>
              <a:rPr lang="it-IT" altLang="tr-TR" dirty="0"/>
              <a:t> Kim Taraf</a:t>
            </a:r>
            <a:r>
              <a:rPr lang="tr-TR" altLang="tr-TR" dirty="0"/>
              <a:t>ı</a:t>
            </a:r>
            <a:r>
              <a:rPr lang="it-IT" altLang="tr-TR" dirty="0"/>
              <a:t>ndan, Nas</a:t>
            </a:r>
            <a:r>
              <a:rPr lang="tr-TR" altLang="tr-TR" dirty="0"/>
              <a:t>ı</a:t>
            </a:r>
            <a:r>
              <a:rPr lang="it-IT" altLang="tr-TR" dirty="0"/>
              <a:t>l Bildirilmelidir?</a:t>
            </a:r>
          </a:p>
        </p:txBody>
      </p:sp>
      <p:sp>
        <p:nvSpPr>
          <p:cNvPr id="7" name="Unvan 1"/>
          <p:cNvSpPr txBox="1">
            <a:spLocks/>
          </p:cNvSpPr>
          <p:nvPr/>
        </p:nvSpPr>
        <p:spPr>
          <a:xfrm>
            <a:off x="1660848" y="472202"/>
            <a:ext cx="9083351" cy="369332"/>
          </a:xfrm>
          <a:prstGeom prst="rect">
            <a:avLst/>
          </a:prstGeom>
          <a:noFill/>
        </p:spPr>
        <p:txBody>
          <a:bodyPr wrap="square" rtlCol="0">
            <a:spAutoFit/>
          </a:bodyPr>
          <a:lstStyle>
            <a:defPPr>
              <a:defRPr lang="tr-TR"/>
            </a:defPPr>
            <a:lvl1pPr algn="ctr">
              <a:defRPr b="1">
                <a:latin typeface="Segoe UI Black" panose="020B0A02040204020203" pitchFamily="34" charset="0"/>
                <a:ea typeface="Segoe UI Black" panose="020B0A02040204020203" pitchFamily="34" charset="0"/>
                <a:cs typeface="Segoe UI Black" panose="020B0A02040204020203" pitchFamily="34" charset="0"/>
              </a:defRPr>
            </a:lvl1pPr>
          </a:lstStyle>
          <a:p>
            <a:r>
              <a:rPr lang="it-IT" altLang="tr-TR" dirty="0" smtClean="0"/>
              <a:t>İŞ KAZASI</a:t>
            </a:r>
            <a:endParaRPr lang="it-IT" altLang="tr-TR" dirty="0"/>
          </a:p>
        </p:txBody>
      </p:sp>
      <p:graphicFrame>
        <p:nvGraphicFramePr>
          <p:cNvPr id="8" name="Diyagram 7"/>
          <p:cNvGraphicFramePr/>
          <p:nvPr>
            <p:extLst>
              <p:ext uri="{D42A27DB-BD31-4B8C-83A1-F6EECF244321}">
                <p14:modId xmlns:p14="http://schemas.microsoft.com/office/powerpoint/2010/main" val="3472313221"/>
              </p:ext>
            </p:extLst>
          </p:nvPr>
        </p:nvGraphicFramePr>
        <p:xfrm>
          <a:off x="2235241" y="3619099"/>
          <a:ext cx="8117457" cy="1825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8758221"/>
      </p:ext>
    </p:extLst>
  </p:cSld>
  <p:clrMapOvr>
    <a:overrideClrMapping bg1="lt1" tx1="dk1" bg2="lt2" tx2="dk2" accent1="accent1" accent2="accent2" accent3="accent3" accent4="accent4" accent5="accent5" accent6="accent6" hlink="hlink" folHlink="folHlink"/>
  </p:clrMapOvr>
  <p:transition spd="slow">
    <p:cover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238865"/>
            <a:ext cx="10515600" cy="451823"/>
          </a:xfrm>
        </p:spPr>
        <p:txBody>
          <a:bodyPr vert="horz" lIns="91440" tIns="45720" rIns="91440" bIns="45720" rtlCol="0" anchor="ctr">
            <a:noAutofit/>
          </a:bodyPr>
          <a:lstStyle/>
          <a:p>
            <a:pPr algn="ctr"/>
            <a:r>
              <a:rPr lang="tr-TR" sz="2000" b="1" dirty="0">
                <a:solidFill>
                  <a:srgbClr val="C00000"/>
                </a:solidFill>
                <a:latin typeface="+mn-lt"/>
              </a:rPr>
              <a:t>İş Kazası Bildirimleri Kurumumuza Nasıl Yapılır?</a:t>
            </a:r>
          </a:p>
        </p:txBody>
      </p:sp>
      <p:sp>
        <p:nvSpPr>
          <p:cNvPr id="3" name="İçerik Yer Tutucusu 2"/>
          <p:cNvSpPr>
            <a:spLocks noGrp="1"/>
          </p:cNvSpPr>
          <p:nvPr>
            <p:ph idx="1"/>
          </p:nvPr>
        </p:nvSpPr>
        <p:spPr>
          <a:xfrm>
            <a:off x="1143000" y="2058538"/>
            <a:ext cx="10219426" cy="4351338"/>
          </a:xfrm>
        </p:spPr>
        <p:txBody>
          <a:bodyPr>
            <a:normAutofit/>
          </a:bodyPr>
          <a:lstStyle/>
          <a:p>
            <a:pPr fontAlgn="base"/>
            <a:r>
              <a:rPr lang="tr-TR" sz="1800" dirty="0" smtClean="0"/>
              <a:t>e-sigorta </a:t>
            </a:r>
            <a:r>
              <a:rPr lang="tr-TR" sz="1800" dirty="0"/>
              <a:t>uygulaması ile </a:t>
            </a:r>
            <a:r>
              <a:rPr lang="tr-TR" sz="1800" dirty="0" smtClean="0"/>
              <a:t>(</a:t>
            </a:r>
            <a:r>
              <a:rPr lang="tr-TR" sz="1800" dirty="0" smtClean="0">
                <a:hlinkClick r:id="rId2"/>
              </a:rPr>
              <a:t>http</a:t>
            </a:r>
            <a:r>
              <a:rPr lang="tr-TR" sz="1800" dirty="0">
                <a:hlinkClick r:id="rId2"/>
              </a:rPr>
              <a:t>://uyg.sgk.gov.tr/</a:t>
            </a:r>
            <a:r>
              <a:rPr lang="tr-TR" sz="1800" dirty="0" err="1">
                <a:hlinkClick r:id="rId2"/>
              </a:rPr>
              <a:t>IsvBildirimFormu</a:t>
            </a:r>
            <a:r>
              <a:rPr lang="tr-TR" sz="1800" dirty="0">
                <a:hlinkClick r:id="rId2"/>
              </a:rPr>
              <a:t>/welcome.do</a:t>
            </a:r>
            <a:r>
              <a:rPr lang="tr-TR" sz="1800" dirty="0"/>
              <a:t>) </a:t>
            </a:r>
            <a:endParaRPr lang="tr-TR" sz="1800" dirty="0" smtClean="0"/>
          </a:p>
          <a:p>
            <a:pPr marL="0" indent="0" fontAlgn="base">
              <a:buNone/>
            </a:pPr>
            <a:endParaRPr lang="tr-TR" sz="1800" dirty="0" smtClean="0"/>
          </a:p>
          <a:p>
            <a:pPr marL="0" indent="0" fontAlgn="base">
              <a:buNone/>
            </a:pPr>
            <a:r>
              <a:rPr lang="tr-TR" sz="1800" dirty="0" smtClean="0"/>
              <a:t>					</a:t>
            </a:r>
            <a:r>
              <a:rPr lang="tr-TR" sz="2000" b="1" dirty="0" smtClean="0"/>
              <a:t>veya</a:t>
            </a:r>
          </a:p>
          <a:p>
            <a:pPr fontAlgn="base">
              <a:lnSpc>
                <a:spcPct val="150000"/>
              </a:lnSpc>
            </a:pPr>
            <a:r>
              <a:rPr lang="tr-TR" sz="1800" dirty="0" smtClean="0">
                <a:hlinkClick r:id="rId3"/>
              </a:rPr>
              <a:t>“</a:t>
            </a:r>
            <a:r>
              <a:rPr lang="tr-TR" sz="1800" dirty="0">
                <a:hlinkClick r:id="rId3"/>
              </a:rPr>
              <a:t>İş Kazası ve Meslek Hastalığı Bildirgesi”</a:t>
            </a:r>
            <a:r>
              <a:rPr lang="tr-TR" sz="1800" dirty="0"/>
              <a:t>  ile doğrudan ya da posta yoluyla sosyal güvenlik il </a:t>
            </a:r>
            <a:r>
              <a:rPr lang="tr-TR" sz="1800" dirty="0" smtClean="0"/>
              <a:t>müdürlüğü/ sosyal </a:t>
            </a:r>
            <a:r>
              <a:rPr lang="tr-TR" sz="1800" dirty="0"/>
              <a:t>güvenlik merkezine gönderilerek yapılabilir. </a:t>
            </a:r>
            <a:endParaRPr lang="tr-TR" sz="1800" dirty="0" smtClean="0"/>
          </a:p>
          <a:p>
            <a:pPr marL="0" indent="0" fontAlgn="base">
              <a:lnSpc>
                <a:spcPct val="150000"/>
              </a:lnSpc>
              <a:buNone/>
            </a:pPr>
            <a:endParaRPr lang="tr-TR" sz="1800" dirty="0" smtClean="0"/>
          </a:p>
          <a:p>
            <a:pPr marL="0" indent="0" fontAlgn="base">
              <a:lnSpc>
                <a:spcPct val="150000"/>
              </a:lnSpc>
              <a:buNone/>
            </a:pPr>
            <a:r>
              <a:rPr lang="tr-TR" sz="1800" dirty="0" smtClean="0"/>
              <a:t>Belirtilen </a:t>
            </a:r>
            <a:r>
              <a:rPr lang="tr-TR" sz="1800" dirty="0"/>
              <a:t>form, </a:t>
            </a:r>
            <a:r>
              <a:rPr lang="tr-TR" sz="1800" dirty="0">
                <a:hlinkClick r:id="rId4"/>
              </a:rPr>
              <a:t>http://www.sgk.gov.tr/wps/portal/sgk/tr/calisan/form_ve_dilekceler/formlar</a:t>
            </a:r>
            <a:r>
              <a:rPr lang="tr-TR" sz="1800" dirty="0"/>
              <a:t> adresinden  “</a:t>
            </a:r>
            <a:r>
              <a:rPr lang="tr-TR" sz="1800" dirty="0">
                <a:hlinkClick r:id="rId3"/>
              </a:rPr>
              <a:t>SGK-032-İş Kazası ve Meslek Hastalığı Bildirim Formu</a:t>
            </a:r>
            <a:r>
              <a:rPr lang="tr-TR" sz="1800" dirty="0"/>
              <a:t>” linki tıklanarak </a:t>
            </a:r>
            <a:r>
              <a:rPr lang="tr-TR" sz="1800" dirty="0" err="1"/>
              <a:t>excel</a:t>
            </a:r>
            <a:r>
              <a:rPr lang="tr-TR" sz="1800" dirty="0"/>
              <a:t> formatında bilgisayara indirilebilir.</a:t>
            </a:r>
          </a:p>
          <a:p>
            <a:endParaRPr lang="tr-TR" sz="1800" dirty="0"/>
          </a:p>
        </p:txBody>
      </p:sp>
      <p:sp>
        <p:nvSpPr>
          <p:cNvPr id="4" name="Altbilgi Yer Tutucusu 3"/>
          <p:cNvSpPr>
            <a:spLocks noGrp="1"/>
          </p:cNvSpPr>
          <p:nvPr>
            <p:ph type="ftr" sz="quarter" idx="11"/>
          </p:nvPr>
        </p:nvSpPr>
        <p:spPr/>
        <p:txBody>
          <a:bodyPr/>
          <a:lstStyle/>
          <a:p>
            <a:r>
              <a:rPr lang="tr-TR" smtClean="0"/>
              <a:t>MANİSA SOSYAL GÜVENLİK İL MÜDÜRLÜĞÜ</a:t>
            </a:r>
            <a:endParaRPr lang="tr-TR" dirty="0"/>
          </a:p>
        </p:txBody>
      </p:sp>
      <p:sp>
        <p:nvSpPr>
          <p:cNvPr id="5" name="Slayt Numarası Yer Tutucusu 4"/>
          <p:cNvSpPr>
            <a:spLocks noGrp="1"/>
          </p:cNvSpPr>
          <p:nvPr>
            <p:ph type="sldNum" sz="quarter" idx="12"/>
          </p:nvPr>
        </p:nvSpPr>
        <p:spPr/>
        <p:txBody>
          <a:bodyPr/>
          <a:lstStyle/>
          <a:p>
            <a:fld id="{10EBC74E-17B9-48B8-BE18-245EBB9FA2E0}" type="slidenum">
              <a:rPr lang="tr-TR" smtClean="0"/>
              <a:t>24</a:t>
            </a:fld>
            <a:endParaRPr lang="tr-TR"/>
          </a:p>
        </p:txBody>
      </p:sp>
      <p:sp>
        <p:nvSpPr>
          <p:cNvPr id="6" name="Unvan 1"/>
          <p:cNvSpPr txBox="1">
            <a:spLocks/>
          </p:cNvSpPr>
          <p:nvPr/>
        </p:nvSpPr>
        <p:spPr>
          <a:xfrm>
            <a:off x="1660848" y="472202"/>
            <a:ext cx="9083351" cy="369332"/>
          </a:xfrm>
          <a:prstGeom prst="rect">
            <a:avLst/>
          </a:prstGeom>
          <a:noFill/>
        </p:spPr>
        <p:txBody>
          <a:bodyPr wrap="square" rtlCol="0">
            <a:spAutoFit/>
          </a:bodyPr>
          <a:lstStyle>
            <a:defPPr>
              <a:defRPr lang="tr-TR"/>
            </a:defPPr>
            <a:lvl1pPr algn="ctr">
              <a:defRPr b="1">
                <a:latin typeface="Segoe UI Black" panose="020B0A02040204020203" pitchFamily="34" charset="0"/>
                <a:ea typeface="Segoe UI Black" panose="020B0A02040204020203" pitchFamily="34" charset="0"/>
                <a:cs typeface="Segoe UI Black" panose="020B0A02040204020203" pitchFamily="34" charset="0"/>
              </a:defRPr>
            </a:lvl1pPr>
          </a:lstStyle>
          <a:p>
            <a:r>
              <a:rPr lang="it-IT" altLang="tr-TR" dirty="0" smtClean="0"/>
              <a:t>İŞ KAZASI</a:t>
            </a:r>
            <a:endParaRPr lang="it-IT" altLang="tr-TR" dirty="0"/>
          </a:p>
        </p:txBody>
      </p:sp>
      <p:sp>
        <p:nvSpPr>
          <p:cNvPr id="9" name="Köşeli Çift Ayraç 8"/>
          <p:cNvSpPr/>
          <p:nvPr/>
        </p:nvSpPr>
        <p:spPr>
          <a:xfrm>
            <a:off x="1124530" y="2105024"/>
            <a:ext cx="261357" cy="238125"/>
          </a:xfrm>
          <a:prstGeom prst="chevron">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10" name="Köşeli Çift Ayraç 9"/>
          <p:cNvSpPr/>
          <p:nvPr/>
        </p:nvSpPr>
        <p:spPr>
          <a:xfrm>
            <a:off x="1124530" y="3352799"/>
            <a:ext cx="261357" cy="238125"/>
          </a:xfrm>
          <a:prstGeom prst="chevron">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170509389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MANİSA SOSYAL GÜVENLİK İL MÜDÜRLÜĞÜ</a:t>
            </a:r>
            <a:endParaRPr lang="tr-TR" dirty="0"/>
          </a:p>
        </p:txBody>
      </p:sp>
      <p:sp>
        <p:nvSpPr>
          <p:cNvPr id="6" name="Slayt Numarası Yer Tutucusu 5"/>
          <p:cNvSpPr>
            <a:spLocks noGrp="1"/>
          </p:cNvSpPr>
          <p:nvPr>
            <p:ph type="sldNum" sz="quarter" idx="12"/>
          </p:nvPr>
        </p:nvSpPr>
        <p:spPr/>
        <p:txBody>
          <a:bodyPr/>
          <a:lstStyle/>
          <a:p>
            <a:fld id="{10EBC74E-17B9-48B8-BE18-245EBB9FA2E0}" type="slidenum">
              <a:rPr lang="tr-TR" smtClean="0"/>
              <a:t>25</a:t>
            </a:fld>
            <a:endParaRPr lang="tr-T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Sol Ok 7"/>
          <p:cNvSpPr/>
          <p:nvPr/>
        </p:nvSpPr>
        <p:spPr>
          <a:xfrm>
            <a:off x="6607279" y="1848467"/>
            <a:ext cx="648928" cy="393290"/>
          </a:xfrm>
          <a:prstGeom prst="leftArrow">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400946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4" name="Altbilgi Yer Tutucusu 3"/>
          <p:cNvSpPr>
            <a:spLocks noGrp="1"/>
          </p:cNvSpPr>
          <p:nvPr>
            <p:ph type="ftr" sz="quarter" idx="11"/>
          </p:nvPr>
        </p:nvSpPr>
        <p:spPr/>
        <p:txBody>
          <a:bodyPr/>
          <a:lstStyle/>
          <a:p>
            <a:r>
              <a:rPr lang="tr-TR" smtClean="0"/>
              <a:t>MANİSA SOSYAL GÜVENLİK İL MÜDÜRLÜĞÜ</a:t>
            </a:r>
            <a:endParaRPr lang="tr-TR" dirty="0"/>
          </a:p>
        </p:txBody>
      </p:sp>
      <p:sp>
        <p:nvSpPr>
          <p:cNvPr id="5" name="Slayt Numarası Yer Tutucusu 4"/>
          <p:cNvSpPr>
            <a:spLocks noGrp="1"/>
          </p:cNvSpPr>
          <p:nvPr>
            <p:ph type="sldNum" sz="quarter" idx="12"/>
          </p:nvPr>
        </p:nvSpPr>
        <p:spPr/>
        <p:txBody>
          <a:bodyPr/>
          <a:lstStyle/>
          <a:p>
            <a:fld id="{10EBC74E-17B9-48B8-BE18-245EBB9FA2E0}" type="slidenum">
              <a:rPr lang="tr-TR" smtClean="0"/>
              <a:t>26</a:t>
            </a:fld>
            <a:endParaRPr lang="tr-T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Sol Ok 6"/>
          <p:cNvSpPr/>
          <p:nvPr/>
        </p:nvSpPr>
        <p:spPr>
          <a:xfrm>
            <a:off x="1266925" y="2994367"/>
            <a:ext cx="648928" cy="393290"/>
          </a:xfrm>
          <a:prstGeom prst="leftArrow">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p:cNvSpPr/>
          <p:nvPr/>
        </p:nvSpPr>
        <p:spPr>
          <a:xfrm>
            <a:off x="-49876" y="3036917"/>
            <a:ext cx="1280160" cy="29371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48683210"/>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4" name="Altbilgi Yer Tutucusu 3"/>
          <p:cNvSpPr>
            <a:spLocks noGrp="1"/>
          </p:cNvSpPr>
          <p:nvPr>
            <p:ph type="ftr" sz="quarter" idx="11"/>
          </p:nvPr>
        </p:nvSpPr>
        <p:spPr/>
        <p:txBody>
          <a:bodyPr/>
          <a:lstStyle/>
          <a:p>
            <a:r>
              <a:rPr lang="tr-TR" smtClean="0"/>
              <a:t>MANİSA SOSYAL GÜVENLİK İL MÜDÜRLÜĞÜ</a:t>
            </a:r>
            <a:endParaRPr lang="tr-TR" dirty="0"/>
          </a:p>
        </p:txBody>
      </p:sp>
      <p:sp>
        <p:nvSpPr>
          <p:cNvPr id="5" name="Slayt Numarası Yer Tutucusu 4"/>
          <p:cNvSpPr>
            <a:spLocks noGrp="1"/>
          </p:cNvSpPr>
          <p:nvPr>
            <p:ph type="sldNum" sz="quarter" idx="12"/>
          </p:nvPr>
        </p:nvSpPr>
        <p:spPr/>
        <p:txBody>
          <a:bodyPr/>
          <a:lstStyle/>
          <a:p>
            <a:fld id="{10EBC74E-17B9-48B8-BE18-245EBB9FA2E0}" type="slidenum">
              <a:rPr lang="tr-TR" smtClean="0"/>
              <a:t>27</a:t>
            </a:fld>
            <a:endParaRPr lang="tr-T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386232" cy="6858000"/>
          </a:xfrm>
        </p:spPr>
      </p:pic>
      <p:sp>
        <p:nvSpPr>
          <p:cNvPr id="7" name="Sol Ok 6"/>
          <p:cNvSpPr/>
          <p:nvPr/>
        </p:nvSpPr>
        <p:spPr>
          <a:xfrm rot="5400000">
            <a:off x="6475194" y="2059185"/>
            <a:ext cx="648928" cy="393290"/>
          </a:xfrm>
          <a:prstGeom prst="leftArrow">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640766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4" name="Altbilgi Yer Tutucusu 3"/>
          <p:cNvSpPr>
            <a:spLocks noGrp="1"/>
          </p:cNvSpPr>
          <p:nvPr>
            <p:ph type="ftr" sz="quarter" idx="11"/>
          </p:nvPr>
        </p:nvSpPr>
        <p:spPr/>
        <p:txBody>
          <a:bodyPr/>
          <a:lstStyle/>
          <a:p>
            <a:r>
              <a:rPr lang="tr-TR" smtClean="0"/>
              <a:t>MANİSA SOSYAL GÜVENLİK İL MÜDÜRLÜĞÜ</a:t>
            </a:r>
            <a:endParaRPr lang="tr-TR" dirty="0"/>
          </a:p>
        </p:txBody>
      </p:sp>
      <p:sp>
        <p:nvSpPr>
          <p:cNvPr id="5" name="Slayt Numarası Yer Tutucusu 4"/>
          <p:cNvSpPr>
            <a:spLocks noGrp="1"/>
          </p:cNvSpPr>
          <p:nvPr>
            <p:ph type="sldNum" sz="quarter" idx="12"/>
          </p:nvPr>
        </p:nvSpPr>
        <p:spPr/>
        <p:txBody>
          <a:bodyPr/>
          <a:lstStyle/>
          <a:p>
            <a:fld id="{10EBC74E-17B9-48B8-BE18-245EBB9FA2E0}" type="slidenum">
              <a:rPr lang="tr-TR" smtClean="0"/>
              <a:t>28</a:t>
            </a:fld>
            <a:endParaRPr lang="tr-T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31" y="0"/>
            <a:ext cx="12204431" cy="6858000"/>
          </a:xfrm>
        </p:spPr>
      </p:pic>
    </p:spTree>
    <p:extLst>
      <p:ext uri="{BB962C8B-B14F-4D97-AF65-F5344CB8AC3E}">
        <p14:creationId xmlns:p14="http://schemas.microsoft.com/office/powerpoint/2010/main" val="32903012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4" name="Altbilgi Yer Tutucusu 3"/>
          <p:cNvSpPr>
            <a:spLocks noGrp="1"/>
          </p:cNvSpPr>
          <p:nvPr>
            <p:ph type="ftr" sz="quarter" idx="11"/>
          </p:nvPr>
        </p:nvSpPr>
        <p:spPr/>
        <p:txBody>
          <a:bodyPr/>
          <a:lstStyle/>
          <a:p>
            <a:r>
              <a:rPr lang="tr-TR" smtClean="0"/>
              <a:t>MANİSA SOSYAL GÜVENLİK İL MÜDÜRLÜĞÜ</a:t>
            </a:r>
            <a:endParaRPr lang="tr-TR" dirty="0"/>
          </a:p>
        </p:txBody>
      </p:sp>
      <p:sp>
        <p:nvSpPr>
          <p:cNvPr id="5" name="Slayt Numarası Yer Tutucusu 4"/>
          <p:cNvSpPr>
            <a:spLocks noGrp="1"/>
          </p:cNvSpPr>
          <p:nvPr>
            <p:ph type="sldNum" sz="quarter" idx="12"/>
          </p:nvPr>
        </p:nvSpPr>
        <p:spPr/>
        <p:txBody>
          <a:bodyPr/>
          <a:lstStyle/>
          <a:p>
            <a:fld id="{10EBC74E-17B9-48B8-BE18-245EBB9FA2E0}" type="slidenum">
              <a:rPr lang="tr-TR" smtClean="0"/>
              <a:t>29</a:t>
            </a:fld>
            <a:endParaRPr lang="tr-T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Sol Ok 6"/>
          <p:cNvSpPr/>
          <p:nvPr/>
        </p:nvSpPr>
        <p:spPr>
          <a:xfrm rot="5400000">
            <a:off x="7332444" y="3021210"/>
            <a:ext cx="648928" cy="393290"/>
          </a:xfrm>
          <a:prstGeom prst="leftArrow">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374371" y="2726575"/>
            <a:ext cx="820189" cy="83127"/>
          </a:xfrm>
          <a:prstGeom prst="rect">
            <a:avLst/>
          </a:prstGeom>
          <a:solidFill>
            <a:srgbClr val="E3D7C7"/>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sp>
        <p:nvSpPr>
          <p:cNvPr id="9" name="Metin kutusu 8"/>
          <p:cNvSpPr txBox="1"/>
          <p:nvPr/>
        </p:nvSpPr>
        <p:spPr>
          <a:xfrm>
            <a:off x="1878676" y="2676698"/>
            <a:ext cx="798022" cy="200055"/>
          </a:xfrm>
          <a:prstGeom prst="rect">
            <a:avLst/>
          </a:prstGeom>
          <a:noFill/>
        </p:spPr>
        <p:txBody>
          <a:bodyPr wrap="square" rtlCol="0">
            <a:spAutoFit/>
          </a:bodyPr>
          <a:lstStyle/>
          <a:p>
            <a:r>
              <a:rPr lang="tr-TR" sz="700" dirty="0" smtClean="0">
                <a:solidFill>
                  <a:schemeClr val="tx1">
                    <a:lumMod val="65000"/>
                    <a:lumOff val="35000"/>
                  </a:schemeClr>
                </a:solidFill>
              </a:rPr>
              <a:t>11111111111</a:t>
            </a:r>
            <a:endParaRPr lang="tr-TR" sz="700" dirty="0">
              <a:solidFill>
                <a:schemeClr val="tx1">
                  <a:lumMod val="65000"/>
                  <a:lumOff val="35000"/>
                </a:schemeClr>
              </a:solidFill>
            </a:endParaRPr>
          </a:p>
        </p:txBody>
      </p:sp>
      <p:sp>
        <p:nvSpPr>
          <p:cNvPr id="10" name="Dikdörtgen 9"/>
          <p:cNvSpPr/>
          <p:nvPr/>
        </p:nvSpPr>
        <p:spPr>
          <a:xfrm>
            <a:off x="3084022" y="2734887"/>
            <a:ext cx="820189" cy="83127"/>
          </a:xfrm>
          <a:prstGeom prst="rect">
            <a:avLst/>
          </a:prstGeom>
          <a:solidFill>
            <a:srgbClr val="E3D7C7"/>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sp>
        <p:nvSpPr>
          <p:cNvPr id="11" name="Metin kutusu 10"/>
          <p:cNvSpPr txBox="1"/>
          <p:nvPr/>
        </p:nvSpPr>
        <p:spPr>
          <a:xfrm>
            <a:off x="3255818" y="2685011"/>
            <a:ext cx="595746" cy="184666"/>
          </a:xfrm>
          <a:prstGeom prst="rect">
            <a:avLst/>
          </a:prstGeom>
          <a:noFill/>
        </p:spPr>
        <p:txBody>
          <a:bodyPr wrap="square" rtlCol="0">
            <a:spAutoFit/>
          </a:bodyPr>
          <a:lstStyle/>
          <a:p>
            <a:r>
              <a:rPr lang="tr-TR" sz="600" dirty="0" smtClean="0">
                <a:solidFill>
                  <a:schemeClr val="tx1">
                    <a:lumMod val="65000"/>
                    <a:lumOff val="35000"/>
                  </a:schemeClr>
                </a:solidFill>
              </a:rPr>
              <a:t>AHMET</a:t>
            </a:r>
            <a:endParaRPr lang="tr-TR" sz="600" dirty="0">
              <a:solidFill>
                <a:schemeClr val="tx1">
                  <a:lumMod val="65000"/>
                  <a:lumOff val="35000"/>
                </a:schemeClr>
              </a:solidFill>
            </a:endParaRPr>
          </a:p>
        </p:txBody>
      </p:sp>
    </p:spTree>
    <p:extLst>
      <p:ext uri="{BB962C8B-B14F-4D97-AF65-F5344CB8AC3E}">
        <p14:creationId xmlns:p14="http://schemas.microsoft.com/office/powerpoint/2010/main" val="2771334435"/>
      </p:ext>
    </p:extLst>
  </p:cSld>
  <p:clrMapOvr>
    <a:masterClrMapping/>
  </p:clrMapOvr>
  <p:transition spd="med">
    <p:pull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3488347221"/>
              </p:ext>
            </p:extLst>
          </p:nvPr>
        </p:nvGraphicFramePr>
        <p:xfrm>
          <a:off x="2205322" y="973874"/>
          <a:ext cx="8195905" cy="2925266"/>
        </p:xfrm>
        <a:graphic>
          <a:graphicData uri="http://schemas.openxmlformats.org/drawingml/2006/table">
            <a:tbl>
              <a:tblPr firstRow="1" bandRow="1">
                <a:tableStyleId>{93296810-A885-4BE3-A3E7-6D5BEEA58F35}</a:tableStyleId>
              </a:tblPr>
              <a:tblGrid>
                <a:gridCol w="3504639">
                  <a:extLst>
                    <a:ext uri="{9D8B030D-6E8A-4147-A177-3AD203B41FA5}">
                      <a16:colId xmlns:a16="http://schemas.microsoft.com/office/drawing/2014/main" xmlns="" val="20000"/>
                    </a:ext>
                  </a:extLst>
                </a:gridCol>
                <a:gridCol w="2562036">
                  <a:extLst>
                    <a:ext uri="{9D8B030D-6E8A-4147-A177-3AD203B41FA5}">
                      <a16:colId xmlns:a16="http://schemas.microsoft.com/office/drawing/2014/main" xmlns="" val="20001"/>
                    </a:ext>
                  </a:extLst>
                </a:gridCol>
                <a:gridCol w="2129230">
                  <a:extLst>
                    <a:ext uri="{9D8B030D-6E8A-4147-A177-3AD203B41FA5}">
                      <a16:colId xmlns:a16="http://schemas.microsoft.com/office/drawing/2014/main" xmlns="" val="20002"/>
                    </a:ext>
                  </a:extLst>
                </a:gridCol>
              </a:tblGrid>
              <a:tr h="523554">
                <a:tc>
                  <a:txBody>
                    <a:bodyPr/>
                    <a:lstStyle/>
                    <a:p>
                      <a:pPr lvl="1" algn="l"/>
                      <a:r>
                        <a:rPr lang="tr-TR" sz="1800" dirty="0" smtClean="0">
                          <a:latin typeface="Calibri" panose="020F0502020204030204" pitchFamily="34" charset="0"/>
                          <a:cs typeface="Calibri" panose="020F0502020204030204" pitchFamily="34" charset="0"/>
                        </a:rPr>
                        <a:t>Sigorta</a:t>
                      </a:r>
                      <a:r>
                        <a:rPr lang="tr-TR" sz="1800" baseline="0" dirty="0" smtClean="0">
                          <a:latin typeface="Calibri" panose="020F0502020204030204" pitchFamily="34" charset="0"/>
                          <a:cs typeface="Calibri" panose="020F0502020204030204" pitchFamily="34" charset="0"/>
                        </a:rPr>
                        <a:t> Kolu</a:t>
                      </a:r>
                      <a:endParaRPr lang="tr-TR" sz="1800" dirty="0">
                        <a:solidFill>
                          <a:schemeClr val="tx2"/>
                        </a:solidFill>
                        <a:latin typeface="Calibri" panose="020F0502020204030204" pitchFamily="34" charset="0"/>
                        <a:cs typeface="Calibri" panose="020F0502020204030204" pitchFamily="34" charset="0"/>
                      </a:endParaRPr>
                    </a:p>
                  </a:txBody>
                  <a:tcPr marL="91431" marR="91431" marT="45686" marB="45686" anchor="ctr">
                    <a:solidFill>
                      <a:srgbClr val="D32D39"/>
                    </a:solidFill>
                  </a:tcPr>
                </a:tc>
                <a:tc>
                  <a:txBody>
                    <a:bodyPr/>
                    <a:lstStyle/>
                    <a:p>
                      <a:pPr algn="ctr"/>
                      <a:r>
                        <a:rPr lang="tr-TR" sz="1800" dirty="0" smtClean="0">
                          <a:latin typeface="Calibri" panose="020F0502020204030204" pitchFamily="34" charset="0"/>
                          <a:cs typeface="Calibri" panose="020F0502020204030204" pitchFamily="34" charset="0"/>
                        </a:rPr>
                        <a:t>    Sigortalı Payı</a:t>
                      </a:r>
                      <a:endParaRPr lang="tr-TR" sz="1800" dirty="0">
                        <a:solidFill>
                          <a:schemeClr val="tx2"/>
                        </a:solidFill>
                        <a:latin typeface="Calibri" panose="020F0502020204030204" pitchFamily="34" charset="0"/>
                        <a:cs typeface="Calibri" panose="020F0502020204030204" pitchFamily="34" charset="0"/>
                      </a:endParaRPr>
                    </a:p>
                  </a:txBody>
                  <a:tcPr marL="91431" marR="91431" marT="45686" marB="45686" anchor="ctr">
                    <a:solidFill>
                      <a:srgbClr val="D32D39"/>
                    </a:solidFill>
                  </a:tcPr>
                </a:tc>
                <a:tc>
                  <a:txBody>
                    <a:bodyPr/>
                    <a:lstStyle/>
                    <a:p>
                      <a:pPr algn="ctr"/>
                      <a:r>
                        <a:rPr lang="tr-TR" sz="1800" dirty="0" smtClean="0">
                          <a:latin typeface="Calibri" panose="020F0502020204030204" pitchFamily="34" charset="0"/>
                          <a:cs typeface="Calibri" panose="020F0502020204030204" pitchFamily="34" charset="0"/>
                        </a:rPr>
                        <a:t>İşveren Payı</a:t>
                      </a:r>
                      <a:endParaRPr lang="tr-TR" sz="1800" dirty="0">
                        <a:solidFill>
                          <a:schemeClr val="tx2"/>
                        </a:solidFill>
                        <a:latin typeface="Calibri" panose="020F0502020204030204" pitchFamily="34" charset="0"/>
                        <a:cs typeface="Calibri" panose="020F0502020204030204" pitchFamily="34" charset="0"/>
                      </a:endParaRPr>
                    </a:p>
                  </a:txBody>
                  <a:tcPr marL="91431" marR="91431" marT="45686" marB="45686" anchor="ctr">
                    <a:solidFill>
                      <a:srgbClr val="D32D39"/>
                    </a:solidFill>
                  </a:tcPr>
                </a:tc>
                <a:extLst>
                  <a:ext uri="{0D108BD9-81ED-4DB2-BD59-A6C34878D82A}">
                    <a16:rowId xmlns:a16="http://schemas.microsoft.com/office/drawing/2014/main" xmlns="" val="10000"/>
                  </a:ext>
                </a:extLst>
              </a:tr>
              <a:tr h="474968">
                <a:tc>
                  <a:txBody>
                    <a:bodyPr/>
                    <a:lstStyle/>
                    <a:p>
                      <a:pPr lvl="1"/>
                      <a:r>
                        <a:rPr lang="tr-TR" sz="1800" dirty="0" smtClean="0">
                          <a:solidFill>
                            <a:schemeClr val="tx1"/>
                          </a:solidFill>
                          <a:latin typeface="Calibri" panose="020F0502020204030204" pitchFamily="34" charset="0"/>
                          <a:cs typeface="Calibri" panose="020F0502020204030204" pitchFamily="34" charset="0"/>
                        </a:rPr>
                        <a:t>Kısa vadeli sigorta kolları</a:t>
                      </a:r>
                      <a:endParaRPr lang="tr-TR" sz="1800" b="0" dirty="0">
                        <a:solidFill>
                          <a:schemeClr val="tx1"/>
                        </a:solidFill>
                        <a:latin typeface="Calibri" panose="020F0502020204030204" pitchFamily="34" charset="0"/>
                        <a:cs typeface="Calibri" panose="020F0502020204030204" pitchFamily="34" charset="0"/>
                      </a:endParaRPr>
                    </a:p>
                  </a:txBody>
                  <a:tcPr marL="91431" marR="91431" marT="45686" marB="45686" anchor="ctr">
                    <a:solidFill>
                      <a:schemeClr val="bg1">
                        <a:lumMod val="95000"/>
                      </a:schemeClr>
                    </a:solidFill>
                  </a:tcPr>
                </a:tc>
                <a:tc>
                  <a:txBody>
                    <a:bodyPr/>
                    <a:lstStyle/>
                    <a:p>
                      <a:pPr algn="ctr"/>
                      <a:r>
                        <a:rPr lang="tr-TR" sz="1800" dirty="0" smtClean="0">
                          <a:solidFill>
                            <a:schemeClr val="tx1"/>
                          </a:solidFill>
                          <a:latin typeface="Calibri" panose="020F0502020204030204" pitchFamily="34" charset="0"/>
                          <a:cs typeface="Calibri" panose="020F0502020204030204" pitchFamily="34" charset="0"/>
                        </a:rPr>
                        <a:t>-</a:t>
                      </a:r>
                      <a:endParaRPr lang="tr-TR" sz="1800" dirty="0">
                        <a:solidFill>
                          <a:schemeClr val="tx1"/>
                        </a:solidFill>
                        <a:latin typeface="Calibri" panose="020F0502020204030204" pitchFamily="34" charset="0"/>
                        <a:cs typeface="Calibri" panose="020F0502020204030204" pitchFamily="34" charset="0"/>
                      </a:endParaRPr>
                    </a:p>
                  </a:txBody>
                  <a:tcPr marL="91431" marR="91431" marT="45686" marB="45686" anchor="ctr">
                    <a:solidFill>
                      <a:schemeClr val="bg1">
                        <a:lumMod val="95000"/>
                      </a:schemeClr>
                    </a:solidFill>
                  </a:tcPr>
                </a:tc>
                <a:tc>
                  <a:txBody>
                    <a:bodyPr/>
                    <a:lstStyle/>
                    <a:p>
                      <a:pPr algn="ctr"/>
                      <a:r>
                        <a:rPr lang="tr-TR" sz="1800" dirty="0" smtClean="0">
                          <a:solidFill>
                            <a:schemeClr val="tx1"/>
                          </a:solidFill>
                          <a:latin typeface="Calibri" panose="020F0502020204030204" pitchFamily="34" charset="0"/>
                          <a:cs typeface="Calibri" panose="020F0502020204030204" pitchFamily="34" charset="0"/>
                        </a:rPr>
                        <a:t> %2</a:t>
                      </a:r>
                      <a:endParaRPr lang="tr-TR" sz="1800" dirty="0">
                        <a:solidFill>
                          <a:schemeClr val="tx1"/>
                        </a:solidFill>
                        <a:latin typeface="Calibri" panose="020F0502020204030204" pitchFamily="34" charset="0"/>
                        <a:cs typeface="Calibri" panose="020F0502020204030204" pitchFamily="34" charset="0"/>
                      </a:endParaRPr>
                    </a:p>
                  </a:txBody>
                  <a:tcPr marL="91431" marR="91431" marT="45686" marB="45686" anchor="ctr">
                    <a:solidFill>
                      <a:schemeClr val="bg1">
                        <a:lumMod val="95000"/>
                      </a:schemeClr>
                    </a:solidFill>
                  </a:tcPr>
                </a:tc>
                <a:extLst>
                  <a:ext uri="{0D108BD9-81ED-4DB2-BD59-A6C34878D82A}">
                    <a16:rowId xmlns:a16="http://schemas.microsoft.com/office/drawing/2014/main" xmlns="" val="10001"/>
                  </a:ext>
                </a:extLst>
              </a:tr>
              <a:tr h="481686">
                <a:tc>
                  <a:txBody>
                    <a:bodyPr/>
                    <a:lstStyle/>
                    <a:p>
                      <a:pPr lvl="1"/>
                      <a:r>
                        <a:rPr lang="tr-TR" sz="1800" dirty="0" smtClean="0">
                          <a:solidFill>
                            <a:schemeClr val="tx1"/>
                          </a:solidFill>
                          <a:latin typeface="Calibri" panose="020F0502020204030204" pitchFamily="34" charset="0"/>
                          <a:cs typeface="Calibri" panose="020F0502020204030204" pitchFamily="34" charset="0"/>
                        </a:rPr>
                        <a:t>Uzun</a:t>
                      </a:r>
                      <a:r>
                        <a:rPr lang="tr-TR" sz="1800" baseline="0" dirty="0" smtClean="0">
                          <a:solidFill>
                            <a:schemeClr val="tx1"/>
                          </a:solidFill>
                          <a:latin typeface="Calibri" panose="020F0502020204030204" pitchFamily="34" charset="0"/>
                          <a:cs typeface="Calibri" panose="020F0502020204030204" pitchFamily="34" charset="0"/>
                        </a:rPr>
                        <a:t> vadeli sigorta kolları</a:t>
                      </a:r>
                      <a:endParaRPr lang="tr-TR" sz="1800" b="0" dirty="0">
                        <a:solidFill>
                          <a:schemeClr val="tx1"/>
                        </a:solidFill>
                        <a:latin typeface="Calibri" panose="020F0502020204030204" pitchFamily="34" charset="0"/>
                        <a:cs typeface="Calibri" panose="020F0502020204030204" pitchFamily="34" charset="0"/>
                      </a:endParaRPr>
                    </a:p>
                  </a:txBody>
                  <a:tcPr marL="91431" marR="91431" marT="45686" marB="45686" anchor="ctr">
                    <a:solidFill>
                      <a:schemeClr val="bg1"/>
                    </a:solidFill>
                  </a:tcPr>
                </a:tc>
                <a:tc>
                  <a:txBody>
                    <a:bodyPr/>
                    <a:lstStyle/>
                    <a:p>
                      <a:pPr algn="ctr"/>
                      <a:r>
                        <a:rPr lang="tr-TR" sz="1800" baseline="0" dirty="0" smtClean="0">
                          <a:solidFill>
                            <a:schemeClr val="tx1"/>
                          </a:solidFill>
                          <a:latin typeface="Calibri" panose="020F0502020204030204" pitchFamily="34" charset="0"/>
                          <a:cs typeface="Calibri" panose="020F0502020204030204" pitchFamily="34" charset="0"/>
                        </a:rPr>
                        <a:t> </a:t>
                      </a:r>
                      <a:r>
                        <a:rPr lang="tr-TR" sz="1800" dirty="0" smtClean="0">
                          <a:solidFill>
                            <a:schemeClr val="tx1"/>
                          </a:solidFill>
                          <a:latin typeface="Calibri" panose="020F0502020204030204" pitchFamily="34" charset="0"/>
                          <a:cs typeface="Calibri" panose="020F0502020204030204" pitchFamily="34" charset="0"/>
                        </a:rPr>
                        <a:t>% 9</a:t>
                      </a:r>
                      <a:endParaRPr lang="tr-TR" sz="1800" dirty="0">
                        <a:solidFill>
                          <a:schemeClr val="tx1"/>
                        </a:solidFill>
                        <a:latin typeface="Calibri" panose="020F0502020204030204" pitchFamily="34" charset="0"/>
                        <a:cs typeface="Calibri" panose="020F0502020204030204" pitchFamily="34" charset="0"/>
                      </a:endParaRPr>
                    </a:p>
                  </a:txBody>
                  <a:tcPr marL="91431" marR="91431" marT="45686" marB="45686" anchor="ctr">
                    <a:solidFill>
                      <a:schemeClr val="bg1"/>
                    </a:solidFill>
                  </a:tcPr>
                </a:tc>
                <a:tc>
                  <a:txBody>
                    <a:bodyPr/>
                    <a:lstStyle/>
                    <a:p>
                      <a:pPr algn="ctr"/>
                      <a:r>
                        <a:rPr lang="tr-TR" sz="1800" dirty="0" smtClean="0">
                          <a:solidFill>
                            <a:schemeClr val="tx1"/>
                          </a:solidFill>
                          <a:latin typeface="Calibri" panose="020F0502020204030204" pitchFamily="34" charset="0"/>
                          <a:cs typeface="Calibri" panose="020F0502020204030204" pitchFamily="34" charset="0"/>
                        </a:rPr>
                        <a:t>  % 11*</a:t>
                      </a:r>
                      <a:endParaRPr lang="tr-TR" sz="1800" dirty="0">
                        <a:solidFill>
                          <a:schemeClr val="tx1"/>
                        </a:solidFill>
                        <a:latin typeface="Calibri" panose="020F0502020204030204" pitchFamily="34" charset="0"/>
                        <a:cs typeface="Calibri" panose="020F0502020204030204" pitchFamily="34" charset="0"/>
                      </a:endParaRPr>
                    </a:p>
                  </a:txBody>
                  <a:tcPr marL="91431" marR="91431" marT="45686" marB="45686" anchor="ctr">
                    <a:solidFill>
                      <a:schemeClr val="bg1"/>
                    </a:solidFill>
                  </a:tcPr>
                </a:tc>
                <a:extLst>
                  <a:ext uri="{0D108BD9-81ED-4DB2-BD59-A6C34878D82A}">
                    <a16:rowId xmlns:a16="http://schemas.microsoft.com/office/drawing/2014/main" xmlns="" val="10002"/>
                  </a:ext>
                </a:extLst>
              </a:tr>
              <a:tr h="481686">
                <a:tc>
                  <a:txBody>
                    <a:bodyPr/>
                    <a:lstStyle/>
                    <a:p>
                      <a:pPr lvl="1"/>
                      <a:r>
                        <a:rPr lang="tr-TR" sz="1800" dirty="0" smtClean="0">
                          <a:solidFill>
                            <a:schemeClr val="tx1"/>
                          </a:solidFill>
                          <a:latin typeface="Calibri" panose="020F0502020204030204" pitchFamily="34" charset="0"/>
                          <a:cs typeface="Calibri" panose="020F0502020204030204" pitchFamily="34" charset="0"/>
                        </a:rPr>
                        <a:t>Genel sağlık</a:t>
                      </a:r>
                      <a:r>
                        <a:rPr lang="tr-TR" sz="1800" baseline="0" dirty="0" smtClean="0">
                          <a:solidFill>
                            <a:schemeClr val="tx1"/>
                          </a:solidFill>
                          <a:latin typeface="Calibri" panose="020F0502020204030204" pitchFamily="34" charset="0"/>
                          <a:cs typeface="Calibri" panose="020F0502020204030204" pitchFamily="34" charset="0"/>
                        </a:rPr>
                        <a:t> sigortası </a:t>
                      </a:r>
                      <a:endParaRPr lang="tr-TR" sz="1800" b="0" dirty="0">
                        <a:solidFill>
                          <a:schemeClr val="tx1"/>
                        </a:solidFill>
                        <a:latin typeface="Calibri" panose="020F0502020204030204" pitchFamily="34" charset="0"/>
                        <a:cs typeface="Calibri" panose="020F0502020204030204" pitchFamily="34" charset="0"/>
                      </a:endParaRPr>
                    </a:p>
                  </a:txBody>
                  <a:tcPr marL="91431" marR="91431" marT="45686" marB="45686" anchor="ctr">
                    <a:solidFill>
                      <a:schemeClr val="bg1">
                        <a:lumMod val="95000"/>
                      </a:schemeClr>
                    </a:solidFill>
                  </a:tcPr>
                </a:tc>
                <a:tc>
                  <a:txBody>
                    <a:bodyPr/>
                    <a:lstStyle/>
                    <a:p>
                      <a:pPr algn="ctr"/>
                      <a:r>
                        <a:rPr lang="tr-TR" sz="1800" dirty="0" smtClean="0">
                          <a:solidFill>
                            <a:schemeClr val="tx1"/>
                          </a:solidFill>
                          <a:latin typeface="Calibri" panose="020F0502020204030204" pitchFamily="34" charset="0"/>
                          <a:cs typeface="Calibri" panose="020F0502020204030204" pitchFamily="34" charset="0"/>
                        </a:rPr>
                        <a:t>  %5  </a:t>
                      </a:r>
                      <a:endParaRPr lang="tr-TR" sz="1800" dirty="0">
                        <a:solidFill>
                          <a:schemeClr val="tx1"/>
                        </a:solidFill>
                        <a:latin typeface="Calibri" panose="020F0502020204030204" pitchFamily="34" charset="0"/>
                        <a:cs typeface="Calibri" panose="020F0502020204030204" pitchFamily="34" charset="0"/>
                      </a:endParaRPr>
                    </a:p>
                  </a:txBody>
                  <a:tcPr marL="91431" marR="91431" marT="45686" marB="45686" anchor="ctr">
                    <a:solidFill>
                      <a:schemeClr val="bg1">
                        <a:lumMod val="95000"/>
                      </a:schemeClr>
                    </a:solidFill>
                  </a:tcPr>
                </a:tc>
                <a:tc>
                  <a:txBody>
                    <a:bodyPr/>
                    <a:lstStyle/>
                    <a:p>
                      <a:pPr algn="ctr"/>
                      <a:r>
                        <a:rPr lang="tr-TR" sz="1800" dirty="0" smtClean="0">
                          <a:solidFill>
                            <a:schemeClr val="tx1"/>
                          </a:solidFill>
                          <a:latin typeface="Calibri" panose="020F0502020204030204" pitchFamily="34" charset="0"/>
                          <a:cs typeface="Calibri" panose="020F0502020204030204" pitchFamily="34" charset="0"/>
                        </a:rPr>
                        <a:t>  % 7,5</a:t>
                      </a:r>
                      <a:endParaRPr lang="tr-TR" sz="1800" dirty="0">
                        <a:solidFill>
                          <a:schemeClr val="tx1"/>
                        </a:solidFill>
                        <a:latin typeface="Calibri" panose="020F0502020204030204" pitchFamily="34" charset="0"/>
                        <a:cs typeface="Calibri" panose="020F0502020204030204" pitchFamily="34" charset="0"/>
                      </a:endParaRPr>
                    </a:p>
                  </a:txBody>
                  <a:tcPr marL="91431" marR="91431" marT="45686" marB="45686" anchor="ctr">
                    <a:solidFill>
                      <a:schemeClr val="bg1">
                        <a:lumMod val="95000"/>
                      </a:schemeClr>
                    </a:solidFill>
                  </a:tcPr>
                </a:tc>
                <a:extLst>
                  <a:ext uri="{0D108BD9-81ED-4DB2-BD59-A6C34878D82A}">
                    <a16:rowId xmlns:a16="http://schemas.microsoft.com/office/drawing/2014/main" xmlns="" val="10003"/>
                  </a:ext>
                </a:extLst>
              </a:tr>
              <a:tr h="481686">
                <a:tc>
                  <a:txBody>
                    <a:bodyPr/>
                    <a:lstStyle/>
                    <a:p>
                      <a:pPr lvl="1"/>
                      <a:r>
                        <a:rPr lang="tr-TR" sz="1800" kern="1200" dirty="0" smtClean="0">
                          <a:solidFill>
                            <a:schemeClr val="tx1"/>
                          </a:solidFill>
                          <a:latin typeface="Calibri" panose="020F0502020204030204" pitchFamily="34" charset="0"/>
                          <a:cs typeface="Calibri" panose="020F0502020204030204" pitchFamily="34" charset="0"/>
                        </a:rPr>
                        <a:t>Toplam </a:t>
                      </a:r>
                      <a:endParaRPr lang="tr-TR" sz="1800" b="0" kern="1200" dirty="0">
                        <a:solidFill>
                          <a:schemeClr val="tx1"/>
                        </a:solidFill>
                        <a:latin typeface="Calibri" panose="020F0502020204030204" pitchFamily="34" charset="0"/>
                        <a:ea typeface="+mn-ea"/>
                        <a:cs typeface="Calibri" panose="020F0502020204030204" pitchFamily="34" charset="0"/>
                      </a:endParaRPr>
                    </a:p>
                  </a:txBody>
                  <a:tcPr marL="91431" marR="91431" marT="45686" marB="45686" anchor="ctr">
                    <a:solidFill>
                      <a:schemeClr val="bg1"/>
                    </a:solidFill>
                  </a:tcPr>
                </a:tc>
                <a:tc>
                  <a:txBody>
                    <a:bodyPr/>
                    <a:lstStyle/>
                    <a:p>
                      <a:pPr algn="ctr"/>
                      <a:r>
                        <a:rPr lang="tr-TR" sz="1800" dirty="0" smtClean="0">
                          <a:solidFill>
                            <a:schemeClr val="tx1"/>
                          </a:solidFill>
                          <a:latin typeface="Calibri" panose="020F0502020204030204" pitchFamily="34" charset="0"/>
                          <a:cs typeface="Calibri" panose="020F0502020204030204" pitchFamily="34" charset="0"/>
                        </a:rPr>
                        <a:t>  % 14</a:t>
                      </a:r>
                      <a:endParaRPr lang="tr-TR" sz="1800" b="1" dirty="0">
                        <a:solidFill>
                          <a:schemeClr val="tx1"/>
                        </a:solidFill>
                        <a:latin typeface="Calibri" panose="020F0502020204030204" pitchFamily="34" charset="0"/>
                        <a:cs typeface="Calibri" panose="020F0502020204030204" pitchFamily="34" charset="0"/>
                      </a:endParaRPr>
                    </a:p>
                  </a:txBody>
                  <a:tcPr marL="91431" marR="91431" marT="45686" marB="45686" anchor="ctr">
                    <a:solidFill>
                      <a:schemeClr val="bg1"/>
                    </a:solidFill>
                  </a:tcPr>
                </a:tc>
                <a:tc>
                  <a:txBody>
                    <a:bodyPr/>
                    <a:lstStyle/>
                    <a:p>
                      <a:pPr algn="ctr"/>
                      <a:r>
                        <a:rPr lang="tr-TR" sz="1800" dirty="0" smtClean="0">
                          <a:solidFill>
                            <a:schemeClr val="tx1"/>
                          </a:solidFill>
                          <a:latin typeface="Calibri" panose="020F0502020204030204" pitchFamily="34" charset="0"/>
                          <a:cs typeface="Calibri" panose="020F0502020204030204" pitchFamily="34" charset="0"/>
                        </a:rPr>
                        <a:t>   % 20,5</a:t>
                      </a:r>
                      <a:endParaRPr lang="tr-TR" sz="1800" b="1" dirty="0">
                        <a:solidFill>
                          <a:schemeClr val="tx1"/>
                        </a:solidFill>
                        <a:latin typeface="Calibri" panose="020F0502020204030204" pitchFamily="34" charset="0"/>
                        <a:cs typeface="Calibri" panose="020F0502020204030204" pitchFamily="34" charset="0"/>
                      </a:endParaRPr>
                    </a:p>
                  </a:txBody>
                  <a:tcPr marL="91431" marR="91431" marT="45686" marB="45686" anchor="ctr">
                    <a:solidFill>
                      <a:schemeClr val="bg1"/>
                    </a:solidFill>
                  </a:tcPr>
                </a:tc>
                <a:extLst>
                  <a:ext uri="{0D108BD9-81ED-4DB2-BD59-A6C34878D82A}">
                    <a16:rowId xmlns:a16="http://schemas.microsoft.com/office/drawing/2014/main" xmlns="" val="10004"/>
                  </a:ext>
                </a:extLst>
              </a:tr>
              <a:tr h="481686">
                <a:tc>
                  <a:txBody>
                    <a:bodyPr/>
                    <a:lstStyle/>
                    <a:p>
                      <a:pPr lvl="1"/>
                      <a:r>
                        <a:rPr lang="tr-TR" sz="1800" kern="1200" dirty="0" smtClean="0">
                          <a:solidFill>
                            <a:schemeClr val="tx1"/>
                          </a:solidFill>
                          <a:latin typeface="Calibri" panose="020F0502020204030204" pitchFamily="34" charset="0"/>
                          <a:cs typeface="Calibri" panose="020F0502020204030204" pitchFamily="34" charset="0"/>
                        </a:rPr>
                        <a:t>İşsizlik sigortası</a:t>
                      </a:r>
                      <a:endParaRPr lang="tr-TR" sz="1800" b="0" kern="1200" dirty="0">
                        <a:solidFill>
                          <a:schemeClr val="tx1"/>
                        </a:solidFill>
                        <a:latin typeface="Calibri" panose="020F0502020204030204" pitchFamily="34" charset="0"/>
                        <a:ea typeface="+mn-ea"/>
                        <a:cs typeface="Calibri" panose="020F0502020204030204" pitchFamily="34" charset="0"/>
                      </a:endParaRPr>
                    </a:p>
                  </a:txBody>
                  <a:tcPr marL="91431" marR="91431" marT="45686" marB="45686" anchor="ctr">
                    <a:solidFill>
                      <a:schemeClr val="bg1">
                        <a:lumMod val="95000"/>
                      </a:schemeClr>
                    </a:solidFill>
                  </a:tcPr>
                </a:tc>
                <a:tc>
                  <a:txBody>
                    <a:bodyPr/>
                    <a:lstStyle/>
                    <a:p>
                      <a:pPr algn="ctr"/>
                      <a:r>
                        <a:rPr lang="tr-TR" sz="1800" dirty="0" smtClean="0">
                          <a:solidFill>
                            <a:schemeClr val="tx1"/>
                          </a:solidFill>
                          <a:latin typeface="Calibri" panose="020F0502020204030204" pitchFamily="34" charset="0"/>
                          <a:cs typeface="Calibri" panose="020F0502020204030204" pitchFamily="34" charset="0"/>
                        </a:rPr>
                        <a:t>  % 1</a:t>
                      </a:r>
                      <a:endParaRPr lang="tr-TR" sz="1800" dirty="0">
                        <a:solidFill>
                          <a:schemeClr val="tx1"/>
                        </a:solidFill>
                        <a:latin typeface="Calibri" panose="020F0502020204030204" pitchFamily="34" charset="0"/>
                        <a:cs typeface="Calibri" panose="020F0502020204030204" pitchFamily="34" charset="0"/>
                      </a:endParaRPr>
                    </a:p>
                  </a:txBody>
                  <a:tcPr marL="91431" marR="91431" marT="45686" marB="45686" anchor="ctr">
                    <a:solidFill>
                      <a:schemeClr val="bg1">
                        <a:lumMod val="95000"/>
                      </a:schemeClr>
                    </a:solidFill>
                  </a:tcPr>
                </a:tc>
                <a:tc>
                  <a:txBody>
                    <a:bodyPr/>
                    <a:lstStyle/>
                    <a:p>
                      <a:pPr algn="ctr"/>
                      <a:r>
                        <a:rPr lang="tr-TR" sz="1800" dirty="0" smtClean="0">
                          <a:solidFill>
                            <a:schemeClr val="tx1"/>
                          </a:solidFill>
                          <a:latin typeface="Calibri" panose="020F0502020204030204" pitchFamily="34" charset="0"/>
                          <a:cs typeface="Calibri" panose="020F0502020204030204" pitchFamily="34" charset="0"/>
                        </a:rPr>
                        <a:t>  %</a:t>
                      </a:r>
                      <a:r>
                        <a:rPr lang="tr-TR" sz="1800" baseline="0" dirty="0" smtClean="0">
                          <a:solidFill>
                            <a:schemeClr val="tx1"/>
                          </a:solidFill>
                          <a:latin typeface="Calibri" panose="020F0502020204030204" pitchFamily="34" charset="0"/>
                          <a:cs typeface="Calibri" panose="020F0502020204030204" pitchFamily="34" charset="0"/>
                        </a:rPr>
                        <a:t> 2</a:t>
                      </a:r>
                      <a:endParaRPr lang="tr-TR" sz="1800" dirty="0">
                        <a:solidFill>
                          <a:schemeClr val="tx1"/>
                        </a:solidFill>
                        <a:latin typeface="Calibri" panose="020F0502020204030204" pitchFamily="34" charset="0"/>
                        <a:cs typeface="Calibri" panose="020F0502020204030204" pitchFamily="34" charset="0"/>
                      </a:endParaRPr>
                    </a:p>
                  </a:txBody>
                  <a:tcPr marL="91431" marR="91431" marT="45686" marB="45686" anchor="ctr">
                    <a:solidFill>
                      <a:schemeClr val="bg1">
                        <a:lumMod val="95000"/>
                      </a:schemeClr>
                    </a:solidFill>
                  </a:tcPr>
                </a:tc>
                <a:extLst>
                  <a:ext uri="{0D108BD9-81ED-4DB2-BD59-A6C34878D82A}">
                    <a16:rowId xmlns:a16="http://schemas.microsoft.com/office/drawing/2014/main" xmlns="" val="10005"/>
                  </a:ext>
                </a:extLst>
              </a:tr>
            </a:tbl>
          </a:graphicData>
        </a:graphic>
      </p:graphicFrame>
      <p:sp>
        <p:nvSpPr>
          <p:cNvPr id="2" name="Metin kutusu 1"/>
          <p:cNvSpPr txBox="1"/>
          <p:nvPr/>
        </p:nvSpPr>
        <p:spPr>
          <a:xfrm>
            <a:off x="2093179" y="6006351"/>
            <a:ext cx="7920880" cy="738664"/>
          </a:xfrm>
          <a:prstGeom prst="rect">
            <a:avLst/>
          </a:prstGeom>
          <a:noFill/>
        </p:spPr>
        <p:txBody>
          <a:bodyPr wrap="square" rtlCol="0">
            <a:spAutoFit/>
          </a:bodyPr>
          <a:lstStyle/>
          <a:p>
            <a:r>
              <a:rPr lang="tr-TR" sz="1400" i="1" dirty="0"/>
              <a:t>* 60 gün fiili hizmet süresi zammında 1 </a:t>
            </a:r>
            <a:br>
              <a:rPr lang="tr-TR" sz="1400" i="1" dirty="0"/>
            </a:br>
            <a:r>
              <a:rPr lang="tr-TR" sz="1400" i="1" dirty="0"/>
              <a:t>  90 gün fiili hizmet süresi zammında  1,5</a:t>
            </a:r>
          </a:p>
          <a:p>
            <a:r>
              <a:rPr lang="tr-TR" sz="1400" i="1" dirty="0"/>
              <a:t> 180 gün fiili hizmet süresi zammında  3 puan eklenmektedir</a:t>
            </a:r>
            <a:r>
              <a:rPr lang="tr-TR" sz="1400" dirty="0"/>
              <a:t>.</a:t>
            </a:r>
          </a:p>
        </p:txBody>
      </p:sp>
      <p:sp>
        <p:nvSpPr>
          <p:cNvPr id="7" name="Altbilgi Yer Tutucusu 6"/>
          <p:cNvSpPr>
            <a:spLocks noGrp="1"/>
          </p:cNvSpPr>
          <p:nvPr>
            <p:ph type="ftr" sz="quarter" idx="11"/>
          </p:nvPr>
        </p:nvSpPr>
        <p:spPr/>
        <p:txBody>
          <a:bodyPr/>
          <a:lstStyle/>
          <a:p>
            <a:r>
              <a:rPr lang="tr-TR" dirty="0" smtClean="0"/>
              <a:t>MANİSA SOSYAL GÜVENLİK İL MÜDÜRLÜĞÜ</a:t>
            </a:r>
            <a:endParaRPr lang="tr-TR" dirty="0"/>
          </a:p>
        </p:txBody>
      </p:sp>
      <p:sp>
        <p:nvSpPr>
          <p:cNvPr id="8" name="Slayt Numarası Yer Tutucusu 7"/>
          <p:cNvSpPr>
            <a:spLocks noGrp="1"/>
          </p:cNvSpPr>
          <p:nvPr>
            <p:ph type="sldNum" sz="quarter" idx="12"/>
          </p:nvPr>
        </p:nvSpPr>
        <p:spPr/>
        <p:txBody>
          <a:bodyPr/>
          <a:lstStyle/>
          <a:p>
            <a:fld id="{10EBC74E-17B9-48B8-BE18-245EBB9FA2E0}" type="slidenum">
              <a:rPr lang="tr-TR" smtClean="0"/>
              <a:t>3</a:t>
            </a:fld>
            <a:endParaRPr lang="tr-TR"/>
          </a:p>
        </p:txBody>
      </p:sp>
      <p:sp>
        <p:nvSpPr>
          <p:cNvPr id="19" name="Unvan 1"/>
          <p:cNvSpPr txBox="1">
            <a:spLocks/>
          </p:cNvSpPr>
          <p:nvPr/>
        </p:nvSpPr>
        <p:spPr>
          <a:xfrm>
            <a:off x="2054942" y="472202"/>
            <a:ext cx="8200103" cy="369332"/>
          </a:xfrm>
          <a:prstGeom prst="rect">
            <a:avLst/>
          </a:prstGeom>
          <a:ln>
            <a:noFill/>
          </a:ln>
        </p:spPr>
        <p:style>
          <a:lnRef idx="1">
            <a:schemeClr val="accent4"/>
          </a:lnRef>
          <a:fillRef idx="1001">
            <a:schemeClr val="lt1"/>
          </a:fillRef>
          <a:effectRef idx="1">
            <a:schemeClr val="accent4"/>
          </a:effectRef>
          <a:fontRef idx="minor">
            <a:schemeClr val="dk1"/>
          </a:fontRef>
        </p:style>
        <p:txBody>
          <a:bodyPr wrap="square" rtlCol="0">
            <a:spAutoFit/>
          </a:bodyPr>
          <a:lstStyle>
            <a:defPPr>
              <a:defRPr lang="tr-TR"/>
            </a:defPPr>
            <a:lvl1pPr algn="ctr">
              <a:defRPr b="1">
                <a:latin typeface="Segoe UI Black" panose="020B0A02040204020203" pitchFamily="34" charset="0"/>
                <a:ea typeface="Segoe UI Black" panose="020B0A02040204020203" pitchFamily="34" charset="0"/>
                <a:cs typeface="Segoe UI Black" panose="020B0A02040204020203" pitchFamily="34" charset="0"/>
              </a:defRPr>
            </a:lvl1pPr>
          </a:lstStyle>
          <a:p>
            <a:r>
              <a:rPr lang="tr-TR" altLang="tr-TR" dirty="0" smtClean="0"/>
              <a:t>PRİM ORANLARI 4/1-a</a:t>
            </a:r>
            <a:endParaRPr lang="tr-TR" dirty="0"/>
          </a:p>
        </p:txBody>
      </p:sp>
      <p:sp>
        <p:nvSpPr>
          <p:cNvPr id="9" name="Pie 24">
            <a:extLst>
              <a:ext uri="{FF2B5EF4-FFF2-40B4-BE49-F238E27FC236}">
                <a16:creationId xmlns:a16="http://schemas.microsoft.com/office/drawing/2014/main" xmlns="" id="{0565F0E4-DB3B-4471-AD2C-024C48899596}"/>
              </a:ext>
            </a:extLst>
          </p:cNvPr>
          <p:cNvSpPr/>
          <p:nvPr/>
        </p:nvSpPr>
        <p:spPr>
          <a:xfrm>
            <a:off x="5944128" y="1069361"/>
            <a:ext cx="350460" cy="348520"/>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0" name="Pie 24">
            <a:extLst>
              <a:ext uri="{FF2B5EF4-FFF2-40B4-BE49-F238E27FC236}">
                <a16:creationId xmlns:a16="http://schemas.microsoft.com/office/drawing/2014/main" xmlns="" id="{0565F0E4-DB3B-4471-AD2C-024C48899596}"/>
              </a:ext>
            </a:extLst>
          </p:cNvPr>
          <p:cNvSpPr/>
          <p:nvPr/>
        </p:nvSpPr>
        <p:spPr>
          <a:xfrm>
            <a:off x="8379320" y="1078986"/>
            <a:ext cx="350460" cy="348520"/>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graphicFrame>
        <p:nvGraphicFramePr>
          <p:cNvPr id="11" name="Tablo 10"/>
          <p:cNvGraphicFramePr>
            <a:graphicFrameLocks noGrp="1"/>
          </p:cNvGraphicFramePr>
          <p:nvPr>
            <p:extLst>
              <p:ext uri="{D42A27DB-BD31-4B8C-83A1-F6EECF244321}">
                <p14:modId xmlns:p14="http://schemas.microsoft.com/office/powerpoint/2010/main" val="2524780861"/>
              </p:ext>
            </p:extLst>
          </p:nvPr>
        </p:nvGraphicFramePr>
        <p:xfrm>
          <a:off x="2202446" y="4028534"/>
          <a:ext cx="8195905" cy="1829406"/>
        </p:xfrm>
        <a:graphic>
          <a:graphicData uri="http://schemas.openxmlformats.org/drawingml/2006/table">
            <a:tbl>
              <a:tblPr firstRow="1" bandRow="1">
                <a:tableStyleId>{93296810-A885-4BE3-A3E7-6D5BEEA58F35}</a:tableStyleId>
              </a:tblPr>
              <a:tblGrid>
                <a:gridCol w="3504639">
                  <a:extLst>
                    <a:ext uri="{9D8B030D-6E8A-4147-A177-3AD203B41FA5}">
                      <a16:colId xmlns:a16="http://schemas.microsoft.com/office/drawing/2014/main" xmlns="" val="20000"/>
                    </a:ext>
                  </a:extLst>
                </a:gridCol>
                <a:gridCol w="2562036">
                  <a:extLst>
                    <a:ext uri="{9D8B030D-6E8A-4147-A177-3AD203B41FA5}">
                      <a16:colId xmlns:a16="http://schemas.microsoft.com/office/drawing/2014/main" xmlns="" val="20001"/>
                    </a:ext>
                  </a:extLst>
                </a:gridCol>
                <a:gridCol w="2129230">
                  <a:extLst>
                    <a:ext uri="{9D8B030D-6E8A-4147-A177-3AD203B41FA5}">
                      <a16:colId xmlns:a16="http://schemas.microsoft.com/office/drawing/2014/main" xmlns="" val="20002"/>
                    </a:ext>
                  </a:extLst>
                </a:gridCol>
              </a:tblGrid>
              <a:tr h="479556">
                <a:tc>
                  <a:txBody>
                    <a:bodyPr/>
                    <a:lstStyle/>
                    <a:p>
                      <a:pPr lvl="1" algn="l"/>
                      <a:r>
                        <a:rPr lang="tr-TR" sz="1800" dirty="0" smtClean="0">
                          <a:latin typeface="Calibri" panose="020F0502020204030204" pitchFamily="34" charset="0"/>
                          <a:cs typeface="Calibri" panose="020F0502020204030204" pitchFamily="34" charset="0"/>
                        </a:rPr>
                        <a:t>Sigorta</a:t>
                      </a:r>
                      <a:r>
                        <a:rPr lang="tr-TR" sz="1800" baseline="0" dirty="0" smtClean="0">
                          <a:latin typeface="Calibri" panose="020F0502020204030204" pitchFamily="34" charset="0"/>
                          <a:cs typeface="Calibri" panose="020F0502020204030204" pitchFamily="34" charset="0"/>
                        </a:rPr>
                        <a:t> Kolu</a:t>
                      </a:r>
                      <a:endParaRPr lang="tr-TR" sz="1800" dirty="0">
                        <a:solidFill>
                          <a:schemeClr val="tx2"/>
                        </a:solidFill>
                        <a:latin typeface="Calibri" panose="020F0502020204030204" pitchFamily="34" charset="0"/>
                        <a:cs typeface="Calibri" panose="020F0502020204030204" pitchFamily="34" charset="0"/>
                      </a:endParaRPr>
                    </a:p>
                  </a:txBody>
                  <a:tcPr marL="91431" marR="91431" marT="45686" marB="45686" anchor="ctr">
                    <a:solidFill>
                      <a:srgbClr val="D32D39"/>
                    </a:solidFill>
                  </a:tcPr>
                </a:tc>
                <a:tc>
                  <a:txBody>
                    <a:bodyPr/>
                    <a:lstStyle/>
                    <a:p>
                      <a:pPr algn="ctr"/>
                      <a:r>
                        <a:rPr lang="tr-TR" sz="1800" dirty="0" smtClean="0">
                          <a:latin typeface="Calibri" panose="020F0502020204030204" pitchFamily="34" charset="0"/>
                          <a:cs typeface="Calibri" panose="020F0502020204030204" pitchFamily="34" charset="0"/>
                        </a:rPr>
                        <a:t>    Sigortalı Payı</a:t>
                      </a:r>
                      <a:endParaRPr lang="tr-TR" sz="1800" dirty="0">
                        <a:solidFill>
                          <a:schemeClr val="tx2"/>
                        </a:solidFill>
                        <a:latin typeface="Calibri" panose="020F0502020204030204" pitchFamily="34" charset="0"/>
                        <a:cs typeface="Calibri" panose="020F0502020204030204" pitchFamily="34" charset="0"/>
                      </a:endParaRPr>
                    </a:p>
                  </a:txBody>
                  <a:tcPr marL="91431" marR="91431" marT="45686" marB="45686" anchor="ctr">
                    <a:solidFill>
                      <a:srgbClr val="D32D39"/>
                    </a:solidFill>
                  </a:tcPr>
                </a:tc>
                <a:tc>
                  <a:txBody>
                    <a:bodyPr/>
                    <a:lstStyle/>
                    <a:p>
                      <a:pPr algn="ctr"/>
                      <a:r>
                        <a:rPr lang="tr-TR" sz="1800" dirty="0" smtClean="0">
                          <a:latin typeface="Calibri" panose="020F0502020204030204" pitchFamily="34" charset="0"/>
                          <a:cs typeface="Calibri" panose="020F0502020204030204" pitchFamily="34" charset="0"/>
                        </a:rPr>
                        <a:t>İşveren Payı</a:t>
                      </a:r>
                      <a:endParaRPr lang="tr-TR" sz="1800" dirty="0">
                        <a:solidFill>
                          <a:schemeClr val="tx2"/>
                        </a:solidFill>
                        <a:latin typeface="Calibri" panose="020F0502020204030204" pitchFamily="34" charset="0"/>
                        <a:cs typeface="Calibri" panose="020F0502020204030204" pitchFamily="34" charset="0"/>
                      </a:endParaRPr>
                    </a:p>
                  </a:txBody>
                  <a:tcPr marL="91431" marR="91431" marT="45686" marB="45686" anchor="ctr">
                    <a:solidFill>
                      <a:srgbClr val="D32D39"/>
                    </a:solidFill>
                  </a:tcPr>
                </a:tc>
                <a:extLst>
                  <a:ext uri="{0D108BD9-81ED-4DB2-BD59-A6C34878D82A}">
                    <a16:rowId xmlns:a16="http://schemas.microsoft.com/office/drawing/2014/main" xmlns="" val="10000"/>
                  </a:ext>
                </a:extLst>
              </a:tr>
              <a:tr h="435053">
                <a:tc>
                  <a:txBody>
                    <a:bodyPr/>
                    <a:lstStyle/>
                    <a:p>
                      <a:pPr lvl="1"/>
                      <a:r>
                        <a:rPr lang="tr-TR" sz="1800" dirty="0" smtClean="0">
                          <a:solidFill>
                            <a:schemeClr val="tx1"/>
                          </a:solidFill>
                          <a:latin typeface="Calibri" panose="020F0502020204030204" pitchFamily="34" charset="0"/>
                          <a:cs typeface="Calibri" panose="020F0502020204030204" pitchFamily="34" charset="0"/>
                        </a:rPr>
                        <a:t>Kısa vadeli sigorta kolları</a:t>
                      </a:r>
                      <a:endParaRPr lang="tr-TR" sz="1800" b="0" dirty="0">
                        <a:solidFill>
                          <a:schemeClr val="tx1"/>
                        </a:solidFill>
                        <a:latin typeface="Calibri" panose="020F0502020204030204" pitchFamily="34" charset="0"/>
                        <a:cs typeface="Calibri" panose="020F0502020204030204" pitchFamily="34" charset="0"/>
                      </a:endParaRPr>
                    </a:p>
                  </a:txBody>
                  <a:tcPr marL="91431" marR="91431" marT="45686" marB="45686" anchor="ctr">
                    <a:solidFill>
                      <a:schemeClr val="bg1">
                        <a:lumMod val="95000"/>
                      </a:schemeClr>
                    </a:solidFill>
                  </a:tcPr>
                </a:tc>
                <a:tc>
                  <a:txBody>
                    <a:bodyPr/>
                    <a:lstStyle/>
                    <a:p>
                      <a:pPr algn="ctr"/>
                      <a:r>
                        <a:rPr lang="tr-TR" sz="1800" dirty="0" smtClean="0">
                          <a:solidFill>
                            <a:schemeClr val="tx1"/>
                          </a:solidFill>
                          <a:latin typeface="Calibri" panose="020F0502020204030204" pitchFamily="34" charset="0"/>
                          <a:cs typeface="Calibri" panose="020F0502020204030204" pitchFamily="34" charset="0"/>
                        </a:rPr>
                        <a:t>-</a:t>
                      </a:r>
                      <a:endParaRPr lang="tr-TR" sz="1800" dirty="0">
                        <a:solidFill>
                          <a:schemeClr val="tx1"/>
                        </a:solidFill>
                        <a:latin typeface="Calibri" panose="020F0502020204030204" pitchFamily="34" charset="0"/>
                        <a:cs typeface="Calibri" panose="020F0502020204030204" pitchFamily="34" charset="0"/>
                      </a:endParaRPr>
                    </a:p>
                  </a:txBody>
                  <a:tcPr marL="91431" marR="91431" marT="45686" marB="45686" anchor="ctr">
                    <a:solidFill>
                      <a:schemeClr val="bg1">
                        <a:lumMod val="95000"/>
                      </a:schemeClr>
                    </a:solidFill>
                  </a:tcPr>
                </a:tc>
                <a:tc>
                  <a:txBody>
                    <a:bodyPr/>
                    <a:lstStyle/>
                    <a:p>
                      <a:pPr algn="ctr"/>
                      <a:r>
                        <a:rPr lang="tr-TR" sz="1800" dirty="0" smtClean="0">
                          <a:solidFill>
                            <a:schemeClr val="tx1"/>
                          </a:solidFill>
                          <a:latin typeface="Calibri" panose="020F0502020204030204" pitchFamily="34" charset="0"/>
                          <a:cs typeface="Calibri" panose="020F0502020204030204" pitchFamily="34" charset="0"/>
                        </a:rPr>
                        <a:t> %2</a:t>
                      </a:r>
                      <a:endParaRPr lang="tr-TR" sz="1800" dirty="0">
                        <a:solidFill>
                          <a:schemeClr val="tx1"/>
                        </a:solidFill>
                        <a:latin typeface="Calibri" panose="020F0502020204030204" pitchFamily="34" charset="0"/>
                        <a:cs typeface="Calibri" panose="020F0502020204030204" pitchFamily="34" charset="0"/>
                      </a:endParaRPr>
                    </a:p>
                  </a:txBody>
                  <a:tcPr marL="91431" marR="91431" marT="45686" marB="45686" anchor="ctr">
                    <a:solidFill>
                      <a:schemeClr val="bg1">
                        <a:lumMod val="95000"/>
                      </a:schemeClr>
                    </a:solidFill>
                  </a:tcPr>
                </a:tc>
                <a:extLst>
                  <a:ext uri="{0D108BD9-81ED-4DB2-BD59-A6C34878D82A}">
                    <a16:rowId xmlns:a16="http://schemas.microsoft.com/office/drawing/2014/main" xmlns="" val="10001"/>
                  </a:ext>
                </a:extLst>
              </a:tr>
              <a:tr h="473591">
                <a:tc>
                  <a:txBody>
                    <a:bodyPr/>
                    <a:lstStyle/>
                    <a:p>
                      <a:pPr lvl="1"/>
                      <a:r>
                        <a:rPr lang="tr-TR" sz="1800" b="0" dirty="0" smtClean="0">
                          <a:solidFill>
                            <a:schemeClr val="tx1"/>
                          </a:solidFill>
                          <a:latin typeface="Calibri" panose="020F0502020204030204" pitchFamily="34" charset="0"/>
                          <a:cs typeface="Calibri" panose="020F0502020204030204" pitchFamily="34" charset="0"/>
                        </a:rPr>
                        <a:t>Sosyal</a:t>
                      </a:r>
                      <a:r>
                        <a:rPr lang="tr-TR" sz="1800" b="0" baseline="0" dirty="0" smtClean="0">
                          <a:solidFill>
                            <a:schemeClr val="tx1"/>
                          </a:solidFill>
                          <a:latin typeface="Calibri" panose="020F0502020204030204" pitchFamily="34" charset="0"/>
                          <a:cs typeface="Calibri" panose="020F0502020204030204" pitchFamily="34" charset="0"/>
                        </a:rPr>
                        <a:t> Güvenlik Destek Primi</a:t>
                      </a:r>
                      <a:endParaRPr lang="tr-TR" sz="1800" b="0" dirty="0">
                        <a:solidFill>
                          <a:schemeClr val="tx1"/>
                        </a:solidFill>
                        <a:latin typeface="Calibri" panose="020F0502020204030204" pitchFamily="34" charset="0"/>
                        <a:cs typeface="Calibri" panose="020F0502020204030204" pitchFamily="34" charset="0"/>
                      </a:endParaRPr>
                    </a:p>
                  </a:txBody>
                  <a:tcPr marL="91431" marR="91431" marT="45686" marB="45686" anchor="ctr">
                    <a:solidFill>
                      <a:schemeClr val="bg1"/>
                    </a:solidFill>
                  </a:tcPr>
                </a:tc>
                <a:tc>
                  <a:txBody>
                    <a:bodyPr/>
                    <a:lstStyle/>
                    <a:p>
                      <a:pPr algn="ctr"/>
                      <a:r>
                        <a:rPr lang="tr-TR" sz="1800" baseline="0" dirty="0" smtClean="0">
                          <a:solidFill>
                            <a:schemeClr val="tx1"/>
                          </a:solidFill>
                          <a:latin typeface="Calibri" panose="020F0502020204030204" pitchFamily="34" charset="0"/>
                          <a:cs typeface="Calibri" panose="020F0502020204030204" pitchFamily="34" charset="0"/>
                        </a:rPr>
                        <a:t> </a:t>
                      </a:r>
                      <a:r>
                        <a:rPr lang="tr-TR" sz="1800" dirty="0" smtClean="0">
                          <a:solidFill>
                            <a:schemeClr val="tx1"/>
                          </a:solidFill>
                          <a:latin typeface="Calibri" panose="020F0502020204030204" pitchFamily="34" charset="0"/>
                          <a:cs typeface="Calibri" panose="020F0502020204030204" pitchFamily="34" charset="0"/>
                        </a:rPr>
                        <a:t>% 7,5</a:t>
                      </a:r>
                      <a:endParaRPr lang="tr-TR" sz="1800" dirty="0">
                        <a:solidFill>
                          <a:schemeClr val="tx1"/>
                        </a:solidFill>
                        <a:latin typeface="Calibri" panose="020F0502020204030204" pitchFamily="34" charset="0"/>
                        <a:cs typeface="Calibri" panose="020F0502020204030204" pitchFamily="34" charset="0"/>
                      </a:endParaRPr>
                    </a:p>
                  </a:txBody>
                  <a:tcPr marL="91431" marR="91431" marT="45686" marB="45686" anchor="ctr">
                    <a:solidFill>
                      <a:schemeClr val="bg1"/>
                    </a:solidFill>
                  </a:tcPr>
                </a:tc>
                <a:tc>
                  <a:txBody>
                    <a:bodyPr/>
                    <a:lstStyle/>
                    <a:p>
                      <a:pPr algn="ctr"/>
                      <a:r>
                        <a:rPr lang="tr-TR" sz="1800" dirty="0" smtClean="0">
                          <a:solidFill>
                            <a:schemeClr val="tx1"/>
                          </a:solidFill>
                          <a:latin typeface="Calibri" panose="020F0502020204030204" pitchFamily="34" charset="0"/>
                          <a:cs typeface="Calibri" panose="020F0502020204030204" pitchFamily="34" charset="0"/>
                        </a:rPr>
                        <a:t>  % 22,5</a:t>
                      </a:r>
                      <a:endParaRPr lang="tr-TR" sz="1800" dirty="0">
                        <a:solidFill>
                          <a:schemeClr val="tx1"/>
                        </a:solidFill>
                        <a:latin typeface="Calibri" panose="020F0502020204030204" pitchFamily="34" charset="0"/>
                        <a:cs typeface="Calibri" panose="020F0502020204030204" pitchFamily="34" charset="0"/>
                      </a:endParaRPr>
                    </a:p>
                  </a:txBody>
                  <a:tcPr marL="91431" marR="91431" marT="45686" marB="45686" anchor="ctr">
                    <a:solidFill>
                      <a:schemeClr val="bg1"/>
                    </a:solidFill>
                  </a:tcPr>
                </a:tc>
                <a:extLst>
                  <a:ext uri="{0D108BD9-81ED-4DB2-BD59-A6C34878D82A}">
                    <a16:rowId xmlns:a16="http://schemas.microsoft.com/office/drawing/2014/main" xmlns="" val="10002"/>
                  </a:ext>
                </a:extLst>
              </a:tr>
              <a:tr h="441206">
                <a:tc>
                  <a:txBody>
                    <a:bodyPr/>
                    <a:lstStyle/>
                    <a:p>
                      <a:pPr lvl="1"/>
                      <a:r>
                        <a:rPr lang="tr-TR" sz="1800" kern="1200" dirty="0" smtClean="0">
                          <a:solidFill>
                            <a:schemeClr val="tx1"/>
                          </a:solidFill>
                          <a:latin typeface="Calibri" panose="020F0502020204030204" pitchFamily="34" charset="0"/>
                          <a:cs typeface="Calibri" panose="020F0502020204030204" pitchFamily="34" charset="0"/>
                        </a:rPr>
                        <a:t>Toplam </a:t>
                      </a:r>
                      <a:endParaRPr lang="tr-TR" sz="1800" b="0" kern="1200" dirty="0">
                        <a:solidFill>
                          <a:schemeClr val="tx1"/>
                        </a:solidFill>
                        <a:latin typeface="Calibri" panose="020F0502020204030204" pitchFamily="34" charset="0"/>
                        <a:ea typeface="+mn-ea"/>
                        <a:cs typeface="Calibri" panose="020F0502020204030204" pitchFamily="34" charset="0"/>
                      </a:endParaRPr>
                    </a:p>
                  </a:txBody>
                  <a:tcPr marL="91431" marR="91431" marT="45686" marB="45686" anchor="ctr">
                    <a:solidFill>
                      <a:schemeClr val="bg1">
                        <a:lumMod val="95000"/>
                      </a:schemeClr>
                    </a:solidFill>
                  </a:tcPr>
                </a:tc>
                <a:tc>
                  <a:txBody>
                    <a:bodyPr/>
                    <a:lstStyle/>
                    <a:p>
                      <a:pPr algn="ctr"/>
                      <a:r>
                        <a:rPr lang="tr-TR" sz="1800" dirty="0" smtClean="0">
                          <a:solidFill>
                            <a:schemeClr val="tx1"/>
                          </a:solidFill>
                          <a:latin typeface="Calibri" panose="020F0502020204030204" pitchFamily="34" charset="0"/>
                          <a:cs typeface="Calibri" panose="020F0502020204030204" pitchFamily="34" charset="0"/>
                        </a:rPr>
                        <a:t>  % 7,5</a:t>
                      </a:r>
                      <a:endParaRPr lang="tr-TR" sz="1800" b="1" dirty="0">
                        <a:solidFill>
                          <a:schemeClr val="tx1"/>
                        </a:solidFill>
                        <a:latin typeface="Calibri" panose="020F0502020204030204" pitchFamily="34" charset="0"/>
                        <a:cs typeface="Calibri" panose="020F0502020204030204" pitchFamily="34" charset="0"/>
                      </a:endParaRPr>
                    </a:p>
                  </a:txBody>
                  <a:tcPr marL="91431" marR="91431" marT="45686" marB="45686" anchor="ctr">
                    <a:solidFill>
                      <a:schemeClr val="bg1">
                        <a:lumMod val="95000"/>
                      </a:schemeClr>
                    </a:solidFill>
                  </a:tcPr>
                </a:tc>
                <a:tc>
                  <a:txBody>
                    <a:bodyPr/>
                    <a:lstStyle/>
                    <a:p>
                      <a:pPr algn="ctr"/>
                      <a:r>
                        <a:rPr lang="tr-TR" sz="1800" dirty="0" smtClean="0">
                          <a:solidFill>
                            <a:schemeClr val="tx1"/>
                          </a:solidFill>
                          <a:latin typeface="Calibri" panose="020F0502020204030204" pitchFamily="34" charset="0"/>
                          <a:cs typeface="Calibri" panose="020F0502020204030204" pitchFamily="34" charset="0"/>
                        </a:rPr>
                        <a:t>   % 24,5</a:t>
                      </a:r>
                      <a:endParaRPr lang="tr-TR" sz="1800" b="1" dirty="0">
                        <a:solidFill>
                          <a:schemeClr val="tx1"/>
                        </a:solidFill>
                        <a:latin typeface="Calibri" panose="020F0502020204030204" pitchFamily="34" charset="0"/>
                        <a:cs typeface="Calibri" panose="020F0502020204030204" pitchFamily="34" charset="0"/>
                      </a:endParaRPr>
                    </a:p>
                  </a:txBody>
                  <a:tcPr marL="91431" marR="91431" marT="45686" marB="45686" anchor="ctr">
                    <a:solidFill>
                      <a:schemeClr val="bg1">
                        <a:lumMod val="95000"/>
                      </a:schemeClr>
                    </a:solidFill>
                  </a:tcPr>
                </a:tc>
                <a:extLst>
                  <a:ext uri="{0D108BD9-81ED-4DB2-BD59-A6C34878D82A}">
                    <a16:rowId xmlns:a16="http://schemas.microsoft.com/office/drawing/2014/main" xmlns="" val="10004"/>
                  </a:ext>
                </a:extLst>
              </a:tr>
            </a:tbl>
          </a:graphicData>
        </a:graphic>
      </p:graphicFrame>
      <p:sp>
        <p:nvSpPr>
          <p:cNvPr id="12" name="Pie 24">
            <a:extLst>
              <a:ext uri="{FF2B5EF4-FFF2-40B4-BE49-F238E27FC236}">
                <a16:creationId xmlns:a16="http://schemas.microsoft.com/office/drawing/2014/main" xmlns="" id="{0565F0E4-DB3B-4471-AD2C-024C48899596}"/>
              </a:ext>
            </a:extLst>
          </p:cNvPr>
          <p:cNvSpPr/>
          <p:nvPr/>
        </p:nvSpPr>
        <p:spPr>
          <a:xfrm>
            <a:off x="5949879" y="4102980"/>
            <a:ext cx="350460" cy="348520"/>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3" name="Pie 24">
            <a:extLst>
              <a:ext uri="{FF2B5EF4-FFF2-40B4-BE49-F238E27FC236}">
                <a16:creationId xmlns:a16="http://schemas.microsoft.com/office/drawing/2014/main" xmlns="" id="{0565F0E4-DB3B-4471-AD2C-024C48899596}"/>
              </a:ext>
            </a:extLst>
          </p:cNvPr>
          <p:cNvSpPr/>
          <p:nvPr/>
        </p:nvSpPr>
        <p:spPr>
          <a:xfrm>
            <a:off x="8385071" y="4112605"/>
            <a:ext cx="350460" cy="348520"/>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Tree>
    <p:extLst>
      <p:ext uri="{BB962C8B-B14F-4D97-AF65-F5344CB8AC3E}">
        <p14:creationId xmlns:p14="http://schemas.microsoft.com/office/powerpoint/2010/main" val="27550228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289359"/>
            <a:ext cx="10515600" cy="352630"/>
          </a:xfrm>
        </p:spPr>
        <p:txBody>
          <a:bodyPr>
            <a:noAutofit/>
          </a:bodyPr>
          <a:lstStyle/>
          <a:p>
            <a:pPr algn="ctr"/>
            <a:r>
              <a:rPr lang="tr-TR" sz="2000" b="1" dirty="0" smtClean="0">
                <a:solidFill>
                  <a:srgbClr val="C00000"/>
                </a:solidFill>
                <a:latin typeface="+mn-lt"/>
              </a:rPr>
              <a:t>İş Kazasının Bildirim Süresine Uyulmazsa Ne Olur?</a:t>
            </a:r>
            <a:endParaRPr lang="tr-TR" sz="2000" dirty="0">
              <a:solidFill>
                <a:srgbClr val="C00000"/>
              </a:solidFill>
              <a:latin typeface="+mn-lt"/>
            </a:endParaRP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1289197078"/>
              </p:ext>
            </p:extLst>
          </p:nvPr>
        </p:nvGraphicFramePr>
        <p:xfrm>
          <a:off x="1091381" y="1708030"/>
          <a:ext cx="10290994" cy="4662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1"/>
          </p:nvPr>
        </p:nvSpPr>
        <p:spPr/>
        <p:txBody>
          <a:bodyPr/>
          <a:lstStyle/>
          <a:p>
            <a:r>
              <a:rPr lang="tr-TR" dirty="0" smtClean="0"/>
              <a:t>MANİSA SOSYAL GÜVENLİK İL MÜDÜRLÜĞÜ</a:t>
            </a:r>
            <a:endParaRPr lang="tr-TR" dirty="0"/>
          </a:p>
        </p:txBody>
      </p:sp>
      <p:sp>
        <p:nvSpPr>
          <p:cNvPr id="5" name="Slayt Numarası Yer Tutucusu 4"/>
          <p:cNvSpPr>
            <a:spLocks noGrp="1"/>
          </p:cNvSpPr>
          <p:nvPr>
            <p:ph type="sldNum" sz="quarter" idx="12"/>
          </p:nvPr>
        </p:nvSpPr>
        <p:spPr/>
        <p:txBody>
          <a:bodyPr/>
          <a:lstStyle/>
          <a:p>
            <a:fld id="{10EBC74E-17B9-48B8-BE18-245EBB9FA2E0}" type="slidenum">
              <a:rPr lang="tr-TR" smtClean="0"/>
              <a:t>30</a:t>
            </a:fld>
            <a:endParaRPr lang="tr-TR"/>
          </a:p>
        </p:txBody>
      </p:sp>
      <p:sp>
        <p:nvSpPr>
          <p:cNvPr id="6" name="Unvan 1"/>
          <p:cNvSpPr txBox="1">
            <a:spLocks/>
          </p:cNvSpPr>
          <p:nvPr/>
        </p:nvSpPr>
        <p:spPr>
          <a:xfrm>
            <a:off x="1660848" y="472202"/>
            <a:ext cx="9083351" cy="369332"/>
          </a:xfrm>
          <a:prstGeom prst="rect">
            <a:avLst/>
          </a:prstGeom>
          <a:noFill/>
        </p:spPr>
        <p:txBody>
          <a:bodyPr wrap="square" rtlCol="0">
            <a:spAutoFit/>
          </a:bodyPr>
          <a:lstStyle>
            <a:defPPr>
              <a:defRPr lang="tr-TR"/>
            </a:defPPr>
            <a:lvl1pPr algn="ctr">
              <a:defRPr b="1">
                <a:latin typeface="Segoe UI Black" panose="020B0A02040204020203" pitchFamily="34" charset="0"/>
                <a:ea typeface="Segoe UI Black" panose="020B0A02040204020203" pitchFamily="34" charset="0"/>
                <a:cs typeface="Segoe UI Black" panose="020B0A02040204020203" pitchFamily="34" charset="0"/>
              </a:defRPr>
            </a:lvl1pPr>
          </a:lstStyle>
          <a:p>
            <a:r>
              <a:rPr lang="it-IT" altLang="tr-TR" dirty="0" smtClean="0"/>
              <a:t>İŞ KAZASI</a:t>
            </a:r>
            <a:endParaRPr lang="it-IT" altLang="tr-TR" dirty="0"/>
          </a:p>
        </p:txBody>
      </p:sp>
    </p:spTree>
    <p:extLst>
      <p:ext uri="{BB962C8B-B14F-4D97-AF65-F5344CB8AC3E}">
        <p14:creationId xmlns:p14="http://schemas.microsoft.com/office/powerpoint/2010/main" val="44029261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716423"/>
          </a:xfrm>
        </p:spPr>
        <p:txBody>
          <a:bodyPr vert="horz" lIns="91440" tIns="45720" rIns="91440" bIns="45720" rtlCol="0" anchor="ctr">
            <a:normAutofit/>
          </a:bodyPr>
          <a:lstStyle/>
          <a:p>
            <a:pPr algn="ctr"/>
            <a:r>
              <a:rPr lang="tr-TR" sz="1800" b="1" dirty="0"/>
              <a:t>6183 SAYILI KANUNUN 48/A MADDESİNE İLİŞKİN </a:t>
            </a:r>
            <a:r>
              <a:rPr lang="tr-TR" sz="1800" b="1" dirty="0" smtClean="0"/>
              <a:t/>
            </a:r>
            <a:br>
              <a:rPr lang="tr-TR" sz="1800" b="1" dirty="0" smtClean="0"/>
            </a:br>
            <a:r>
              <a:rPr lang="tr-TR" sz="1800" b="1" dirty="0" smtClean="0"/>
              <a:t>TECİL </a:t>
            </a:r>
            <a:r>
              <a:rPr lang="tr-TR" sz="1800" b="1" dirty="0"/>
              <a:t>VE TAKSİTLENDİRME İŞLEMLERİ</a:t>
            </a:r>
          </a:p>
        </p:txBody>
      </p:sp>
      <p:sp>
        <p:nvSpPr>
          <p:cNvPr id="3" name="İçerik Yer Tutucusu 2"/>
          <p:cNvSpPr>
            <a:spLocks noGrp="1"/>
          </p:cNvSpPr>
          <p:nvPr>
            <p:ph idx="1"/>
          </p:nvPr>
        </p:nvSpPr>
        <p:spPr>
          <a:xfrm>
            <a:off x="1111045" y="1825625"/>
            <a:ext cx="10242755" cy="4351338"/>
          </a:xfrm>
        </p:spPr>
        <p:txBody>
          <a:bodyPr>
            <a:normAutofit/>
          </a:bodyPr>
          <a:lstStyle/>
          <a:p>
            <a:pPr marL="0" indent="0">
              <a:buNone/>
            </a:pPr>
            <a:r>
              <a:rPr lang="tr-TR" sz="1800" dirty="0"/>
              <a:t> </a:t>
            </a:r>
          </a:p>
          <a:p>
            <a:pPr lvl="0">
              <a:buClr>
                <a:schemeClr val="bg1"/>
              </a:buClr>
            </a:pPr>
            <a:r>
              <a:rPr lang="tr-TR" sz="1800" dirty="0" smtClean="0"/>
              <a:t>Ticari</a:t>
            </a:r>
            <a:r>
              <a:rPr lang="tr-TR" sz="1800" dirty="0"/>
              <a:t>, zirai veya mesleki faaliyeti nedeniyle yıllık gelir veya kurumlar vergisi mükellefi olması,</a:t>
            </a:r>
          </a:p>
          <a:p>
            <a:pPr lvl="0">
              <a:buClr>
                <a:schemeClr val="bg1"/>
              </a:buClr>
            </a:pPr>
            <a:r>
              <a:rPr lang="tr-TR" sz="1800" dirty="0"/>
              <a:t>Ünitede en az 3 yıl önce tescil edilmiş bir işyerinin bulunması,</a:t>
            </a:r>
          </a:p>
          <a:p>
            <a:pPr lvl="0">
              <a:buClr>
                <a:schemeClr val="bg1"/>
              </a:buClr>
            </a:pPr>
            <a:r>
              <a:rPr lang="tr-TR" sz="1800" dirty="0"/>
              <a:t>Ünitedeki işyerlerinin tamamında son 3 yıl içinde verilmesi gereken aylık </a:t>
            </a:r>
            <a:br>
              <a:rPr lang="tr-TR" sz="1800" dirty="0"/>
            </a:br>
            <a:r>
              <a:rPr lang="tr-TR" sz="1800" dirty="0" smtClean="0"/>
              <a:t>prim </a:t>
            </a:r>
            <a:r>
              <a:rPr lang="tr-TR" sz="1800" dirty="0"/>
              <a:t>ve hizmet belgelerinin ve muhtasar ve prim hizmet beyannamelerinin </a:t>
            </a:r>
            <a:r>
              <a:rPr lang="tr-TR" sz="1800" dirty="0" smtClean="0"/>
              <a:t/>
            </a:r>
            <a:br>
              <a:rPr lang="tr-TR" sz="1800" dirty="0" smtClean="0"/>
            </a:br>
            <a:r>
              <a:rPr lang="tr-TR" sz="1800" dirty="0" smtClean="0"/>
              <a:t>süresinde </a:t>
            </a:r>
            <a:r>
              <a:rPr lang="tr-TR" sz="1800" dirty="0"/>
              <a:t>verilmiş olması,</a:t>
            </a:r>
          </a:p>
          <a:p>
            <a:pPr>
              <a:buClr>
                <a:schemeClr val="bg1"/>
              </a:buClr>
            </a:pPr>
            <a:r>
              <a:rPr lang="tr-TR" sz="1800" dirty="0" smtClean="0"/>
              <a:t>Borcun </a:t>
            </a:r>
            <a:r>
              <a:rPr lang="tr-TR" sz="1800" dirty="0"/>
              <a:t>talep tarihinden geriye doğru son 1 yıllık döneme ait olması,</a:t>
            </a:r>
          </a:p>
          <a:p>
            <a:pPr lvl="0">
              <a:buClr>
                <a:schemeClr val="bg1"/>
              </a:buClr>
            </a:pPr>
            <a:r>
              <a:rPr lang="tr-TR" sz="1800" dirty="0"/>
              <a:t>Mali açıdan çok zor durumun bulunması,</a:t>
            </a:r>
          </a:p>
          <a:p>
            <a:pPr lvl="0">
              <a:buClr>
                <a:schemeClr val="bg1"/>
              </a:buClr>
            </a:pPr>
            <a:r>
              <a:rPr lang="tr-TR" sz="1800" dirty="0" smtClean="0"/>
              <a:t>Sigortalı çalıştırma yönünden faal işveren olması ya da borcun 4/b sigortalılıktan </a:t>
            </a:r>
            <a:br>
              <a:rPr lang="tr-TR" sz="1800" dirty="0" smtClean="0"/>
            </a:br>
            <a:r>
              <a:rPr lang="tr-TR" sz="1800" dirty="0" smtClean="0"/>
              <a:t>kaynaklanması halinde sigortalılığın devam ediyor olması,</a:t>
            </a:r>
          </a:p>
          <a:p>
            <a:endParaRPr lang="tr-TR" sz="1800" dirty="0"/>
          </a:p>
        </p:txBody>
      </p:sp>
      <p:sp>
        <p:nvSpPr>
          <p:cNvPr id="4" name="Altbilgi Yer Tutucusu 3"/>
          <p:cNvSpPr>
            <a:spLocks noGrp="1"/>
          </p:cNvSpPr>
          <p:nvPr>
            <p:ph type="ftr" sz="quarter" idx="11"/>
          </p:nvPr>
        </p:nvSpPr>
        <p:spPr/>
        <p:txBody>
          <a:bodyPr/>
          <a:lstStyle/>
          <a:p>
            <a:r>
              <a:rPr lang="tr-TR" smtClean="0"/>
              <a:t>MANİSA SOSYAL GÜVENLİK İL MÜDÜRLÜĞÜ</a:t>
            </a:r>
            <a:endParaRPr lang="tr-TR" dirty="0"/>
          </a:p>
        </p:txBody>
      </p:sp>
      <p:sp>
        <p:nvSpPr>
          <p:cNvPr id="5" name="Slayt Numarası Yer Tutucusu 4"/>
          <p:cNvSpPr>
            <a:spLocks noGrp="1"/>
          </p:cNvSpPr>
          <p:nvPr>
            <p:ph type="sldNum" sz="quarter" idx="12"/>
          </p:nvPr>
        </p:nvSpPr>
        <p:spPr/>
        <p:txBody>
          <a:bodyPr/>
          <a:lstStyle/>
          <a:p>
            <a:fld id="{10EBC74E-17B9-48B8-BE18-245EBB9FA2E0}" type="slidenum">
              <a:rPr lang="tr-TR" smtClean="0"/>
              <a:t>31</a:t>
            </a:fld>
            <a:endParaRPr lang="tr-TR"/>
          </a:p>
        </p:txBody>
      </p:sp>
      <p:sp>
        <p:nvSpPr>
          <p:cNvPr id="6" name="Dikdörtgen 5"/>
          <p:cNvSpPr/>
          <p:nvPr/>
        </p:nvSpPr>
        <p:spPr>
          <a:xfrm>
            <a:off x="3908767" y="1613946"/>
            <a:ext cx="4374467" cy="400110"/>
          </a:xfrm>
          <a:prstGeom prst="rect">
            <a:avLst/>
          </a:prstGeom>
        </p:spPr>
        <p:txBody>
          <a:bodyPr wrap="none">
            <a:spAutoFit/>
          </a:bodyPr>
          <a:lstStyle/>
          <a:p>
            <a:pPr algn="just"/>
            <a:r>
              <a:rPr lang="tr-TR" sz="2000" b="1" dirty="0" smtClean="0">
                <a:solidFill>
                  <a:srgbClr val="C00000"/>
                </a:solidFill>
              </a:rPr>
              <a:t>Uyumlu Prim Borçlularının Belirlenmesi</a:t>
            </a:r>
            <a:endParaRPr lang="tr-TR" sz="2000" dirty="0">
              <a:solidFill>
                <a:srgbClr val="C00000"/>
              </a:solidFill>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6997" y="2839371"/>
            <a:ext cx="2858703" cy="2015872"/>
          </a:xfrm>
          <a:prstGeom prst="rect">
            <a:avLst/>
          </a:prstGeom>
          <a:ln>
            <a:noFill/>
          </a:ln>
          <a:effectLst>
            <a:softEdge rad="112500"/>
          </a:effectLst>
        </p:spPr>
      </p:pic>
      <p:sp>
        <p:nvSpPr>
          <p:cNvPr id="19" name="Köşeli Çift Ayraç 18"/>
          <p:cNvSpPr/>
          <p:nvPr/>
        </p:nvSpPr>
        <p:spPr>
          <a:xfrm>
            <a:off x="1121656" y="2243045"/>
            <a:ext cx="261357" cy="238125"/>
          </a:xfrm>
          <a:prstGeom prst="chevron">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20" name="Köşeli Çift Ayraç 19"/>
          <p:cNvSpPr/>
          <p:nvPr/>
        </p:nvSpPr>
        <p:spPr>
          <a:xfrm>
            <a:off x="1121656" y="2602477"/>
            <a:ext cx="261357" cy="238125"/>
          </a:xfrm>
          <a:prstGeom prst="chevron">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21" name="Köşeli Çift Ayraç 20"/>
          <p:cNvSpPr/>
          <p:nvPr/>
        </p:nvSpPr>
        <p:spPr>
          <a:xfrm>
            <a:off x="1121656" y="2990668"/>
            <a:ext cx="261357" cy="238125"/>
          </a:xfrm>
          <a:prstGeom prst="chevron">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22" name="Köşeli Çift Ayraç 21"/>
          <p:cNvSpPr/>
          <p:nvPr/>
        </p:nvSpPr>
        <p:spPr>
          <a:xfrm>
            <a:off x="1121656" y="3836056"/>
            <a:ext cx="261357" cy="238125"/>
          </a:xfrm>
          <a:prstGeom prst="chevron">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23" name="Köşeli Çift Ayraç 22"/>
          <p:cNvSpPr/>
          <p:nvPr/>
        </p:nvSpPr>
        <p:spPr>
          <a:xfrm>
            <a:off x="1121656" y="4241498"/>
            <a:ext cx="261357" cy="238125"/>
          </a:xfrm>
          <a:prstGeom prst="chevron">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24" name="Köşeli Çift Ayraç 23"/>
          <p:cNvSpPr/>
          <p:nvPr/>
        </p:nvSpPr>
        <p:spPr>
          <a:xfrm>
            <a:off x="1121656" y="4595181"/>
            <a:ext cx="261357" cy="238125"/>
          </a:xfrm>
          <a:prstGeom prst="chevron">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11076136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p:cNvGraphicFramePr>
            <a:graphicFrameLocks noGrp="1"/>
          </p:cNvGraphicFramePr>
          <p:nvPr>
            <p:ph idx="1"/>
            <p:extLst>
              <p:ext uri="{D42A27DB-BD31-4B8C-83A1-F6EECF244321}">
                <p14:modId xmlns:p14="http://schemas.microsoft.com/office/powerpoint/2010/main" val="3862028876"/>
              </p:ext>
            </p:extLst>
          </p:nvPr>
        </p:nvGraphicFramePr>
        <p:xfrm>
          <a:off x="1101005" y="2685448"/>
          <a:ext cx="10262419" cy="2960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1"/>
          </p:nvPr>
        </p:nvSpPr>
        <p:spPr/>
        <p:txBody>
          <a:bodyPr/>
          <a:lstStyle/>
          <a:p>
            <a:r>
              <a:rPr lang="tr-TR" smtClean="0"/>
              <a:t>MANİSA SOSYAL GÜVENLİK İL MÜDÜRLÜĞÜ</a:t>
            </a:r>
            <a:endParaRPr lang="tr-TR" dirty="0"/>
          </a:p>
        </p:txBody>
      </p:sp>
      <p:sp>
        <p:nvSpPr>
          <p:cNvPr id="5" name="Slayt Numarası Yer Tutucusu 4"/>
          <p:cNvSpPr>
            <a:spLocks noGrp="1"/>
          </p:cNvSpPr>
          <p:nvPr>
            <p:ph type="sldNum" sz="quarter" idx="12"/>
          </p:nvPr>
        </p:nvSpPr>
        <p:spPr/>
        <p:txBody>
          <a:bodyPr/>
          <a:lstStyle/>
          <a:p>
            <a:fld id="{10EBC74E-17B9-48B8-BE18-245EBB9FA2E0}" type="slidenum">
              <a:rPr lang="tr-TR" smtClean="0"/>
              <a:t>32</a:t>
            </a:fld>
            <a:endParaRPr lang="tr-TR"/>
          </a:p>
        </p:txBody>
      </p:sp>
      <p:sp>
        <p:nvSpPr>
          <p:cNvPr id="6" name="Unvan 1"/>
          <p:cNvSpPr>
            <a:spLocks noGrp="1"/>
          </p:cNvSpPr>
          <p:nvPr>
            <p:ph type="title"/>
          </p:nvPr>
        </p:nvSpPr>
        <p:spPr>
          <a:xfrm>
            <a:off x="838200" y="365125"/>
            <a:ext cx="10515600" cy="716423"/>
          </a:xfrm>
        </p:spPr>
        <p:txBody>
          <a:bodyPr vert="horz" lIns="91440" tIns="45720" rIns="91440" bIns="45720" rtlCol="0" anchor="ctr">
            <a:normAutofit/>
          </a:bodyPr>
          <a:lstStyle/>
          <a:p>
            <a:pPr algn="ctr"/>
            <a:r>
              <a:rPr lang="tr-TR" sz="1800" b="1" dirty="0"/>
              <a:t>6183 SAYILI KANUNUN 48/A MADDESİNE İLİŞKİN </a:t>
            </a:r>
            <a:r>
              <a:rPr lang="tr-TR" sz="1800" b="1" dirty="0" smtClean="0"/>
              <a:t/>
            </a:r>
            <a:br>
              <a:rPr lang="tr-TR" sz="1800" b="1" dirty="0" smtClean="0"/>
            </a:br>
            <a:r>
              <a:rPr lang="tr-TR" sz="1800" b="1" dirty="0" smtClean="0"/>
              <a:t>TECİL </a:t>
            </a:r>
            <a:r>
              <a:rPr lang="tr-TR" sz="1800" b="1" dirty="0"/>
              <a:t>VE TAKSİTLENDİRME İŞLEMLERİ</a:t>
            </a:r>
          </a:p>
        </p:txBody>
      </p:sp>
      <p:sp>
        <p:nvSpPr>
          <p:cNvPr id="7" name="Dikdörtgen 6"/>
          <p:cNvSpPr/>
          <p:nvPr/>
        </p:nvSpPr>
        <p:spPr>
          <a:xfrm>
            <a:off x="2948796" y="1509948"/>
            <a:ext cx="6294408" cy="707886"/>
          </a:xfrm>
          <a:prstGeom prst="rect">
            <a:avLst/>
          </a:prstGeom>
        </p:spPr>
        <p:txBody>
          <a:bodyPr wrap="square">
            <a:spAutoFit/>
          </a:bodyPr>
          <a:lstStyle/>
          <a:p>
            <a:pPr algn="ctr"/>
            <a:r>
              <a:rPr lang="tr-TR" sz="2000" b="1" dirty="0" smtClean="0">
                <a:solidFill>
                  <a:srgbClr val="C00000"/>
                </a:solidFill>
              </a:rPr>
              <a:t>Borçlunun Başvuru Tarihinden Geriye Doğru En Az 3 Yıllık Prim Ödeme Yükümlülüğünün Bulunması</a:t>
            </a:r>
            <a:endParaRPr lang="tr-TR" sz="2000" b="1" dirty="0">
              <a:solidFill>
                <a:srgbClr val="C00000"/>
              </a:solidFill>
            </a:endParaRPr>
          </a:p>
        </p:txBody>
      </p:sp>
      <p:sp>
        <p:nvSpPr>
          <p:cNvPr id="8" name="Dikdörtgen 7"/>
          <p:cNvSpPr/>
          <p:nvPr/>
        </p:nvSpPr>
        <p:spPr>
          <a:xfrm>
            <a:off x="1905726" y="5949034"/>
            <a:ext cx="5449249" cy="369332"/>
          </a:xfrm>
          <a:prstGeom prst="rect">
            <a:avLst/>
          </a:prstGeom>
        </p:spPr>
        <p:txBody>
          <a:bodyPr wrap="none">
            <a:spAutoFit/>
          </a:bodyPr>
          <a:lstStyle/>
          <a:p>
            <a:pPr lvl="0"/>
            <a:r>
              <a:rPr lang="tr-TR" i="1" dirty="0" smtClean="0"/>
              <a:t>Farklı </a:t>
            </a:r>
            <a:r>
              <a:rPr lang="tr-TR" i="1" dirty="0"/>
              <a:t>üniteler için böyle bir sorgulama yapılamayacaktır</a:t>
            </a:r>
            <a:r>
              <a:rPr lang="tr-TR" i="1" dirty="0" smtClean="0"/>
              <a:t>.</a:t>
            </a:r>
            <a:endParaRPr lang="tr-TR" i="1" dirty="0"/>
          </a:p>
        </p:txBody>
      </p:sp>
      <p:sp>
        <p:nvSpPr>
          <p:cNvPr id="9" name="Köşeli Çift Ayraç 8"/>
          <p:cNvSpPr/>
          <p:nvPr/>
        </p:nvSpPr>
        <p:spPr>
          <a:xfrm>
            <a:off x="1508757" y="6005266"/>
            <a:ext cx="261357" cy="238125"/>
          </a:xfrm>
          <a:prstGeom prst="chevron">
            <a:avLst/>
          </a:prstGeom>
          <a:solidFill>
            <a:schemeClr val="accent4">
              <a:lumMod val="75000"/>
            </a:schemeClr>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13108873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p:cNvGraphicFramePr>
            <a:graphicFrameLocks noGrp="1"/>
          </p:cNvGraphicFramePr>
          <p:nvPr>
            <p:ph idx="1"/>
            <p:extLst>
              <p:ext uri="{D42A27DB-BD31-4B8C-83A1-F6EECF244321}">
                <p14:modId xmlns:p14="http://schemas.microsoft.com/office/powerpoint/2010/main" val="4030476716"/>
              </p:ext>
            </p:extLst>
          </p:nvPr>
        </p:nvGraphicFramePr>
        <p:xfrm>
          <a:off x="1414915" y="1511166"/>
          <a:ext cx="9769642" cy="4283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1"/>
          </p:nvPr>
        </p:nvSpPr>
        <p:spPr/>
        <p:txBody>
          <a:bodyPr/>
          <a:lstStyle/>
          <a:p>
            <a:r>
              <a:rPr lang="tr-TR" smtClean="0"/>
              <a:t>MANİSA SOSYAL GÜVENLİK İL MÜDÜRLÜĞÜ</a:t>
            </a:r>
            <a:endParaRPr lang="tr-TR" dirty="0"/>
          </a:p>
        </p:txBody>
      </p:sp>
      <p:sp>
        <p:nvSpPr>
          <p:cNvPr id="5" name="Slayt Numarası Yer Tutucusu 4"/>
          <p:cNvSpPr>
            <a:spLocks noGrp="1"/>
          </p:cNvSpPr>
          <p:nvPr>
            <p:ph type="sldNum" sz="quarter" idx="12"/>
          </p:nvPr>
        </p:nvSpPr>
        <p:spPr/>
        <p:txBody>
          <a:bodyPr/>
          <a:lstStyle/>
          <a:p>
            <a:fld id="{10EBC74E-17B9-48B8-BE18-245EBB9FA2E0}" type="slidenum">
              <a:rPr lang="tr-TR" smtClean="0"/>
              <a:t>33</a:t>
            </a:fld>
            <a:endParaRPr lang="tr-TR"/>
          </a:p>
        </p:txBody>
      </p:sp>
      <p:sp>
        <p:nvSpPr>
          <p:cNvPr id="6" name="Unvan 1"/>
          <p:cNvSpPr>
            <a:spLocks noGrp="1"/>
          </p:cNvSpPr>
          <p:nvPr>
            <p:ph type="title"/>
          </p:nvPr>
        </p:nvSpPr>
        <p:spPr>
          <a:xfrm>
            <a:off x="838200" y="365125"/>
            <a:ext cx="10515600" cy="716423"/>
          </a:xfrm>
        </p:spPr>
        <p:txBody>
          <a:bodyPr vert="horz" lIns="91440" tIns="45720" rIns="91440" bIns="45720" rtlCol="0" anchor="ctr">
            <a:normAutofit/>
          </a:bodyPr>
          <a:lstStyle/>
          <a:p>
            <a:pPr algn="ctr"/>
            <a:r>
              <a:rPr lang="tr-TR" sz="1800" b="1" dirty="0"/>
              <a:t>6183 SAYILI KANUNUN 48/A MADDESİNE İLİŞKİN </a:t>
            </a:r>
            <a:r>
              <a:rPr lang="tr-TR" sz="1800" b="1" dirty="0" smtClean="0"/>
              <a:t/>
            </a:r>
            <a:br>
              <a:rPr lang="tr-TR" sz="1800" b="1" dirty="0" smtClean="0"/>
            </a:br>
            <a:r>
              <a:rPr lang="tr-TR" sz="1800" b="1" dirty="0" smtClean="0"/>
              <a:t>TECİL </a:t>
            </a:r>
            <a:r>
              <a:rPr lang="tr-TR" sz="1800" b="1" dirty="0"/>
              <a:t>VE TAKSİTLENDİRME İŞLEMLERİ</a:t>
            </a:r>
          </a:p>
        </p:txBody>
      </p:sp>
    </p:spTree>
    <p:extLst>
      <p:ext uri="{BB962C8B-B14F-4D97-AF65-F5344CB8AC3E}">
        <p14:creationId xmlns:p14="http://schemas.microsoft.com/office/powerpoint/2010/main" val="216195106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32386" y="1825625"/>
            <a:ext cx="10321413" cy="4351338"/>
          </a:xfrm>
        </p:spPr>
        <p:txBody>
          <a:bodyPr>
            <a:normAutofit/>
          </a:bodyPr>
          <a:lstStyle/>
          <a:p>
            <a:pPr marL="722313" lvl="1" indent="0" algn="just">
              <a:buNone/>
            </a:pPr>
            <a:r>
              <a:rPr lang="tr-TR" sz="1800" dirty="0"/>
              <a:t>Tecil ve taksitlendirme talep tarihi itibarıyla 1 yılı geçmiş borcunun bulunmaması gerekmektedir.</a:t>
            </a:r>
          </a:p>
          <a:p>
            <a:pPr algn="just"/>
            <a:endParaRPr lang="tr-TR" sz="1800" dirty="0"/>
          </a:p>
        </p:txBody>
      </p:sp>
      <p:sp>
        <p:nvSpPr>
          <p:cNvPr id="4" name="Altbilgi Yer Tutucusu 3"/>
          <p:cNvSpPr>
            <a:spLocks noGrp="1"/>
          </p:cNvSpPr>
          <p:nvPr>
            <p:ph type="ftr" sz="quarter" idx="11"/>
          </p:nvPr>
        </p:nvSpPr>
        <p:spPr/>
        <p:txBody>
          <a:bodyPr/>
          <a:lstStyle/>
          <a:p>
            <a:r>
              <a:rPr lang="tr-TR" smtClean="0"/>
              <a:t>MANİSA SOSYAL GÜVENLİK İL MÜDÜRLÜĞÜ</a:t>
            </a:r>
            <a:endParaRPr lang="tr-TR" dirty="0"/>
          </a:p>
        </p:txBody>
      </p:sp>
      <p:sp>
        <p:nvSpPr>
          <p:cNvPr id="5" name="Slayt Numarası Yer Tutucusu 4"/>
          <p:cNvSpPr>
            <a:spLocks noGrp="1"/>
          </p:cNvSpPr>
          <p:nvPr>
            <p:ph type="sldNum" sz="quarter" idx="12"/>
          </p:nvPr>
        </p:nvSpPr>
        <p:spPr/>
        <p:txBody>
          <a:bodyPr/>
          <a:lstStyle/>
          <a:p>
            <a:fld id="{10EBC74E-17B9-48B8-BE18-245EBB9FA2E0}" type="slidenum">
              <a:rPr lang="tr-TR" smtClean="0"/>
              <a:t>34</a:t>
            </a:fld>
            <a:endParaRPr lang="tr-TR"/>
          </a:p>
        </p:txBody>
      </p:sp>
      <p:sp>
        <p:nvSpPr>
          <p:cNvPr id="6" name="Dikdörtgen 5"/>
          <p:cNvSpPr/>
          <p:nvPr/>
        </p:nvSpPr>
        <p:spPr>
          <a:xfrm>
            <a:off x="1200364" y="4534550"/>
            <a:ext cx="10255045" cy="1380378"/>
          </a:xfrm>
          <a:prstGeom prst="rect">
            <a:avLst/>
          </a:prstGeom>
        </p:spPr>
        <p:txBody>
          <a:bodyPr wrap="square">
            <a:spAutoFit/>
          </a:bodyPr>
          <a:lstStyle/>
          <a:p>
            <a:pPr indent="449580" algn="just">
              <a:lnSpc>
                <a:spcPct val="107000"/>
              </a:lnSpc>
              <a:spcAft>
                <a:spcPts val="800"/>
              </a:spcAft>
            </a:pPr>
            <a:r>
              <a:rPr lang="tr-TR" b="1" dirty="0" smtClean="0">
                <a:ea typeface="Calibri" panose="020F0502020204030204" pitchFamily="34" charset="0"/>
                <a:cs typeface="Times New Roman" panose="02020603050405020304" pitchFamily="18" charset="0"/>
              </a:rPr>
              <a:t>Kapsama Giren Borç Türleri</a:t>
            </a:r>
            <a:endParaRPr lang="tr-TR" dirty="0" smtClean="0">
              <a:ea typeface="Calibri" panose="020F0502020204030204" pitchFamily="34" charset="0"/>
              <a:cs typeface="Times New Roman" panose="02020603050405020304" pitchFamily="18" charset="0"/>
            </a:endParaRPr>
          </a:p>
          <a:p>
            <a:pPr indent="449580" algn="just">
              <a:lnSpc>
                <a:spcPct val="107000"/>
              </a:lnSpc>
              <a:spcAft>
                <a:spcPts val="800"/>
              </a:spcAft>
            </a:pPr>
            <a:r>
              <a:rPr lang="tr-TR" dirty="0" smtClean="0">
                <a:ea typeface="Calibri" panose="020F0502020204030204" pitchFamily="34" charset="0"/>
                <a:cs typeface="Times New Roman" panose="02020603050405020304" pitchFamily="18" charset="0"/>
              </a:rPr>
              <a:t>1/1/2018 </a:t>
            </a:r>
            <a:r>
              <a:rPr lang="tr-TR" dirty="0">
                <a:ea typeface="Calibri" panose="020F0502020204030204" pitchFamily="34" charset="0"/>
                <a:cs typeface="Times New Roman" panose="02020603050405020304" pitchFamily="18" charset="0"/>
              </a:rPr>
              <a:t>tarihinden itibaren vadesi gelen ve tecil talep tarihî itibarıyla 1 yılı aşmayan sosyal sigorta </a:t>
            </a:r>
            <a:r>
              <a:rPr lang="tr-TR" u="sng" dirty="0">
                <a:ea typeface="Calibri" panose="020F0502020204030204" pitchFamily="34" charset="0"/>
                <a:cs typeface="Times New Roman" panose="02020603050405020304" pitchFamily="18" charset="0"/>
              </a:rPr>
              <a:t>primleri, işsizlik sigortası primleri ve idari para cezası</a:t>
            </a:r>
            <a:r>
              <a:rPr lang="tr-TR" dirty="0">
                <a:ea typeface="Calibri" panose="020F0502020204030204" pitchFamily="34" charset="0"/>
                <a:cs typeface="Times New Roman" panose="02020603050405020304" pitchFamily="18" charset="0"/>
              </a:rPr>
              <a:t> ile bunlara ilişkin gecikme cezası ve gecikme zammı 6183 sayılı Kanunun 48/A maddesi kapsamında tecil ve taksitlendirilebilecektir.</a:t>
            </a:r>
            <a:endParaRPr lang="tr-TR" dirty="0">
              <a:effectLst/>
              <a:ea typeface="Calibri" panose="020F0502020204030204" pitchFamily="34" charset="0"/>
              <a:cs typeface="Times New Roman" panose="02020603050405020304" pitchFamily="18" charset="0"/>
            </a:endParaRPr>
          </a:p>
        </p:txBody>
      </p:sp>
      <p:sp>
        <p:nvSpPr>
          <p:cNvPr id="7" name="Unvan 1"/>
          <p:cNvSpPr>
            <a:spLocks noGrp="1"/>
          </p:cNvSpPr>
          <p:nvPr>
            <p:ph type="title"/>
          </p:nvPr>
        </p:nvSpPr>
        <p:spPr>
          <a:xfrm>
            <a:off x="838200" y="365125"/>
            <a:ext cx="10515600" cy="716423"/>
          </a:xfrm>
        </p:spPr>
        <p:txBody>
          <a:bodyPr vert="horz" lIns="91440" tIns="45720" rIns="91440" bIns="45720" rtlCol="0" anchor="ctr">
            <a:normAutofit/>
          </a:bodyPr>
          <a:lstStyle/>
          <a:p>
            <a:pPr algn="ctr"/>
            <a:r>
              <a:rPr lang="tr-TR" sz="1800" b="1" dirty="0"/>
              <a:t>6183 SAYILI KANUNUN 48/A MADDESİNE İLİŞKİN </a:t>
            </a:r>
            <a:r>
              <a:rPr lang="tr-TR" sz="1800" b="1" dirty="0" smtClean="0"/>
              <a:t/>
            </a:r>
            <a:br>
              <a:rPr lang="tr-TR" sz="1800" b="1" dirty="0" smtClean="0"/>
            </a:br>
            <a:r>
              <a:rPr lang="tr-TR" sz="1800" b="1" dirty="0" smtClean="0"/>
              <a:t>TECİL </a:t>
            </a:r>
            <a:r>
              <a:rPr lang="tr-TR" sz="1800" b="1" dirty="0"/>
              <a:t>VE TAKSİTLENDİRME İŞLEMLERİ</a:t>
            </a:r>
          </a:p>
        </p:txBody>
      </p:sp>
      <p:sp>
        <p:nvSpPr>
          <p:cNvPr id="9" name="Köşeli Çift Ayraç 8"/>
          <p:cNvSpPr/>
          <p:nvPr/>
        </p:nvSpPr>
        <p:spPr>
          <a:xfrm>
            <a:off x="1470254" y="1866403"/>
            <a:ext cx="261357" cy="238125"/>
          </a:xfrm>
          <a:prstGeom prst="chevron">
            <a:avLst/>
          </a:prstGeom>
          <a:solidFill>
            <a:srgbClr val="C00000"/>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0362" y="2201243"/>
            <a:ext cx="3872865" cy="2174240"/>
          </a:xfrm>
          <a:prstGeom prst="rect">
            <a:avLst/>
          </a:prstGeom>
          <a:ln>
            <a:noFill/>
          </a:ln>
          <a:effectLst>
            <a:softEdge rad="112500"/>
          </a:effectLst>
        </p:spPr>
      </p:pic>
    </p:spTree>
    <p:extLst>
      <p:ext uri="{BB962C8B-B14F-4D97-AF65-F5344CB8AC3E}">
        <p14:creationId xmlns:p14="http://schemas.microsoft.com/office/powerpoint/2010/main" val="1708286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2218" y="2156604"/>
            <a:ext cx="10311581" cy="4020359"/>
          </a:xfrm>
        </p:spPr>
        <p:txBody>
          <a:bodyPr>
            <a:normAutofit/>
          </a:bodyPr>
          <a:lstStyle/>
          <a:p>
            <a:pPr marL="0" indent="0" algn="just">
              <a:buNone/>
            </a:pPr>
            <a:r>
              <a:rPr lang="tr-TR" sz="1800" dirty="0" smtClean="0"/>
              <a:t>Bağlı </a:t>
            </a:r>
            <a:r>
              <a:rPr lang="tr-TR" sz="1800" dirty="0"/>
              <a:t>bulundukları S</a:t>
            </a:r>
            <a:r>
              <a:rPr lang="tr-TR" sz="1800" dirty="0" smtClean="0"/>
              <a:t>osyal Güvenlik </a:t>
            </a:r>
            <a:r>
              <a:rPr lang="tr-TR" sz="1800" dirty="0"/>
              <a:t>İ</a:t>
            </a:r>
            <a:r>
              <a:rPr lang="tr-TR" sz="1800" dirty="0" smtClean="0"/>
              <a:t>l Müdürlüğüne/Sosyal Güvenlik </a:t>
            </a:r>
            <a:r>
              <a:rPr lang="tr-TR" sz="1800" dirty="0"/>
              <a:t>M</a:t>
            </a:r>
            <a:r>
              <a:rPr lang="tr-TR" sz="1800" dirty="0" smtClean="0"/>
              <a:t>erkezine</a:t>
            </a:r>
            <a:r>
              <a:rPr lang="tr-TR" sz="1800" dirty="0"/>
              <a:t>, </a:t>
            </a:r>
            <a:r>
              <a:rPr lang="tr-TR" sz="1800" dirty="0" smtClean="0"/>
              <a:t>2018/39 sayılı Genelge </a:t>
            </a:r>
            <a:r>
              <a:rPr lang="tr-TR" sz="1800" dirty="0"/>
              <a:t>ekinde belirtilen başvuru belgeleri ile birlikte yazılı olarak başvurmaları gerekir. </a:t>
            </a:r>
          </a:p>
        </p:txBody>
      </p:sp>
      <p:sp>
        <p:nvSpPr>
          <p:cNvPr id="4" name="Altbilgi Yer Tutucusu 3"/>
          <p:cNvSpPr>
            <a:spLocks noGrp="1"/>
          </p:cNvSpPr>
          <p:nvPr>
            <p:ph type="ftr" sz="quarter" idx="11"/>
          </p:nvPr>
        </p:nvSpPr>
        <p:spPr/>
        <p:txBody>
          <a:bodyPr/>
          <a:lstStyle/>
          <a:p>
            <a:r>
              <a:rPr lang="tr-TR" smtClean="0"/>
              <a:t>MANİSA SOSYAL GÜVENLİK İL MÜDÜRLÜĞÜ</a:t>
            </a:r>
            <a:endParaRPr lang="tr-TR" dirty="0"/>
          </a:p>
        </p:txBody>
      </p:sp>
      <p:sp>
        <p:nvSpPr>
          <p:cNvPr id="5" name="Slayt Numarası Yer Tutucusu 4"/>
          <p:cNvSpPr>
            <a:spLocks noGrp="1"/>
          </p:cNvSpPr>
          <p:nvPr>
            <p:ph type="sldNum" sz="quarter" idx="12"/>
          </p:nvPr>
        </p:nvSpPr>
        <p:spPr/>
        <p:txBody>
          <a:bodyPr/>
          <a:lstStyle/>
          <a:p>
            <a:fld id="{10EBC74E-17B9-48B8-BE18-245EBB9FA2E0}" type="slidenum">
              <a:rPr lang="tr-TR" smtClean="0"/>
              <a:t>35</a:t>
            </a:fld>
            <a:endParaRPr lang="tr-TR"/>
          </a:p>
        </p:txBody>
      </p:sp>
      <p:sp>
        <p:nvSpPr>
          <p:cNvPr id="6" name="Unvan 1"/>
          <p:cNvSpPr>
            <a:spLocks noGrp="1"/>
          </p:cNvSpPr>
          <p:nvPr>
            <p:ph type="title"/>
          </p:nvPr>
        </p:nvSpPr>
        <p:spPr>
          <a:xfrm>
            <a:off x="838200" y="365125"/>
            <a:ext cx="10515600" cy="716423"/>
          </a:xfrm>
        </p:spPr>
        <p:txBody>
          <a:bodyPr vert="horz" lIns="91440" tIns="45720" rIns="91440" bIns="45720" rtlCol="0" anchor="ctr">
            <a:normAutofit/>
          </a:bodyPr>
          <a:lstStyle/>
          <a:p>
            <a:pPr algn="ctr"/>
            <a:r>
              <a:rPr lang="tr-TR" sz="1800" b="1" dirty="0"/>
              <a:t>6183 SAYILI KANUNUN 48/A MADDESİNE İLİŞKİN </a:t>
            </a:r>
            <a:r>
              <a:rPr lang="tr-TR" sz="1800" b="1" dirty="0" smtClean="0"/>
              <a:t/>
            </a:r>
            <a:br>
              <a:rPr lang="tr-TR" sz="1800" b="1" dirty="0" smtClean="0"/>
            </a:br>
            <a:r>
              <a:rPr lang="tr-TR" sz="1800" b="1" dirty="0" smtClean="0"/>
              <a:t>TECİL </a:t>
            </a:r>
            <a:r>
              <a:rPr lang="tr-TR" sz="1800" b="1" dirty="0"/>
              <a:t>VE TAKSİTLENDİRME İŞLEMLERİ</a:t>
            </a:r>
          </a:p>
        </p:txBody>
      </p:sp>
      <p:sp>
        <p:nvSpPr>
          <p:cNvPr id="7" name="Dikdörtgen 6"/>
          <p:cNvSpPr/>
          <p:nvPr/>
        </p:nvSpPr>
        <p:spPr>
          <a:xfrm>
            <a:off x="5266445" y="1467299"/>
            <a:ext cx="1659109" cy="400110"/>
          </a:xfrm>
          <a:prstGeom prst="rect">
            <a:avLst/>
          </a:prstGeom>
        </p:spPr>
        <p:txBody>
          <a:bodyPr wrap="none">
            <a:spAutoFit/>
          </a:bodyPr>
          <a:lstStyle/>
          <a:p>
            <a:pPr algn="just"/>
            <a:r>
              <a:rPr lang="tr-TR" sz="2000" b="1" dirty="0">
                <a:solidFill>
                  <a:srgbClr val="C00000"/>
                </a:solidFill>
              </a:rPr>
              <a:t>Başvuru </a:t>
            </a:r>
            <a:r>
              <a:rPr lang="tr-TR" sz="2000" b="1" dirty="0" smtClean="0">
                <a:solidFill>
                  <a:srgbClr val="C00000"/>
                </a:solidFill>
              </a:rPr>
              <a:t>Şekli </a:t>
            </a:r>
            <a:endParaRPr lang="tr-TR" sz="2000" dirty="0">
              <a:solidFill>
                <a:srgbClr val="C00000"/>
              </a:solidFill>
            </a:endParaRPr>
          </a:p>
        </p:txBody>
      </p:sp>
      <p:graphicFrame>
        <p:nvGraphicFramePr>
          <p:cNvPr id="9" name="Diyagram 8"/>
          <p:cNvGraphicFramePr/>
          <p:nvPr>
            <p:extLst>
              <p:ext uri="{D42A27DB-BD31-4B8C-83A1-F6EECF244321}">
                <p14:modId xmlns:p14="http://schemas.microsoft.com/office/powerpoint/2010/main" val="1663940186"/>
              </p:ext>
            </p:extLst>
          </p:nvPr>
        </p:nvGraphicFramePr>
        <p:xfrm>
          <a:off x="952901" y="3195588"/>
          <a:ext cx="9500134" cy="2435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7478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1716" y="3847380"/>
            <a:ext cx="10282084" cy="2596997"/>
          </a:xfrm>
        </p:spPr>
        <p:txBody>
          <a:bodyPr>
            <a:normAutofit/>
          </a:bodyPr>
          <a:lstStyle/>
          <a:p>
            <a:pPr marL="0" indent="0" algn="just">
              <a:buNone/>
            </a:pPr>
            <a:r>
              <a:rPr lang="tr-TR" sz="1800" dirty="0" smtClean="0"/>
              <a:t>Mali </a:t>
            </a:r>
            <a:r>
              <a:rPr lang="tr-TR" sz="1800" dirty="0"/>
              <a:t>tablo analizinde, Kurumun denetim yetkisi saklı kalmak kaydıyla, 3568 sayılı Kanuna göre yetki verilmiş serbest muhasebeci mali müşavirler ile yeminli mali müşavirler tarafından işyeri kayıtlarının incelenmesi sonucu düzenlenen raporlar esas alınacaktır.</a:t>
            </a:r>
          </a:p>
          <a:p>
            <a:pPr marL="0" indent="0" algn="just">
              <a:buNone/>
            </a:pPr>
            <a:r>
              <a:rPr lang="tr-TR" sz="1800" dirty="0" smtClean="0"/>
              <a:t>Likidite ve kaldıraç analizi tablolarına göre ayrı ayrı tespit edilen dereceler toplanarak </a:t>
            </a:r>
            <a:r>
              <a:rPr lang="tr-TR" sz="1800" i="1" dirty="0" smtClean="0">
                <a:effectLst>
                  <a:outerShdw blurRad="38100" dist="38100" dir="2700000" algn="tl">
                    <a:srgbClr val="000000">
                      <a:alpha val="43137"/>
                    </a:srgbClr>
                  </a:outerShdw>
                </a:effectLst>
              </a:rPr>
              <a:t>“Çok Zor Durum Derecesi”</a:t>
            </a:r>
            <a:r>
              <a:rPr lang="tr-TR" sz="1800" dirty="0" smtClean="0"/>
              <a:t> bulunur. Çok zor durum derecesine göre azami tecil süresi ile 6183 sayılı Kanunun 48 inci maddesine göre belirlenen tecil faizinin belirli bir yüzdesi esas alınarak bulunan faiz oranı </a:t>
            </a:r>
            <a:r>
              <a:rPr lang="tr-TR" sz="1800" i="1" dirty="0" smtClean="0">
                <a:effectLst>
                  <a:outerShdw blurRad="38100" dist="38100" dir="2700000" algn="tl">
                    <a:srgbClr val="000000">
                      <a:alpha val="43137"/>
                    </a:srgbClr>
                  </a:outerShdw>
                </a:effectLst>
              </a:rPr>
              <a:t>“Tecil Süresi ve Faiz Oranı Belirleme Tablosu</a:t>
            </a:r>
            <a:r>
              <a:rPr lang="tr-TR" sz="1800" dirty="0" smtClean="0">
                <a:effectLst>
                  <a:outerShdw blurRad="38100" dist="38100" dir="2700000" algn="tl">
                    <a:srgbClr val="000000">
                      <a:alpha val="43137"/>
                    </a:srgbClr>
                  </a:outerShdw>
                </a:effectLst>
              </a:rPr>
              <a:t> ”</a:t>
            </a:r>
            <a:r>
              <a:rPr lang="tr-TR" sz="1800" dirty="0" err="1" smtClean="0"/>
              <a:t>ndan</a:t>
            </a:r>
            <a:r>
              <a:rPr lang="tr-TR" sz="1800" dirty="0" smtClean="0"/>
              <a:t> tespit edilir. Tecil süresi ve faiz oranı belirleme tablosuna göre tespit edilen tecil süresi ve tecil faiz oranı uygulandıktan sonra aylık eşit taksitler halinde ödenmesini sağlayacak şekilde söz konusu borçlar ünitece ödeme planına bağlanır.</a:t>
            </a:r>
            <a:endParaRPr lang="tr-TR" sz="1800" dirty="0"/>
          </a:p>
        </p:txBody>
      </p:sp>
      <p:sp>
        <p:nvSpPr>
          <p:cNvPr id="4" name="Altbilgi Yer Tutucusu 3"/>
          <p:cNvSpPr>
            <a:spLocks noGrp="1"/>
          </p:cNvSpPr>
          <p:nvPr>
            <p:ph type="ftr" sz="quarter" idx="11"/>
          </p:nvPr>
        </p:nvSpPr>
        <p:spPr/>
        <p:txBody>
          <a:bodyPr/>
          <a:lstStyle/>
          <a:p>
            <a:r>
              <a:rPr lang="tr-TR" smtClean="0"/>
              <a:t>MANİSA SOSYAL GÜVENLİK İL MÜDÜRLÜĞÜ</a:t>
            </a:r>
            <a:endParaRPr lang="tr-TR" dirty="0"/>
          </a:p>
        </p:txBody>
      </p:sp>
      <p:sp>
        <p:nvSpPr>
          <p:cNvPr id="5" name="Slayt Numarası Yer Tutucusu 4"/>
          <p:cNvSpPr>
            <a:spLocks noGrp="1"/>
          </p:cNvSpPr>
          <p:nvPr>
            <p:ph type="sldNum" sz="quarter" idx="12"/>
          </p:nvPr>
        </p:nvSpPr>
        <p:spPr/>
        <p:txBody>
          <a:bodyPr/>
          <a:lstStyle/>
          <a:p>
            <a:fld id="{10EBC74E-17B9-48B8-BE18-245EBB9FA2E0}" type="slidenum">
              <a:rPr lang="tr-TR" smtClean="0"/>
              <a:t>36</a:t>
            </a:fld>
            <a:endParaRPr lang="tr-TR"/>
          </a:p>
        </p:txBody>
      </p:sp>
      <p:sp>
        <p:nvSpPr>
          <p:cNvPr id="6" name="Unvan 1"/>
          <p:cNvSpPr>
            <a:spLocks noGrp="1"/>
          </p:cNvSpPr>
          <p:nvPr>
            <p:ph type="title"/>
          </p:nvPr>
        </p:nvSpPr>
        <p:spPr>
          <a:xfrm>
            <a:off x="838200" y="365125"/>
            <a:ext cx="10515600" cy="716423"/>
          </a:xfrm>
        </p:spPr>
        <p:txBody>
          <a:bodyPr vert="horz" lIns="91440" tIns="45720" rIns="91440" bIns="45720" rtlCol="0" anchor="ctr">
            <a:normAutofit/>
          </a:bodyPr>
          <a:lstStyle/>
          <a:p>
            <a:pPr algn="ctr"/>
            <a:r>
              <a:rPr lang="tr-TR" sz="1800" b="1" dirty="0"/>
              <a:t>6183 SAYILI KANUNUN 48/A MADDESİNE İLİŞKİN </a:t>
            </a:r>
            <a:r>
              <a:rPr lang="tr-TR" sz="1800" b="1" dirty="0" smtClean="0"/>
              <a:t/>
            </a:r>
            <a:br>
              <a:rPr lang="tr-TR" sz="1800" b="1" dirty="0" smtClean="0"/>
            </a:br>
            <a:r>
              <a:rPr lang="tr-TR" sz="1800" b="1" dirty="0" smtClean="0"/>
              <a:t>TECİL </a:t>
            </a:r>
            <a:r>
              <a:rPr lang="tr-TR" sz="1800" b="1" dirty="0"/>
              <a:t>VE TAKSİTLENDİRME İŞLEMLERİ</a:t>
            </a:r>
          </a:p>
        </p:txBody>
      </p:sp>
      <p:sp>
        <p:nvSpPr>
          <p:cNvPr id="7" name="Dikdörtgen 6"/>
          <p:cNvSpPr/>
          <p:nvPr/>
        </p:nvSpPr>
        <p:spPr>
          <a:xfrm>
            <a:off x="1095555" y="1251156"/>
            <a:ext cx="10722634" cy="369332"/>
          </a:xfrm>
          <a:prstGeom prst="rect">
            <a:avLst/>
          </a:prstGeom>
        </p:spPr>
        <p:txBody>
          <a:bodyPr wrap="square">
            <a:spAutoFit/>
          </a:bodyPr>
          <a:lstStyle/>
          <a:p>
            <a:pPr algn="ctr"/>
            <a:r>
              <a:rPr lang="tr-TR" b="1" dirty="0" smtClean="0">
                <a:solidFill>
                  <a:srgbClr val="C00000"/>
                </a:solidFill>
              </a:rPr>
              <a:t>Borçlunun Çok Zor Durum Hali, Tecil Ve Taksitlendirme Süreleri ile Tecil Faiz Oranlarının Tespiti</a:t>
            </a:r>
            <a:endParaRPr lang="tr-TR" dirty="0">
              <a:solidFill>
                <a:srgbClr val="C00000"/>
              </a:solidFill>
            </a:endParaRPr>
          </a:p>
        </p:txBody>
      </p:sp>
      <p:graphicFrame>
        <p:nvGraphicFramePr>
          <p:cNvPr id="8" name="Diyagram 7"/>
          <p:cNvGraphicFramePr/>
          <p:nvPr>
            <p:extLst>
              <p:ext uri="{D42A27DB-BD31-4B8C-83A1-F6EECF244321}">
                <p14:modId xmlns:p14="http://schemas.microsoft.com/office/powerpoint/2010/main" val="3959318392"/>
              </p:ext>
            </p:extLst>
          </p:nvPr>
        </p:nvGraphicFramePr>
        <p:xfrm>
          <a:off x="2053087" y="2008373"/>
          <a:ext cx="8462513" cy="1692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Dikdörtgen 8"/>
          <p:cNvSpPr/>
          <p:nvPr/>
        </p:nvSpPr>
        <p:spPr>
          <a:xfrm>
            <a:off x="10133274" y="2424825"/>
            <a:ext cx="1098318" cy="954107"/>
          </a:xfrm>
          <a:prstGeom prst="rect">
            <a:avLst/>
          </a:prstGeom>
        </p:spPr>
        <p:txBody>
          <a:bodyPr wrap="square">
            <a:spAutoFit/>
          </a:bodyPr>
          <a:lstStyle/>
          <a:p>
            <a:r>
              <a:rPr lang="tr-TR" sz="1400" i="1" dirty="0" smtClean="0">
                <a:solidFill>
                  <a:srgbClr val="002060"/>
                </a:solidFill>
              </a:rPr>
              <a:t>şartlarının </a:t>
            </a:r>
            <a:r>
              <a:rPr lang="tr-TR" sz="1400" i="1" dirty="0">
                <a:solidFill>
                  <a:srgbClr val="002060"/>
                </a:solidFill>
              </a:rPr>
              <a:t>bir arada bulunması gerekir</a:t>
            </a:r>
            <a:r>
              <a:rPr lang="tr-TR" sz="1400" i="1" dirty="0" smtClean="0">
                <a:solidFill>
                  <a:srgbClr val="002060"/>
                </a:solidFill>
              </a:rPr>
              <a:t>.</a:t>
            </a:r>
            <a:endParaRPr lang="tr-TR" sz="1400" i="1" dirty="0">
              <a:solidFill>
                <a:srgbClr val="002060"/>
              </a:solidFill>
            </a:endParaRPr>
          </a:p>
        </p:txBody>
      </p:sp>
    </p:spTree>
    <p:extLst>
      <p:ext uri="{BB962C8B-B14F-4D97-AF65-F5344CB8AC3E}">
        <p14:creationId xmlns:p14="http://schemas.microsoft.com/office/powerpoint/2010/main" val="37351999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2645890038"/>
              </p:ext>
            </p:extLst>
          </p:nvPr>
        </p:nvGraphicFramePr>
        <p:xfrm>
          <a:off x="2977551" y="1842878"/>
          <a:ext cx="6235460" cy="3023666"/>
        </p:xfrm>
        <a:graphic>
          <a:graphicData uri="http://schemas.openxmlformats.org/drawingml/2006/table">
            <a:tbl>
              <a:tblPr firstRow="1" bandRow="1">
                <a:tableStyleId>{5FD0F851-EC5A-4D38-B0AD-8093EC10F338}</a:tableStyleId>
              </a:tblPr>
              <a:tblGrid>
                <a:gridCol w="3117730">
                  <a:extLst>
                    <a:ext uri="{9D8B030D-6E8A-4147-A177-3AD203B41FA5}">
                      <a16:colId xmlns:a16="http://schemas.microsoft.com/office/drawing/2014/main" xmlns="" val="4153769176"/>
                    </a:ext>
                  </a:extLst>
                </a:gridCol>
                <a:gridCol w="3117730">
                  <a:extLst>
                    <a:ext uri="{9D8B030D-6E8A-4147-A177-3AD203B41FA5}">
                      <a16:colId xmlns:a16="http://schemas.microsoft.com/office/drawing/2014/main" xmlns="" val="1757388295"/>
                    </a:ext>
                  </a:extLst>
                </a:gridCol>
              </a:tblGrid>
              <a:tr h="529386">
                <a:tc gridSpan="2">
                  <a:txBody>
                    <a:bodyPr/>
                    <a:lstStyle/>
                    <a:p>
                      <a:pPr algn="ctr"/>
                      <a:r>
                        <a:rPr lang="tr-TR" dirty="0" smtClean="0"/>
                        <a:t> Likidite Analizi Tablosu</a:t>
                      </a:r>
                      <a:endParaRPr lang="tr-TR" dirty="0"/>
                    </a:p>
                  </a:txBody>
                  <a:tcPr anchor="ctr"/>
                </a:tc>
                <a:tc hMerge="1">
                  <a:txBody>
                    <a:bodyPr/>
                    <a:lstStyle/>
                    <a:p>
                      <a:endParaRPr lang="tr-TR" dirty="0"/>
                    </a:p>
                  </a:txBody>
                  <a:tcPr/>
                </a:tc>
                <a:extLst>
                  <a:ext uri="{0D108BD9-81ED-4DB2-BD59-A6C34878D82A}">
                    <a16:rowId xmlns:a16="http://schemas.microsoft.com/office/drawing/2014/main" xmlns="" val="2382080087"/>
                  </a:ext>
                </a:extLst>
              </a:tr>
              <a:tr h="370840">
                <a:tc>
                  <a:txBody>
                    <a:bodyPr/>
                    <a:lstStyle/>
                    <a:p>
                      <a:pPr algn="ctr"/>
                      <a:r>
                        <a:rPr lang="tr-TR" dirty="0" smtClean="0"/>
                        <a:t>Derece</a:t>
                      </a:r>
                    </a:p>
                    <a:p>
                      <a:pPr algn="ctr"/>
                      <a:r>
                        <a:rPr lang="tr-TR" dirty="0" smtClean="0"/>
                        <a:t>(L)</a:t>
                      </a:r>
                      <a:endParaRPr lang="tr-TR" dirty="0"/>
                    </a:p>
                  </a:txBody>
                  <a:tcPr anchor="ctr"/>
                </a:tc>
                <a:tc>
                  <a:txBody>
                    <a:bodyPr/>
                    <a:lstStyle/>
                    <a:p>
                      <a:pPr algn="ctr"/>
                      <a:r>
                        <a:rPr lang="tr-TR" dirty="0" smtClean="0"/>
                        <a:t> Oran</a:t>
                      </a:r>
                    </a:p>
                    <a:p>
                      <a:pPr algn="ctr"/>
                      <a:r>
                        <a:rPr lang="tr-TR" dirty="0" smtClean="0"/>
                        <a:t>(X)</a:t>
                      </a:r>
                      <a:endParaRPr lang="tr-TR" dirty="0"/>
                    </a:p>
                  </a:txBody>
                  <a:tcPr anchor="ctr"/>
                </a:tc>
                <a:extLst>
                  <a:ext uri="{0D108BD9-81ED-4DB2-BD59-A6C34878D82A}">
                    <a16:rowId xmlns:a16="http://schemas.microsoft.com/office/drawing/2014/main" xmlns="" val="1916270835"/>
                  </a:ext>
                </a:extLst>
              </a:tr>
              <a:tr h="370840">
                <a:tc>
                  <a:txBody>
                    <a:bodyPr/>
                    <a:lstStyle/>
                    <a:p>
                      <a:pPr algn="ctr"/>
                      <a:r>
                        <a:rPr lang="tr-TR" dirty="0" smtClean="0"/>
                        <a:t>1</a:t>
                      </a:r>
                    </a:p>
                  </a:txBody>
                  <a:tcPr anchor="ctr"/>
                </a:tc>
                <a:tc>
                  <a:txBody>
                    <a:bodyPr/>
                    <a:lstStyle/>
                    <a:p>
                      <a:pPr algn="ctr"/>
                      <a:r>
                        <a:rPr lang="tr-TR" dirty="0" smtClean="0"/>
                        <a:t> 0,6 ≤ X ≤ 0,7</a:t>
                      </a:r>
                      <a:endParaRPr lang="tr-TR" dirty="0"/>
                    </a:p>
                  </a:txBody>
                  <a:tcPr anchor="ctr"/>
                </a:tc>
                <a:extLst>
                  <a:ext uri="{0D108BD9-81ED-4DB2-BD59-A6C34878D82A}">
                    <a16:rowId xmlns:a16="http://schemas.microsoft.com/office/drawing/2014/main" xmlns="" val="2688416164"/>
                  </a:ext>
                </a:extLst>
              </a:tr>
              <a:tr h="370840">
                <a:tc>
                  <a:txBody>
                    <a:bodyPr/>
                    <a:lstStyle/>
                    <a:p>
                      <a:pPr algn="ctr"/>
                      <a:r>
                        <a:rPr lang="tr-TR" dirty="0" smtClean="0"/>
                        <a:t>2</a:t>
                      </a:r>
                      <a:endParaRPr lang="tr-TR" dirty="0"/>
                    </a:p>
                  </a:txBody>
                  <a:tcPr anchor="ctr"/>
                </a:tc>
                <a:tc>
                  <a:txBody>
                    <a:bodyPr/>
                    <a:lstStyle/>
                    <a:p>
                      <a:pPr algn="ctr"/>
                      <a:r>
                        <a:rPr lang="tr-TR" dirty="0" smtClean="0"/>
                        <a:t> 0,5 ≤ X &lt; 0,6</a:t>
                      </a:r>
                      <a:endParaRPr lang="tr-TR" dirty="0"/>
                    </a:p>
                  </a:txBody>
                  <a:tcPr anchor="ctr"/>
                </a:tc>
                <a:extLst>
                  <a:ext uri="{0D108BD9-81ED-4DB2-BD59-A6C34878D82A}">
                    <a16:rowId xmlns:a16="http://schemas.microsoft.com/office/drawing/2014/main" xmlns="" val="1730361777"/>
                  </a:ext>
                </a:extLst>
              </a:tr>
              <a:tr h="370840">
                <a:tc>
                  <a:txBody>
                    <a:bodyPr/>
                    <a:lstStyle/>
                    <a:p>
                      <a:pPr algn="ctr"/>
                      <a:r>
                        <a:rPr lang="tr-TR" dirty="0" smtClean="0"/>
                        <a:t>3</a:t>
                      </a:r>
                      <a:endParaRPr lang="tr-TR" dirty="0"/>
                    </a:p>
                  </a:txBody>
                  <a:tcPr anchor="ctr"/>
                </a:tc>
                <a:tc>
                  <a:txBody>
                    <a:bodyPr/>
                    <a:lstStyle/>
                    <a:p>
                      <a:pPr algn="ctr"/>
                      <a:r>
                        <a:rPr lang="tr-TR" dirty="0" smtClean="0"/>
                        <a:t> 0,4 ≤ X &lt; 0,5</a:t>
                      </a:r>
                      <a:endParaRPr lang="tr-TR" dirty="0"/>
                    </a:p>
                  </a:txBody>
                  <a:tcPr anchor="ctr"/>
                </a:tc>
                <a:extLst>
                  <a:ext uri="{0D108BD9-81ED-4DB2-BD59-A6C34878D82A}">
                    <a16:rowId xmlns:a16="http://schemas.microsoft.com/office/drawing/2014/main" xmlns="" val="719426266"/>
                  </a:ext>
                </a:extLst>
              </a:tr>
              <a:tr h="370840">
                <a:tc>
                  <a:txBody>
                    <a:bodyPr/>
                    <a:lstStyle/>
                    <a:p>
                      <a:pPr algn="ctr"/>
                      <a:r>
                        <a:rPr lang="tr-TR" dirty="0" smtClean="0"/>
                        <a:t>4</a:t>
                      </a:r>
                      <a:endParaRPr lang="tr-TR" dirty="0"/>
                    </a:p>
                  </a:txBody>
                  <a:tcPr anchor="ctr"/>
                </a:tc>
                <a:tc>
                  <a:txBody>
                    <a:bodyPr/>
                    <a:lstStyle/>
                    <a:p>
                      <a:pPr algn="ctr"/>
                      <a:r>
                        <a:rPr lang="tr-TR" dirty="0" smtClean="0"/>
                        <a:t> 0,3 ≤ X &lt; 0,4</a:t>
                      </a:r>
                      <a:endParaRPr lang="tr-TR" dirty="0"/>
                    </a:p>
                  </a:txBody>
                  <a:tcPr anchor="ctr"/>
                </a:tc>
                <a:extLst>
                  <a:ext uri="{0D108BD9-81ED-4DB2-BD59-A6C34878D82A}">
                    <a16:rowId xmlns:a16="http://schemas.microsoft.com/office/drawing/2014/main" xmlns="" val="1372155345"/>
                  </a:ext>
                </a:extLst>
              </a:tr>
              <a:tr h="370840">
                <a:tc>
                  <a:txBody>
                    <a:bodyPr/>
                    <a:lstStyle/>
                    <a:p>
                      <a:pPr algn="ctr"/>
                      <a:r>
                        <a:rPr lang="tr-TR" dirty="0" smtClean="0"/>
                        <a:t>5</a:t>
                      </a:r>
                      <a:endParaRPr lang="tr-TR" dirty="0"/>
                    </a:p>
                  </a:txBody>
                  <a:tcPr anchor="ctr"/>
                </a:tc>
                <a:tc>
                  <a:txBody>
                    <a:bodyPr/>
                    <a:lstStyle/>
                    <a:p>
                      <a:pPr algn="ctr"/>
                      <a:r>
                        <a:rPr lang="tr-TR" dirty="0" smtClean="0"/>
                        <a:t> X &lt; 0,3</a:t>
                      </a:r>
                      <a:endParaRPr lang="tr-TR" dirty="0"/>
                    </a:p>
                  </a:txBody>
                  <a:tcPr anchor="ctr"/>
                </a:tc>
                <a:extLst>
                  <a:ext uri="{0D108BD9-81ED-4DB2-BD59-A6C34878D82A}">
                    <a16:rowId xmlns:a16="http://schemas.microsoft.com/office/drawing/2014/main" xmlns="" val="3392206147"/>
                  </a:ext>
                </a:extLst>
              </a:tr>
            </a:tbl>
          </a:graphicData>
        </a:graphic>
      </p:graphicFrame>
      <p:sp>
        <p:nvSpPr>
          <p:cNvPr id="4" name="Altbilgi Yer Tutucusu 3"/>
          <p:cNvSpPr>
            <a:spLocks noGrp="1"/>
          </p:cNvSpPr>
          <p:nvPr>
            <p:ph type="ftr" sz="quarter" idx="11"/>
          </p:nvPr>
        </p:nvSpPr>
        <p:spPr/>
        <p:txBody>
          <a:bodyPr/>
          <a:lstStyle/>
          <a:p>
            <a:r>
              <a:rPr lang="tr-TR" smtClean="0"/>
              <a:t>MANİSA SOSYAL GÜVENLİK İL MÜDÜRLÜĞÜ</a:t>
            </a:r>
            <a:endParaRPr lang="tr-TR" dirty="0"/>
          </a:p>
        </p:txBody>
      </p:sp>
      <p:sp>
        <p:nvSpPr>
          <p:cNvPr id="5" name="Slayt Numarası Yer Tutucusu 4"/>
          <p:cNvSpPr>
            <a:spLocks noGrp="1"/>
          </p:cNvSpPr>
          <p:nvPr>
            <p:ph type="sldNum" sz="quarter" idx="12"/>
          </p:nvPr>
        </p:nvSpPr>
        <p:spPr/>
        <p:txBody>
          <a:bodyPr/>
          <a:lstStyle/>
          <a:p>
            <a:fld id="{10EBC74E-17B9-48B8-BE18-245EBB9FA2E0}" type="slidenum">
              <a:rPr lang="tr-TR" smtClean="0"/>
              <a:t>37</a:t>
            </a:fld>
            <a:endParaRPr lang="tr-TR"/>
          </a:p>
        </p:txBody>
      </p:sp>
      <p:sp>
        <p:nvSpPr>
          <p:cNvPr id="7" name="Unvan 1"/>
          <p:cNvSpPr txBox="1">
            <a:spLocks/>
          </p:cNvSpPr>
          <p:nvPr/>
        </p:nvSpPr>
        <p:spPr>
          <a:xfrm>
            <a:off x="838200" y="365125"/>
            <a:ext cx="10515600" cy="7164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tr-TR" sz="1800" b="1" dirty="0" smtClean="0"/>
              <a:t>6183 SAYILI KANUNUN 48/A MADDESİNE İLİŞKİN </a:t>
            </a:r>
            <a:br>
              <a:rPr lang="tr-TR" sz="1800" b="1" dirty="0" smtClean="0"/>
            </a:br>
            <a:r>
              <a:rPr lang="tr-TR" sz="1800" b="1" dirty="0" smtClean="0"/>
              <a:t>TECİL VE TAKSİTLENDİRME İŞLEMLERİ</a:t>
            </a:r>
            <a:endParaRPr lang="tr-TR" sz="1800" b="1" dirty="0"/>
          </a:p>
        </p:txBody>
      </p:sp>
    </p:spTree>
    <p:extLst>
      <p:ext uri="{BB962C8B-B14F-4D97-AF65-F5344CB8AC3E}">
        <p14:creationId xmlns:p14="http://schemas.microsoft.com/office/powerpoint/2010/main" val="4125055417"/>
      </p:ext>
    </p:extLst>
  </p:cSld>
  <p:clrMapOvr>
    <a:masterClrMapping/>
  </p:clrMapOvr>
  <p:transition spd="slow">
    <p:pull dir="l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1566249462"/>
              </p:ext>
            </p:extLst>
          </p:nvPr>
        </p:nvGraphicFramePr>
        <p:xfrm>
          <a:off x="2766923" y="1825625"/>
          <a:ext cx="6658154" cy="2939907"/>
        </p:xfrm>
        <a:graphic>
          <a:graphicData uri="http://schemas.openxmlformats.org/drawingml/2006/table">
            <a:tbl>
              <a:tblPr firstRow="1" bandRow="1">
                <a:tableStyleId>{0E3FDE45-AF77-4B5C-9715-49D594BDF05E}</a:tableStyleId>
              </a:tblPr>
              <a:tblGrid>
                <a:gridCol w="3329077">
                  <a:extLst>
                    <a:ext uri="{9D8B030D-6E8A-4147-A177-3AD203B41FA5}">
                      <a16:colId xmlns:a16="http://schemas.microsoft.com/office/drawing/2014/main" xmlns="" val="3420833532"/>
                    </a:ext>
                  </a:extLst>
                </a:gridCol>
                <a:gridCol w="3329077">
                  <a:extLst>
                    <a:ext uri="{9D8B030D-6E8A-4147-A177-3AD203B41FA5}">
                      <a16:colId xmlns:a16="http://schemas.microsoft.com/office/drawing/2014/main" xmlns="" val="2343292125"/>
                    </a:ext>
                  </a:extLst>
                </a:gridCol>
              </a:tblGrid>
              <a:tr h="445627">
                <a:tc gridSpan="2">
                  <a:txBody>
                    <a:bodyPr/>
                    <a:lstStyle/>
                    <a:p>
                      <a:pPr algn="ctr"/>
                      <a:r>
                        <a:rPr lang="tr-TR" dirty="0" smtClean="0"/>
                        <a:t>Kaldıraç Analizi Tablosu </a:t>
                      </a:r>
                      <a:endParaRPr lang="tr-TR" dirty="0"/>
                    </a:p>
                  </a:txBody>
                  <a:tcPr/>
                </a:tc>
                <a:tc hMerge="1">
                  <a:txBody>
                    <a:bodyPr/>
                    <a:lstStyle/>
                    <a:p>
                      <a:endParaRPr lang="tr-TR" dirty="0"/>
                    </a:p>
                  </a:txBody>
                  <a:tcPr/>
                </a:tc>
                <a:extLst>
                  <a:ext uri="{0D108BD9-81ED-4DB2-BD59-A6C34878D82A}">
                    <a16:rowId xmlns:a16="http://schemas.microsoft.com/office/drawing/2014/main" xmlns="" val="3416688084"/>
                  </a:ext>
                </a:extLst>
              </a:tr>
              <a:tr h="370840">
                <a:tc>
                  <a:txBody>
                    <a:bodyPr/>
                    <a:lstStyle/>
                    <a:p>
                      <a:pPr algn="ctr"/>
                      <a:r>
                        <a:rPr lang="tr-TR" dirty="0" smtClean="0"/>
                        <a:t> Derece</a:t>
                      </a:r>
                    </a:p>
                    <a:p>
                      <a:pPr algn="ctr"/>
                      <a:r>
                        <a:rPr lang="tr-TR" dirty="0" smtClean="0"/>
                        <a:t>(K)</a:t>
                      </a:r>
                      <a:endParaRPr lang="tr-TR" dirty="0"/>
                    </a:p>
                  </a:txBody>
                  <a:tcPr/>
                </a:tc>
                <a:tc>
                  <a:txBody>
                    <a:bodyPr/>
                    <a:lstStyle/>
                    <a:p>
                      <a:pPr algn="ctr"/>
                      <a:r>
                        <a:rPr lang="tr-TR" dirty="0" smtClean="0"/>
                        <a:t>Oran</a:t>
                      </a:r>
                    </a:p>
                    <a:p>
                      <a:pPr algn="ctr"/>
                      <a:r>
                        <a:rPr lang="tr-TR" dirty="0" smtClean="0"/>
                        <a:t>(Y)</a:t>
                      </a:r>
                      <a:endParaRPr lang="tr-TR" dirty="0"/>
                    </a:p>
                  </a:txBody>
                  <a:tcPr/>
                </a:tc>
                <a:extLst>
                  <a:ext uri="{0D108BD9-81ED-4DB2-BD59-A6C34878D82A}">
                    <a16:rowId xmlns:a16="http://schemas.microsoft.com/office/drawing/2014/main" xmlns="" val="1321598369"/>
                  </a:ext>
                </a:extLst>
              </a:tr>
              <a:tr h="370840">
                <a:tc>
                  <a:txBody>
                    <a:bodyPr/>
                    <a:lstStyle/>
                    <a:p>
                      <a:pPr algn="ctr"/>
                      <a:r>
                        <a:rPr lang="tr-TR" dirty="0" smtClean="0"/>
                        <a:t>1</a:t>
                      </a:r>
                      <a:endParaRPr lang="tr-TR" dirty="0"/>
                    </a:p>
                  </a:txBody>
                  <a:tcPr/>
                </a:tc>
                <a:tc>
                  <a:txBody>
                    <a:bodyPr/>
                    <a:lstStyle/>
                    <a:p>
                      <a:pPr algn="ctr"/>
                      <a:r>
                        <a:rPr lang="tr-TR" dirty="0" smtClean="0"/>
                        <a:t>0,7 ≤ Y ≤ 0,8</a:t>
                      </a:r>
                      <a:endParaRPr lang="tr-TR" dirty="0"/>
                    </a:p>
                  </a:txBody>
                  <a:tcPr/>
                </a:tc>
                <a:extLst>
                  <a:ext uri="{0D108BD9-81ED-4DB2-BD59-A6C34878D82A}">
                    <a16:rowId xmlns:a16="http://schemas.microsoft.com/office/drawing/2014/main" xmlns="" val="2971598762"/>
                  </a:ext>
                </a:extLst>
              </a:tr>
              <a:tr h="370840">
                <a:tc>
                  <a:txBody>
                    <a:bodyPr/>
                    <a:lstStyle/>
                    <a:p>
                      <a:pPr algn="ctr"/>
                      <a:r>
                        <a:rPr lang="tr-TR" dirty="0" smtClean="0"/>
                        <a:t>2</a:t>
                      </a:r>
                      <a:endParaRPr lang="tr-TR" dirty="0"/>
                    </a:p>
                  </a:txBody>
                  <a:tcPr/>
                </a:tc>
                <a:tc>
                  <a:txBody>
                    <a:bodyPr/>
                    <a:lstStyle/>
                    <a:p>
                      <a:pPr algn="ctr"/>
                      <a:r>
                        <a:rPr lang="tr-TR" dirty="0" smtClean="0"/>
                        <a:t> 0,8 &lt; Y ≤ 0,9</a:t>
                      </a:r>
                      <a:endParaRPr lang="tr-TR" dirty="0"/>
                    </a:p>
                  </a:txBody>
                  <a:tcPr/>
                </a:tc>
                <a:extLst>
                  <a:ext uri="{0D108BD9-81ED-4DB2-BD59-A6C34878D82A}">
                    <a16:rowId xmlns:a16="http://schemas.microsoft.com/office/drawing/2014/main" xmlns="" val="2422356934"/>
                  </a:ext>
                </a:extLst>
              </a:tr>
              <a:tr h="370840">
                <a:tc>
                  <a:txBody>
                    <a:bodyPr/>
                    <a:lstStyle/>
                    <a:p>
                      <a:pPr algn="ctr"/>
                      <a:r>
                        <a:rPr lang="tr-TR" dirty="0" smtClean="0"/>
                        <a:t>3</a:t>
                      </a:r>
                      <a:endParaRPr lang="tr-TR" dirty="0"/>
                    </a:p>
                  </a:txBody>
                  <a:tcPr/>
                </a:tc>
                <a:tc>
                  <a:txBody>
                    <a:bodyPr/>
                    <a:lstStyle/>
                    <a:p>
                      <a:pPr algn="ctr"/>
                      <a:r>
                        <a:rPr lang="tr-TR" dirty="0" smtClean="0"/>
                        <a:t>0,9 &lt; Y ≤ 1</a:t>
                      </a:r>
                      <a:endParaRPr lang="tr-TR" dirty="0"/>
                    </a:p>
                  </a:txBody>
                  <a:tcPr/>
                </a:tc>
                <a:extLst>
                  <a:ext uri="{0D108BD9-81ED-4DB2-BD59-A6C34878D82A}">
                    <a16:rowId xmlns:a16="http://schemas.microsoft.com/office/drawing/2014/main" xmlns="" val="1898677940"/>
                  </a:ext>
                </a:extLst>
              </a:tr>
              <a:tr h="370840">
                <a:tc>
                  <a:txBody>
                    <a:bodyPr/>
                    <a:lstStyle/>
                    <a:p>
                      <a:pPr algn="ctr"/>
                      <a:r>
                        <a:rPr lang="tr-TR" dirty="0" smtClean="0"/>
                        <a:t>4</a:t>
                      </a:r>
                      <a:endParaRPr lang="tr-TR" dirty="0"/>
                    </a:p>
                  </a:txBody>
                  <a:tcPr/>
                </a:tc>
                <a:tc>
                  <a:txBody>
                    <a:bodyPr/>
                    <a:lstStyle/>
                    <a:p>
                      <a:pPr algn="ctr"/>
                      <a:r>
                        <a:rPr lang="tr-TR" dirty="0" smtClean="0"/>
                        <a:t> 1 &lt; Y ≤ 1,1</a:t>
                      </a:r>
                      <a:endParaRPr lang="tr-TR" dirty="0"/>
                    </a:p>
                  </a:txBody>
                  <a:tcPr/>
                </a:tc>
                <a:extLst>
                  <a:ext uri="{0D108BD9-81ED-4DB2-BD59-A6C34878D82A}">
                    <a16:rowId xmlns:a16="http://schemas.microsoft.com/office/drawing/2014/main" xmlns="" val="3229932770"/>
                  </a:ext>
                </a:extLst>
              </a:tr>
              <a:tr h="370840">
                <a:tc>
                  <a:txBody>
                    <a:bodyPr/>
                    <a:lstStyle/>
                    <a:p>
                      <a:pPr algn="ctr"/>
                      <a:r>
                        <a:rPr lang="tr-TR" dirty="0" smtClean="0"/>
                        <a:t>5</a:t>
                      </a:r>
                      <a:endParaRPr lang="tr-TR" dirty="0"/>
                    </a:p>
                  </a:txBody>
                  <a:tcPr/>
                </a:tc>
                <a:tc>
                  <a:txBody>
                    <a:bodyPr/>
                    <a:lstStyle/>
                    <a:p>
                      <a:pPr algn="ctr"/>
                      <a:r>
                        <a:rPr lang="tr-TR" dirty="0" smtClean="0"/>
                        <a:t> 1,1 &lt; Y </a:t>
                      </a:r>
                      <a:endParaRPr lang="tr-TR" dirty="0"/>
                    </a:p>
                  </a:txBody>
                  <a:tcPr/>
                </a:tc>
                <a:extLst>
                  <a:ext uri="{0D108BD9-81ED-4DB2-BD59-A6C34878D82A}">
                    <a16:rowId xmlns:a16="http://schemas.microsoft.com/office/drawing/2014/main" xmlns="" val="3226189297"/>
                  </a:ext>
                </a:extLst>
              </a:tr>
            </a:tbl>
          </a:graphicData>
        </a:graphic>
      </p:graphicFrame>
      <p:sp>
        <p:nvSpPr>
          <p:cNvPr id="4" name="Altbilgi Yer Tutucusu 3"/>
          <p:cNvSpPr>
            <a:spLocks noGrp="1"/>
          </p:cNvSpPr>
          <p:nvPr>
            <p:ph type="ftr" sz="quarter" idx="11"/>
          </p:nvPr>
        </p:nvSpPr>
        <p:spPr/>
        <p:txBody>
          <a:bodyPr/>
          <a:lstStyle/>
          <a:p>
            <a:r>
              <a:rPr lang="tr-TR" smtClean="0"/>
              <a:t>MANİSA SOSYAL GÜVENLİK İL MÜDÜRLÜĞÜ</a:t>
            </a:r>
            <a:endParaRPr lang="tr-TR" dirty="0"/>
          </a:p>
        </p:txBody>
      </p:sp>
      <p:sp>
        <p:nvSpPr>
          <p:cNvPr id="5" name="Slayt Numarası Yer Tutucusu 4"/>
          <p:cNvSpPr>
            <a:spLocks noGrp="1"/>
          </p:cNvSpPr>
          <p:nvPr>
            <p:ph type="sldNum" sz="quarter" idx="12"/>
          </p:nvPr>
        </p:nvSpPr>
        <p:spPr/>
        <p:txBody>
          <a:bodyPr/>
          <a:lstStyle/>
          <a:p>
            <a:fld id="{10EBC74E-17B9-48B8-BE18-245EBB9FA2E0}" type="slidenum">
              <a:rPr lang="tr-TR" smtClean="0"/>
              <a:t>38</a:t>
            </a:fld>
            <a:endParaRPr lang="tr-TR"/>
          </a:p>
        </p:txBody>
      </p:sp>
      <p:sp>
        <p:nvSpPr>
          <p:cNvPr id="7" name="Unvan 1"/>
          <p:cNvSpPr txBox="1">
            <a:spLocks/>
          </p:cNvSpPr>
          <p:nvPr/>
        </p:nvSpPr>
        <p:spPr>
          <a:xfrm>
            <a:off x="838200" y="365125"/>
            <a:ext cx="10515600" cy="7164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tr-TR" sz="1800" b="1" dirty="0" smtClean="0"/>
              <a:t>6183 SAYILI KANUNUN 48/A MADDESİNE İLİŞKİN </a:t>
            </a:r>
            <a:br>
              <a:rPr lang="tr-TR" sz="1800" b="1" dirty="0" smtClean="0"/>
            </a:br>
            <a:r>
              <a:rPr lang="tr-TR" sz="1800" b="1" dirty="0" smtClean="0"/>
              <a:t>TECİL VE TAKSİTLENDİRME İŞLEMLERİ</a:t>
            </a:r>
            <a:endParaRPr lang="tr-TR" sz="1800" b="1" dirty="0"/>
          </a:p>
        </p:txBody>
      </p:sp>
    </p:spTree>
    <p:extLst>
      <p:ext uri="{BB962C8B-B14F-4D97-AF65-F5344CB8AC3E}">
        <p14:creationId xmlns:p14="http://schemas.microsoft.com/office/powerpoint/2010/main" val="3853188365"/>
      </p:ext>
    </p:extLst>
  </p:cSld>
  <p:clrMapOvr>
    <a:masterClrMapping/>
  </p:clrMapOvr>
  <p:transition spd="med">
    <p:pull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smtClean="0"/>
              <a:t>MANİSA SOSYAL GÜVENLİK İL MÜDÜRLÜĞÜ</a:t>
            </a:r>
            <a:endParaRPr lang="tr-TR" dirty="0"/>
          </a:p>
        </p:txBody>
      </p:sp>
      <p:sp>
        <p:nvSpPr>
          <p:cNvPr id="5" name="Slayt Numarası Yer Tutucusu 4"/>
          <p:cNvSpPr>
            <a:spLocks noGrp="1"/>
          </p:cNvSpPr>
          <p:nvPr>
            <p:ph type="sldNum" sz="quarter" idx="12"/>
          </p:nvPr>
        </p:nvSpPr>
        <p:spPr/>
        <p:txBody>
          <a:bodyPr/>
          <a:lstStyle/>
          <a:p>
            <a:fld id="{10EBC74E-17B9-48B8-BE18-245EBB9FA2E0}" type="slidenum">
              <a:rPr lang="tr-TR" smtClean="0"/>
              <a:t>39</a:t>
            </a:fld>
            <a:endParaRPr lang="tr-T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55862096"/>
              </p:ext>
            </p:extLst>
          </p:nvPr>
        </p:nvGraphicFramePr>
        <p:xfrm>
          <a:off x="0" y="0"/>
          <a:ext cx="12192000" cy="6857989"/>
        </p:xfrm>
        <a:graphic>
          <a:graphicData uri="http://schemas.openxmlformats.org/drawingml/2006/table">
            <a:tbl>
              <a:tblPr>
                <a:tableStyleId>{327F97BB-C833-4FB7-BDE5-3F7075034690}</a:tableStyleId>
              </a:tblPr>
              <a:tblGrid>
                <a:gridCol w="3989370">
                  <a:extLst>
                    <a:ext uri="{9D8B030D-6E8A-4147-A177-3AD203B41FA5}">
                      <a16:colId xmlns:a16="http://schemas.microsoft.com/office/drawing/2014/main" xmlns="" val="2366568549"/>
                    </a:ext>
                  </a:extLst>
                </a:gridCol>
                <a:gridCol w="3622996">
                  <a:extLst>
                    <a:ext uri="{9D8B030D-6E8A-4147-A177-3AD203B41FA5}">
                      <a16:colId xmlns:a16="http://schemas.microsoft.com/office/drawing/2014/main" xmlns="" val="754274047"/>
                    </a:ext>
                  </a:extLst>
                </a:gridCol>
                <a:gridCol w="4579634">
                  <a:extLst>
                    <a:ext uri="{9D8B030D-6E8A-4147-A177-3AD203B41FA5}">
                      <a16:colId xmlns:a16="http://schemas.microsoft.com/office/drawing/2014/main" xmlns="" val="1191800505"/>
                    </a:ext>
                  </a:extLst>
                </a:gridCol>
              </a:tblGrid>
              <a:tr h="494133">
                <a:tc gridSpan="3">
                  <a:txBody>
                    <a:bodyPr/>
                    <a:lstStyle/>
                    <a:p>
                      <a:pPr algn="ctr" fontAlgn="b"/>
                      <a:r>
                        <a:rPr lang="tr-TR" sz="2000" b="1" u="none" strike="noStrike" dirty="0">
                          <a:solidFill>
                            <a:srgbClr val="002060"/>
                          </a:solidFill>
                          <a:effectLst/>
                        </a:rPr>
                        <a:t>Tecil Süresi ve Faiz Oranı Belirleme Tablosu </a:t>
                      </a:r>
                      <a:endParaRPr lang="tr-TR" sz="2000" b="1" i="0" u="none" strike="noStrike" dirty="0">
                        <a:solidFill>
                          <a:srgbClr val="00206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4129730022"/>
                  </a:ext>
                </a:extLst>
              </a:tr>
              <a:tr h="288581">
                <a:tc>
                  <a:txBody>
                    <a:bodyPr/>
                    <a:lstStyle/>
                    <a:p>
                      <a:pPr algn="ctr" fontAlgn="b"/>
                      <a:r>
                        <a:rPr lang="nl-NL" sz="1600" b="1" u="none" strike="noStrike" dirty="0">
                          <a:effectLst/>
                        </a:rPr>
                        <a:t> Çok Zor Durum Derecesi (L+K)</a:t>
                      </a:r>
                      <a:endParaRPr lang="nl-NL" sz="1600" b="1" i="0" u="none" strike="noStrike" dirty="0">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fontAlgn="b"/>
                      <a:r>
                        <a:rPr lang="tr-TR" sz="1600" b="1" u="none" strike="noStrike" dirty="0">
                          <a:effectLst/>
                        </a:rPr>
                        <a:t> Azami Tecil Süresi</a:t>
                      </a:r>
                      <a:endParaRPr lang="tr-TR" sz="1600" b="1" i="0" u="none" strike="noStrike" dirty="0">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fontAlgn="b"/>
                      <a:r>
                        <a:rPr lang="tr-TR" sz="1600" b="1" u="none" strike="noStrike" dirty="0">
                          <a:effectLst/>
                        </a:rPr>
                        <a:t> Tecil Faiz Oranı</a:t>
                      </a:r>
                      <a:endParaRPr lang="tr-TR" sz="1600" b="1" i="0" u="none" strike="noStrike" dirty="0">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xmlns="" val="326125184"/>
                  </a:ext>
                </a:extLst>
              </a:tr>
              <a:tr h="243011">
                <a:tc>
                  <a:txBody>
                    <a:bodyPr/>
                    <a:lstStyle/>
                    <a:p>
                      <a:pPr algn="ctr" fontAlgn="b"/>
                      <a:r>
                        <a:rPr lang="tr-TR" sz="1500" u="none" strike="noStrike" dirty="0">
                          <a:effectLst/>
                        </a:rPr>
                        <a:t>2 – 3 </a:t>
                      </a:r>
                      <a:endParaRPr lang="tr-TR" sz="1500" b="0" i="0" u="none" strike="noStrike" dirty="0">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a:effectLst/>
                        </a:rPr>
                        <a:t> 18 aya kadar</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a:effectLst/>
                        </a:rPr>
                        <a:t>TFO x 0,75</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2200932468"/>
                  </a:ext>
                </a:extLst>
              </a:tr>
              <a:tr h="243011">
                <a:tc>
                  <a:txBody>
                    <a:bodyPr/>
                    <a:lstStyle/>
                    <a:p>
                      <a:pPr algn="ctr" fontAlgn="b"/>
                      <a:r>
                        <a:rPr lang="tr-TR" sz="1500" u="none" strike="noStrike">
                          <a:effectLst/>
                        </a:rPr>
                        <a:t>2 – 3 </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a:effectLst/>
                        </a:rPr>
                        <a:t> 12 aya kadar</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a:effectLst/>
                        </a:rPr>
                        <a:t> TFO x 0,7</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2486896073"/>
                  </a:ext>
                </a:extLst>
              </a:tr>
              <a:tr h="243011">
                <a:tc>
                  <a:txBody>
                    <a:bodyPr/>
                    <a:lstStyle/>
                    <a:p>
                      <a:pPr algn="ctr" fontAlgn="b"/>
                      <a:r>
                        <a:rPr lang="tr-TR" sz="1500" u="none" strike="noStrike">
                          <a:effectLst/>
                        </a:rPr>
                        <a:t>2 – 3 </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a:effectLst/>
                        </a:rPr>
                        <a:t> 6 aya kadar</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a:effectLst/>
                        </a:rPr>
                        <a:t>TFO x 0,65 </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2724770973"/>
                  </a:ext>
                </a:extLst>
              </a:tr>
              <a:tr h="243011">
                <a:tc>
                  <a:txBody>
                    <a:bodyPr/>
                    <a:lstStyle/>
                    <a:p>
                      <a:pPr algn="ctr" fontAlgn="b"/>
                      <a:r>
                        <a:rPr lang="tr-TR" sz="1500" u="none" strike="noStrike">
                          <a:effectLst/>
                        </a:rPr>
                        <a:t>4 - 5 </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dirty="0">
                          <a:effectLst/>
                        </a:rPr>
                        <a:t> 24 aya kadar</a:t>
                      </a:r>
                      <a:endParaRPr lang="tr-TR" sz="1500" b="0" i="0" u="none" strike="noStrike" dirty="0">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a:effectLst/>
                        </a:rPr>
                        <a:t> TFO x 0,7</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2166847882"/>
                  </a:ext>
                </a:extLst>
              </a:tr>
              <a:tr h="243011">
                <a:tc>
                  <a:txBody>
                    <a:bodyPr/>
                    <a:lstStyle/>
                    <a:p>
                      <a:pPr algn="ctr" fontAlgn="b"/>
                      <a:r>
                        <a:rPr lang="tr-TR" sz="1500" u="none" strike="noStrike">
                          <a:effectLst/>
                        </a:rPr>
                        <a:t>4 - 5 </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dirty="0">
                          <a:effectLst/>
                        </a:rPr>
                        <a:t> 18 aya kadar</a:t>
                      </a:r>
                      <a:endParaRPr lang="tr-TR" sz="1500" b="0" i="0" u="none" strike="noStrike" dirty="0">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a:effectLst/>
                        </a:rPr>
                        <a:t> TFO x 0,6</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2562871679"/>
                  </a:ext>
                </a:extLst>
              </a:tr>
              <a:tr h="243011">
                <a:tc>
                  <a:txBody>
                    <a:bodyPr/>
                    <a:lstStyle/>
                    <a:p>
                      <a:pPr algn="ctr" fontAlgn="b"/>
                      <a:r>
                        <a:rPr lang="tr-TR" sz="1500" u="none" strike="noStrike" dirty="0">
                          <a:effectLst/>
                        </a:rPr>
                        <a:t>4 - 5 </a:t>
                      </a:r>
                      <a:endParaRPr lang="tr-TR" sz="1500" b="0" i="0" u="none" strike="noStrike" dirty="0">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dirty="0">
                          <a:effectLst/>
                        </a:rPr>
                        <a:t> 12 aya kadar</a:t>
                      </a:r>
                      <a:endParaRPr lang="tr-TR" sz="1500" b="0" i="0" u="none" strike="noStrike" dirty="0">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a:effectLst/>
                        </a:rPr>
                        <a:t>TFO x 0,5 </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504153171"/>
                  </a:ext>
                </a:extLst>
              </a:tr>
              <a:tr h="243011">
                <a:tc>
                  <a:txBody>
                    <a:bodyPr/>
                    <a:lstStyle/>
                    <a:p>
                      <a:pPr algn="ctr" fontAlgn="b"/>
                      <a:r>
                        <a:rPr lang="tr-TR" sz="1500" u="none" strike="noStrike">
                          <a:effectLst/>
                        </a:rPr>
                        <a:t>4 - 5 </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a:effectLst/>
                        </a:rPr>
                        <a:t> 6 aya kadar</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dirty="0">
                          <a:effectLst/>
                        </a:rPr>
                        <a:t>TFO x 0,4 </a:t>
                      </a:r>
                      <a:endParaRPr lang="tr-TR" sz="1500" b="0" i="0" u="none" strike="noStrike" dirty="0">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3323130786"/>
                  </a:ext>
                </a:extLst>
              </a:tr>
              <a:tr h="243011">
                <a:tc>
                  <a:txBody>
                    <a:bodyPr/>
                    <a:lstStyle/>
                    <a:p>
                      <a:pPr algn="ctr" fontAlgn="b"/>
                      <a:r>
                        <a:rPr lang="tr-TR" sz="1500" u="none" strike="noStrike">
                          <a:effectLst/>
                        </a:rPr>
                        <a:t>6 - 7 </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a:effectLst/>
                        </a:rPr>
                        <a:t> 36 aya kadar</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dirty="0">
                          <a:effectLst/>
                        </a:rPr>
                        <a:t>TFO x 0,7 </a:t>
                      </a:r>
                      <a:endParaRPr lang="tr-TR" sz="1500" b="0" i="0" u="none" strike="noStrike" dirty="0">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2455432711"/>
                  </a:ext>
                </a:extLst>
              </a:tr>
              <a:tr h="243011">
                <a:tc>
                  <a:txBody>
                    <a:bodyPr/>
                    <a:lstStyle/>
                    <a:p>
                      <a:pPr algn="ctr" fontAlgn="b"/>
                      <a:r>
                        <a:rPr lang="tr-TR" sz="1500" u="none" strike="noStrike">
                          <a:effectLst/>
                        </a:rPr>
                        <a:t>6 - 7 </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a:effectLst/>
                        </a:rPr>
                        <a:t> 24 aya kadar</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dirty="0">
                          <a:effectLst/>
                        </a:rPr>
                        <a:t>TFO x 0,6 </a:t>
                      </a:r>
                      <a:endParaRPr lang="tr-TR" sz="1500" b="0" i="0" u="none" strike="noStrike" dirty="0">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2461986613"/>
                  </a:ext>
                </a:extLst>
              </a:tr>
              <a:tr h="243011">
                <a:tc>
                  <a:txBody>
                    <a:bodyPr/>
                    <a:lstStyle/>
                    <a:p>
                      <a:pPr algn="ctr" fontAlgn="b"/>
                      <a:r>
                        <a:rPr lang="tr-TR" sz="1500" u="none" strike="noStrike">
                          <a:effectLst/>
                        </a:rPr>
                        <a:t>6 - 7 </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a:effectLst/>
                        </a:rPr>
                        <a:t> 18 aya kadar</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dirty="0">
                          <a:effectLst/>
                        </a:rPr>
                        <a:t>TFO x 0,5 </a:t>
                      </a:r>
                      <a:endParaRPr lang="tr-TR" sz="1500" b="0" i="0" u="none" strike="noStrike" dirty="0">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81452685"/>
                  </a:ext>
                </a:extLst>
              </a:tr>
              <a:tr h="243011">
                <a:tc>
                  <a:txBody>
                    <a:bodyPr/>
                    <a:lstStyle/>
                    <a:p>
                      <a:pPr algn="ctr" fontAlgn="b"/>
                      <a:r>
                        <a:rPr lang="tr-TR" sz="1500" u="none" strike="noStrike">
                          <a:effectLst/>
                        </a:rPr>
                        <a:t>6 - 7 </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a:effectLst/>
                        </a:rPr>
                        <a:t> 12 aya kadar</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dirty="0">
                          <a:effectLst/>
                        </a:rPr>
                        <a:t>TFO x 0,4 </a:t>
                      </a:r>
                      <a:endParaRPr lang="tr-TR" sz="1500" b="0" i="0" u="none" strike="noStrike" dirty="0">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3719150156"/>
                  </a:ext>
                </a:extLst>
              </a:tr>
              <a:tr h="243011">
                <a:tc>
                  <a:txBody>
                    <a:bodyPr/>
                    <a:lstStyle/>
                    <a:p>
                      <a:pPr algn="ctr" fontAlgn="b"/>
                      <a:r>
                        <a:rPr lang="tr-TR" sz="1500" u="none" strike="noStrike">
                          <a:effectLst/>
                        </a:rPr>
                        <a:t>6 - 7 </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a:effectLst/>
                        </a:rPr>
                        <a:t> 6 aya kadar</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dirty="0">
                          <a:effectLst/>
                        </a:rPr>
                        <a:t>TFO x 0,3 </a:t>
                      </a:r>
                      <a:endParaRPr lang="tr-TR" sz="1500" b="0" i="0" u="none" strike="noStrike" dirty="0">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4214453930"/>
                  </a:ext>
                </a:extLst>
              </a:tr>
              <a:tr h="243011">
                <a:tc>
                  <a:txBody>
                    <a:bodyPr/>
                    <a:lstStyle/>
                    <a:p>
                      <a:pPr algn="ctr" fontAlgn="b"/>
                      <a:r>
                        <a:rPr lang="tr-TR" sz="1500" u="none" strike="noStrike">
                          <a:effectLst/>
                        </a:rPr>
                        <a:t>8 - 9 </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a:effectLst/>
                        </a:rPr>
                        <a:t> 48 aya kadar</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dirty="0">
                          <a:effectLst/>
                        </a:rPr>
                        <a:t>TFO x 0,6 </a:t>
                      </a:r>
                      <a:endParaRPr lang="tr-TR" sz="1500" b="0" i="0" u="none" strike="noStrike" dirty="0">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2738276331"/>
                  </a:ext>
                </a:extLst>
              </a:tr>
              <a:tr h="243011">
                <a:tc>
                  <a:txBody>
                    <a:bodyPr/>
                    <a:lstStyle/>
                    <a:p>
                      <a:pPr algn="ctr" fontAlgn="b"/>
                      <a:r>
                        <a:rPr lang="tr-TR" sz="1500" u="none" strike="noStrike">
                          <a:effectLst/>
                        </a:rPr>
                        <a:t>8 - 9 </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a:effectLst/>
                        </a:rPr>
                        <a:t> 36 aya kadar</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dirty="0">
                          <a:effectLst/>
                        </a:rPr>
                        <a:t>TFO x 0,5 </a:t>
                      </a:r>
                      <a:endParaRPr lang="tr-TR" sz="1500" b="0" i="0" u="none" strike="noStrike" dirty="0">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1654370148"/>
                  </a:ext>
                </a:extLst>
              </a:tr>
              <a:tr h="243011">
                <a:tc>
                  <a:txBody>
                    <a:bodyPr/>
                    <a:lstStyle/>
                    <a:p>
                      <a:pPr algn="ctr" fontAlgn="b"/>
                      <a:r>
                        <a:rPr lang="tr-TR" sz="1500" u="none" strike="noStrike">
                          <a:effectLst/>
                        </a:rPr>
                        <a:t>8 - 9 </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a:effectLst/>
                        </a:rPr>
                        <a:t> 24 aya kadar</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dirty="0">
                          <a:effectLst/>
                        </a:rPr>
                        <a:t>TFO x 0,4</a:t>
                      </a:r>
                      <a:endParaRPr lang="tr-TR" sz="1500" b="0" i="0" u="none" strike="noStrike" dirty="0">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166410411"/>
                  </a:ext>
                </a:extLst>
              </a:tr>
              <a:tr h="243011">
                <a:tc>
                  <a:txBody>
                    <a:bodyPr/>
                    <a:lstStyle/>
                    <a:p>
                      <a:pPr algn="ctr" fontAlgn="b"/>
                      <a:r>
                        <a:rPr lang="tr-TR" sz="1500" u="none" strike="noStrike">
                          <a:effectLst/>
                        </a:rPr>
                        <a:t>8 - 9 </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a:effectLst/>
                        </a:rPr>
                        <a:t> 18 aya kadar</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dirty="0">
                          <a:effectLst/>
                        </a:rPr>
                        <a:t>TFO x 0,3 </a:t>
                      </a:r>
                      <a:endParaRPr lang="tr-TR" sz="1500" b="0" i="0" u="none" strike="noStrike" dirty="0">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586684065"/>
                  </a:ext>
                </a:extLst>
              </a:tr>
              <a:tr h="243011">
                <a:tc>
                  <a:txBody>
                    <a:bodyPr/>
                    <a:lstStyle/>
                    <a:p>
                      <a:pPr algn="ctr" fontAlgn="b"/>
                      <a:r>
                        <a:rPr lang="tr-TR" sz="1500" u="none" strike="noStrike">
                          <a:effectLst/>
                        </a:rPr>
                        <a:t>8 - 9 </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a:effectLst/>
                        </a:rPr>
                        <a:t> 12 aya kadar</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dirty="0">
                          <a:effectLst/>
                        </a:rPr>
                        <a:t>TFO x 0,2 </a:t>
                      </a:r>
                      <a:endParaRPr lang="tr-TR" sz="1500" b="0" i="0" u="none" strike="noStrike" dirty="0">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4000910825"/>
                  </a:ext>
                </a:extLst>
              </a:tr>
              <a:tr h="243011">
                <a:tc>
                  <a:txBody>
                    <a:bodyPr/>
                    <a:lstStyle/>
                    <a:p>
                      <a:pPr algn="ctr" fontAlgn="b"/>
                      <a:r>
                        <a:rPr lang="tr-TR" sz="1500" u="none" strike="noStrike">
                          <a:effectLst/>
                        </a:rPr>
                        <a:t>8 - 9 </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a:effectLst/>
                        </a:rPr>
                        <a:t> 6 aya kadar</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dirty="0">
                          <a:effectLst/>
                        </a:rPr>
                        <a:t>TFO x 0,1 </a:t>
                      </a:r>
                      <a:endParaRPr lang="tr-TR" sz="1500" b="0" i="0" u="none" strike="noStrike" dirty="0">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4124325413"/>
                  </a:ext>
                </a:extLst>
              </a:tr>
              <a:tr h="243011">
                <a:tc>
                  <a:txBody>
                    <a:bodyPr/>
                    <a:lstStyle/>
                    <a:p>
                      <a:pPr algn="ctr" fontAlgn="b"/>
                      <a:r>
                        <a:rPr lang="tr-TR" sz="1500" u="none" strike="noStrike">
                          <a:effectLst/>
                        </a:rPr>
                        <a:t>10 </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dirty="0">
                          <a:effectLst/>
                        </a:rPr>
                        <a:t> 60 aya kadar</a:t>
                      </a:r>
                      <a:endParaRPr lang="tr-TR" sz="1500" b="0" i="0" u="none" strike="noStrike" dirty="0">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dirty="0">
                          <a:effectLst/>
                        </a:rPr>
                        <a:t>TFO x 0,5 </a:t>
                      </a:r>
                      <a:endParaRPr lang="tr-TR" sz="1500" b="0" i="0" u="none" strike="noStrike" dirty="0">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458888636"/>
                  </a:ext>
                </a:extLst>
              </a:tr>
              <a:tr h="243011">
                <a:tc>
                  <a:txBody>
                    <a:bodyPr/>
                    <a:lstStyle/>
                    <a:p>
                      <a:pPr algn="ctr" fontAlgn="b"/>
                      <a:r>
                        <a:rPr lang="tr-TR" sz="1500" u="none" strike="noStrike">
                          <a:effectLst/>
                        </a:rPr>
                        <a:t>10 </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dirty="0">
                          <a:effectLst/>
                        </a:rPr>
                        <a:t> 48 aya kadar</a:t>
                      </a:r>
                      <a:endParaRPr lang="tr-TR" sz="1500" b="0" i="0" u="none" strike="noStrike" dirty="0">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dirty="0">
                          <a:effectLst/>
                        </a:rPr>
                        <a:t>TFO x 0,4 </a:t>
                      </a:r>
                      <a:endParaRPr lang="tr-TR" sz="1500" b="0" i="0" u="none" strike="noStrike" dirty="0">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1063139092"/>
                  </a:ext>
                </a:extLst>
              </a:tr>
              <a:tr h="243011">
                <a:tc>
                  <a:txBody>
                    <a:bodyPr/>
                    <a:lstStyle/>
                    <a:p>
                      <a:pPr algn="ctr" fontAlgn="b"/>
                      <a:r>
                        <a:rPr lang="tr-TR" sz="1500" u="none" strike="noStrike">
                          <a:effectLst/>
                        </a:rPr>
                        <a:t>10 </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a:effectLst/>
                        </a:rPr>
                        <a:t> 36 aya kadar</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dirty="0">
                          <a:effectLst/>
                        </a:rPr>
                        <a:t>TFO x 0,3 </a:t>
                      </a:r>
                      <a:endParaRPr lang="tr-TR" sz="1500" b="0" i="0" u="none" strike="noStrike" dirty="0">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1353522052"/>
                  </a:ext>
                </a:extLst>
              </a:tr>
              <a:tr h="243011">
                <a:tc>
                  <a:txBody>
                    <a:bodyPr/>
                    <a:lstStyle/>
                    <a:p>
                      <a:pPr algn="ctr" fontAlgn="b"/>
                      <a:r>
                        <a:rPr lang="tr-TR" sz="1500" u="none" strike="noStrike">
                          <a:effectLst/>
                        </a:rPr>
                        <a:t>10 </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a:effectLst/>
                        </a:rPr>
                        <a:t> 24 aya kadar</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dirty="0">
                          <a:effectLst/>
                        </a:rPr>
                        <a:t>TFO x 0,2 </a:t>
                      </a:r>
                      <a:endParaRPr lang="tr-TR" sz="1500" b="0" i="0" u="none" strike="noStrike" dirty="0">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1684457501"/>
                  </a:ext>
                </a:extLst>
              </a:tr>
              <a:tr h="243011">
                <a:tc>
                  <a:txBody>
                    <a:bodyPr/>
                    <a:lstStyle/>
                    <a:p>
                      <a:pPr algn="ctr" fontAlgn="b"/>
                      <a:r>
                        <a:rPr lang="tr-TR" sz="1500" u="none" strike="noStrike">
                          <a:effectLst/>
                        </a:rPr>
                        <a:t>10 </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a:effectLst/>
                        </a:rPr>
                        <a:t> 18 aya kadar</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dirty="0">
                          <a:effectLst/>
                        </a:rPr>
                        <a:t>TFO x 0,15 </a:t>
                      </a:r>
                      <a:endParaRPr lang="tr-TR" sz="1500" b="0" i="0" u="none" strike="noStrike" dirty="0">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3598231229"/>
                  </a:ext>
                </a:extLst>
              </a:tr>
              <a:tr h="243011">
                <a:tc>
                  <a:txBody>
                    <a:bodyPr/>
                    <a:lstStyle/>
                    <a:p>
                      <a:pPr algn="ctr" fontAlgn="b"/>
                      <a:r>
                        <a:rPr lang="tr-TR" sz="1500" u="none" strike="noStrike">
                          <a:effectLst/>
                        </a:rPr>
                        <a:t>10 </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a:effectLst/>
                        </a:rPr>
                        <a:t> 12 aya kadar</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dirty="0">
                          <a:effectLst/>
                        </a:rPr>
                        <a:t>TFO x 0,1 </a:t>
                      </a:r>
                      <a:endParaRPr lang="tr-TR" sz="1500" b="0" i="0" u="none" strike="noStrike" dirty="0">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1090753405"/>
                  </a:ext>
                </a:extLst>
              </a:tr>
              <a:tr h="243011">
                <a:tc>
                  <a:txBody>
                    <a:bodyPr/>
                    <a:lstStyle/>
                    <a:p>
                      <a:pPr algn="ctr" fontAlgn="b"/>
                      <a:r>
                        <a:rPr lang="tr-TR" sz="1500" u="none" strike="noStrike">
                          <a:effectLst/>
                        </a:rPr>
                        <a:t>10</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a:effectLst/>
                        </a:rPr>
                        <a:t> 6 aya kadar</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tr-TR" sz="1500" u="none" strike="noStrike" dirty="0">
                          <a:effectLst/>
                        </a:rPr>
                        <a:t>TFO x 0,05 </a:t>
                      </a:r>
                      <a:endParaRPr lang="tr-TR" sz="1500" b="0" i="0" u="none" strike="noStrike" dirty="0">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970893042"/>
                  </a:ext>
                </a:extLst>
              </a:tr>
            </a:tbl>
          </a:graphicData>
        </a:graphic>
      </p:graphicFrame>
    </p:spTree>
    <p:extLst>
      <p:ext uri="{BB962C8B-B14F-4D97-AF65-F5344CB8AC3E}">
        <p14:creationId xmlns:p14="http://schemas.microsoft.com/office/powerpoint/2010/main" val="2465118669"/>
      </p:ext>
    </p:extLst>
  </p:cSld>
  <p:clrMapOvr>
    <a:masterClrMapping/>
  </p:clrMapOvr>
  <p:transition spd="slow">
    <p:cover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yagram 5"/>
          <p:cNvGraphicFramePr/>
          <p:nvPr>
            <p:extLst>
              <p:ext uri="{D42A27DB-BD31-4B8C-83A1-F6EECF244321}">
                <p14:modId xmlns:p14="http://schemas.microsoft.com/office/powerpoint/2010/main" val="1813256988"/>
              </p:ext>
            </p:extLst>
          </p:nvPr>
        </p:nvGraphicFramePr>
        <p:xfrm>
          <a:off x="774522" y="960655"/>
          <a:ext cx="10897017" cy="39329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ltbilgi Yer Tutucusu 1"/>
          <p:cNvSpPr>
            <a:spLocks noGrp="1"/>
          </p:cNvSpPr>
          <p:nvPr>
            <p:ph type="ftr" sz="quarter" idx="11"/>
          </p:nvPr>
        </p:nvSpPr>
        <p:spPr/>
        <p:txBody>
          <a:bodyPr/>
          <a:lstStyle/>
          <a:p>
            <a:r>
              <a:rPr lang="tr-TR" smtClean="0"/>
              <a:t>MANİSA SOSYAL GÜVENLİK İL MÜDÜRLÜĞÜ</a:t>
            </a:r>
            <a:endParaRPr lang="tr-TR" dirty="0"/>
          </a:p>
        </p:txBody>
      </p:sp>
      <p:sp>
        <p:nvSpPr>
          <p:cNvPr id="3" name="Slayt Numarası Yer Tutucusu 2"/>
          <p:cNvSpPr>
            <a:spLocks noGrp="1"/>
          </p:cNvSpPr>
          <p:nvPr>
            <p:ph type="sldNum" sz="quarter" idx="12"/>
          </p:nvPr>
        </p:nvSpPr>
        <p:spPr/>
        <p:txBody>
          <a:bodyPr/>
          <a:lstStyle/>
          <a:p>
            <a:fld id="{10EBC74E-17B9-48B8-BE18-245EBB9FA2E0}" type="slidenum">
              <a:rPr lang="tr-TR" smtClean="0"/>
              <a:t>4</a:t>
            </a:fld>
            <a:endParaRPr lang="tr-TR"/>
          </a:p>
        </p:txBody>
      </p:sp>
      <p:sp>
        <p:nvSpPr>
          <p:cNvPr id="14" name="Unvan 1"/>
          <p:cNvSpPr txBox="1">
            <a:spLocks/>
          </p:cNvSpPr>
          <p:nvPr/>
        </p:nvSpPr>
        <p:spPr>
          <a:xfrm>
            <a:off x="2054942" y="454950"/>
            <a:ext cx="8200103" cy="369332"/>
          </a:xfrm>
          <a:prstGeom prst="rect">
            <a:avLst/>
          </a:prstGeom>
          <a:ln>
            <a:noFill/>
          </a:ln>
        </p:spPr>
        <p:style>
          <a:lnRef idx="1">
            <a:schemeClr val="accent4"/>
          </a:lnRef>
          <a:fillRef idx="1001">
            <a:schemeClr val="lt1"/>
          </a:fillRef>
          <a:effectRef idx="1">
            <a:schemeClr val="accent4"/>
          </a:effectRef>
          <a:fontRef idx="minor">
            <a:schemeClr val="dk1"/>
          </a:fontRef>
        </p:style>
        <p:txBody>
          <a:bodyPr wrap="square" rtlCol="0">
            <a:spAutoFit/>
          </a:bodyPr>
          <a:lstStyle>
            <a:defPPr>
              <a:defRPr lang="tr-TR"/>
            </a:defPPr>
            <a:lvl1pPr algn="ctr">
              <a:defRPr b="1">
                <a:latin typeface="Segoe UI Black" panose="020B0A02040204020203" pitchFamily="34" charset="0"/>
                <a:ea typeface="Segoe UI Black" panose="020B0A02040204020203" pitchFamily="34" charset="0"/>
                <a:cs typeface="Segoe UI Black" panose="020B0A02040204020203" pitchFamily="34" charset="0"/>
              </a:defRPr>
            </a:lvl1pPr>
          </a:lstStyle>
          <a:p>
            <a:r>
              <a:rPr lang="tr-TR" altLang="tr-TR" dirty="0" smtClean="0"/>
              <a:t>TEŞVİKLERDEN YARARLANMAK İÇİN ARANAN GENEL ŞARTLAR</a:t>
            </a:r>
            <a:endParaRPr lang="tr-TR" dirty="0"/>
          </a:p>
        </p:txBody>
      </p:sp>
      <p:graphicFrame>
        <p:nvGraphicFramePr>
          <p:cNvPr id="8" name="Diyagram 7"/>
          <p:cNvGraphicFramePr/>
          <p:nvPr>
            <p:extLst>
              <p:ext uri="{D42A27DB-BD31-4B8C-83A1-F6EECF244321}">
                <p14:modId xmlns:p14="http://schemas.microsoft.com/office/powerpoint/2010/main" val="190536047"/>
              </p:ext>
            </p:extLst>
          </p:nvPr>
        </p:nvGraphicFramePr>
        <p:xfrm>
          <a:off x="746432" y="5456903"/>
          <a:ext cx="10985500" cy="13175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Köşeli Çift Ayraç 3"/>
          <p:cNvSpPr/>
          <p:nvPr/>
        </p:nvSpPr>
        <p:spPr>
          <a:xfrm>
            <a:off x="979150" y="5594613"/>
            <a:ext cx="265471" cy="219961"/>
          </a:xfrm>
          <a:prstGeom prst="chevron">
            <a:avLst/>
          </a:prstGeom>
          <a:gradFill flip="none" rotWithShape="1">
            <a:gsLst>
              <a:gs pos="0">
                <a:srgbClr val="4472C4">
                  <a:shade val="30000"/>
                  <a:satMod val="115000"/>
                </a:srgbClr>
              </a:gs>
              <a:gs pos="50000">
                <a:srgbClr val="4472C4">
                  <a:shade val="67500"/>
                  <a:satMod val="115000"/>
                </a:srgbClr>
              </a:gs>
              <a:gs pos="100000">
                <a:srgbClr val="4472C4">
                  <a:shade val="100000"/>
                  <a:satMod val="115000"/>
                </a:srgbClr>
              </a:gs>
            </a:gsLst>
            <a:path path="circle">
              <a:fillToRect l="100000" t="100000"/>
            </a:path>
            <a:tileRect r="-100000" b="-10000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4897351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p:cNvGraphicFramePr>
            <a:graphicFrameLocks noGrp="1"/>
          </p:cNvGraphicFramePr>
          <p:nvPr>
            <p:ph idx="1"/>
            <p:extLst>
              <p:ext uri="{D42A27DB-BD31-4B8C-83A1-F6EECF244321}">
                <p14:modId xmlns:p14="http://schemas.microsoft.com/office/powerpoint/2010/main" val="4033610721"/>
              </p:ext>
            </p:extLst>
          </p:nvPr>
        </p:nvGraphicFramePr>
        <p:xfrm>
          <a:off x="1032386" y="904775"/>
          <a:ext cx="10321413" cy="5640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1"/>
          </p:nvPr>
        </p:nvSpPr>
        <p:spPr/>
        <p:txBody>
          <a:bodyPr/>
          <a:lstStyle/>
          <a:p>
            <a:r>
              <a:rPr lang="tr-TR" smtClean="0"/>
              <a:t>MANİSA SOSYAL GÜVENLİK İL MÜDÜRLÜĞÜ</a:t>
            </a:r>
            <a:endParaRPr lang="tr-TR" dirty="0"/>
          </a:p>
        </p:txBody>
      </p:sp>
      <p:sp>
        <p:nvSpPr>
          <p:cNvPr id="5" name="Slayt Numarası Yer Tutucusu 4"/>
          <p:cNvSpPr>
            <a:spLocks noGrp="1"/>
          </p:cNvSpPr>
          <p:nvPr>
            <p:ph type="sldNum" sz="quarter" idx="12"/>
          </p:nvPr>
        </p:nvSpPr>
        <p:spPr/>
        <p:txBody>
          <a:bodyPr/>
          <a:lstStyle/>
          <a:p>
            <a:fld id="{10EBC74E-17B9-48B8-BE18-245EBB9FA2E0}" type="slidenum">
              <a:rPr lang="tr-TR" smtClean="0"/>
              <a:t>40</a:t>
            </a:fld>
            <a:endParaRPr lang="tr-TR"/>
          </a:p>
        </p:txBody>
      </p:sp>
      <p:sp>
        <p:nvSpPr>
          <p:cNvPr id="6" name="Unvan 1"/>
          <p:cNvSpPr>
            <a:spLocks noGrp="1"/>
          </p:cNvSpPr>
          <p:nvPr>
            <p:ph type="title"/>
          </p:nvPr>
        </p:nvSpPr>
        <p:spPr>
          <a:xfrm>
            <a:off x="838200" y="365125"/>
            <a:ext cx="10515600" cy="716423"/>
          </a:xfrm>
        </p:spPr>
        <p:txBody>
          <a:bodyPr vert="horz" lIns="91440" tIns="45720" rIns="91440" bIns="45720" rtlCol="0" anchor="ctr">
            <a:normAutofit/>
          </a:bodyPr>
          <a:lstStyle/>
          <a:p>
            <a:pPr algn="ctr"/>
            <a:r>
              <a:rPr lang="tr-TR" sz="1800" b="1" dirty="0"/>
              <a:t>6183 SAYILI KANUNUN 48/A MADDESİNE İLİŞKİN </a:t>
            </a:r>
            <a:r>
              <a:rPr lang="tr-TR" sz="1800" b="1" dirty="0" smtClean="0"/>
              <a:t/>
            </a:r>
            <a:br>
              <a:rPr lang="tr-TR" sz="1800" b="1" dirty="0" smtClean="0"/>
            </a:br>
            <a:r>
              <a:rPr lang="tr-TR" sz="1800" b="1" dirty="0" smtClean="0"/>
              <a:t>TECİL </a:t>
            </a:r>
            <a:r>
              <a:rPr lang="tr-TR" sz="1800" b="1" dirty="0"/>
              <a:t>VE TAKSİTLENDİRME İŞLEMLERİ</a:t>
            </a:r>
          </a:p>
        </p:txBody>
      </p:sp>
      <p:sp>
        <p:nvSpPr>
          <p:cNvPr id="7" name="Dikdörtgen 6"/>
          <p:cNvSpPr/>
          <p:nvPr/>
        </p:nvSpPr>
        <p:spPr>
          <a:xfrm>
            <a:off x="3670978" y="1286138"/>
            <a:ext cx="4850046" cy="400110"/>
          </a:xfrm>
          <a:prstGeom prst="rect">
            <a:avLst/>
          </a:prstGeom>
        </p:spPr>
        <p:txBody>
          <a:bodyPr wrap="none">
            <a:spAutoFit/>
          </a:bodyPr>
          <a:lstStyle/>
          <a:p>
            <a:pPr algn="just"/>
            <a:r>
              <a:rPr lang="tr-TR" sz="2000" b="1" dirty="0" smtClean="0">
                <a:solidFill>
                  <a:srgbClr val="C00000"/>
                </a:solidFill>
              </a:rPr>
              <a:t>Teminat Ve Teminat Aranmayacak Durumlar</a:t>
            </a:r>
            <a:endParaRPr lang="tr-TR" sz="2000" dirty="0">
              <a:solidFill>
                <a:srgbClr val="C00000"/>
              </a:solidFill>
            </a:endParaRPr>
          </a:p>
        </p:txBody>
      </p:sp>
      <p:sp>
        <p:nvSpPr>
          <p:cNvPr id="3" name="Dikdörtgen 2"/>
          <p:cNvSpPr/>
          <p:nvPr/>
        </p:nvSpPr>
        <p:spPr>
          <a:xfrm>
            <a:off x="5555411" y="2950234"/>
            <a:ext cx="1319842" cy="2070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33048" y="3164456"/>
            <a:ext cx="1096813" cy="1096813"/>
          </a:xfrm>
          <a:prstGeom prst="rect">
            <a:avLst/>
          </a:prstGeom>
        </p:spPr>
      </p:pic>
    </p:spTree>
    <p:extLst>
      <p:ext uri="{BB962C8B-B14F-4D97-AF65-F5344CB8AC3E}">
        <p14:creationId xmlns:p14="http://schemas.microsoft.com/office/powerpoint/2010/main" val="406580519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32387" y="1207698"/>
            <a:ext cx="10370574" cy="5368303"/>
          </a:xfrm>
        </p:spPr>
        <p:txBody>
          <a:bodyPr>
            <a:noAutofit/>
          </a:bodyPr>
          <a:lstStyle/>
          <a:p>
            <a:pPr marL="0" indent="0" algn="just">
              <a:buNone/>
            </a:pPr>
            <a:r>
              <a:rPr lang="tr-TR" sz="1700" dirty="0" smtClean="0"/>
              <a:t> 	Borçlu </a:t>
            </a:r>
            <a:r>
              <a:rPr lang="tr-TR" sz="1700" dirty="0"/>
              <a:t>(K), 2018/01-02-03-04-05 aylarına ilişkin sosyal sigorta priminden olan 800.000 TL asıl, 90.000 TL gecikme cezası ve gecikme zammı olmak üzere toplam 890.000 TL borcunun 6183 sayılı Kanunun 48/A maddesine göre 12 ay süreyle tecil ve taksitlendirilmesi amacıyla bağlı bulunduğu Şehzadeler </a:t>
            </a:r>
            <a:r>
              <a:rPr lang="tr-TR" sz="1700" dirty="0" smtClean="0"/>
              <a:t>SGM ’ye </a:t>
            </a:r>
            <a:r>
              <a:rPr lang="tr-TR" sz="1700" dirty="0"/>
              <a:t>20/12/2018 tarihinde müracaat etmiştir.</a:t>
            </a:r>
          </a:p>
          <a:p>
            <a:pPr marL="0" indent="0" algn="just">
              <a:buNone/>
            </a:pPr>
            <a:r>
              <a:rPr lang="tr-TR" sz="1700" dirty="0"/>
              <a:t>Tecile yetkili makam tarafından yapılan değerlendirmede tecil başvuru tarihi (20/12/2018) itibarıyla borçlunun;</a:t>
            </a:r>
          </a:p>
          <a:p>
            <a:pPr marL="361950" algn="just"/>
            <a:r>
              <a:rPr lang="tr-TR" sz="1700" dirty="0" smtClean="0"/>
              <a:t>Tecilini </a:t>
            </a:r>
            <a:r>
              <a:rPr lang="tr-TR" sz="1700" dirty="0"/>
              <a:t>talep ettiği borç türünün madde kapsamında olduğu, vadesinden itibaren 1 yılı geçmediği ve vadesinin 1/1/2018 tarihinden sonra olduğu,</a:t>
            </a:r>
          </a:p>
          <a:p>
            <a:pPr marL="361950" algn="just"/>
            <a:r>
              <a:rPr lang="tr-TR" sz="1700" dirty="0" smtClean="0"/>
              <a:t>Ticari </a:t>
            </a:r>
            <a:r>
              <a:rPr lang="tr-TR" sz="1700" dirty="0"/>
              <a:t>kazançtan dolayı faal gelir vergisi mükellefiyetinin bulunduğu,</a:t>
            </a:r>
          </a:p>
          <a:p>
            <a:pPr marL="361950" algn="just"/>
            <a:r>
              <a:rPr lang="tr-TR" sz="1700" dirty="0" smtClean="0"/>
              <a:t>Bağlı </a:t>
            </a:r>
            <a:r>
              <a:rPr lang="tr-TR" sz="1700" dirty="0"/>
              <a:t>bulunduğu üniteye 20/12/2015 tarihinden (Tecil talep tarihi olan 20/12/2018 tarihinden geriye doğru 3 üncü yılın başladığı tarihtir.) itibaren 5510 sayılı Kanun kapsamında verilmesi gereken prime ilişkin belgeleri (APHB) süresinde verdiği,</a:t>
            </a:r>
          </a:p>
          <a:p>
            <a:pPr marL="361950" algn="just"/>
            <a:r>
              <a:rPr lang="tr-TR" sz="1700" dirty="0" smtClean="0"/>
              <a:t>Sunmuş </a:t>
            </a:r>
            <a:r>
              <a:rPr lang="tr-TR" sz="1700" dirty="0"/>
              <a:t>olduğu bilgi ve belgeler ile yapılan araştırmalar neticesinde nakit oranının (0,05), likidite oranının (0,45) ve kaldıraç oranının ise (0,85) olduğu,</a:t>
            </a:r>
          </a:p>
          <a:p>
            <a:pPr marL="0" indent="0" algn="just">
              <a:buNone/>
            </a:pPr>
            <a:r>
              <a:rPr lang="tr-TR" sz="1700" dirty="0" smtClean="0"/>
              <a:t>tespit </a:t>
            </a:r>
            <a:r>
              <a:rPr lang="tr-TR" sz="1700" dirty="0"/>
              <a:t>edilmiş olduğundan, talebinin madde kapsamında değerlendirilmesi için gerekli şartların oluştuğu anlaşılmıştır.</a:t>
            </a:r>
          </a:p>
          <a:p>
            <a:pPr algn="just">
              <a:buFont typeface="Wingdings" panose="05000000000000000000" pitchFamily="2" charset="2"/>
              <a:buChar char="ü"/>
            </a:pPr>
            <a:r>
              <a:rPr lang="tr-TR" sz="1700" dirty="0" smtClean="0"/>
              <a:t>Borçlunun</a:t>
            </a:r>
            <a:r>
              <a:rPr lang="tr-TR" sz="1700" dirty="0"/>
              <a:t>, likidite oranı (0,45) karşılığı olan 3 derecesi ile kaldıraç oranı (0,85) karşılığı olan 2 derecesinin toplanması neticesinde çok zor durum derecesi 5 olarak tespit edilmiştir.</a:t>
            </a:r>
          </a:p>
          <a:p>
            <a:pPr algn="just">
              <a:buFont typeface="Wingdings" panose="05000000000000000000" pitchFamily="2" charset="2"/>
              <a:buChar char="ü"/>
            </a:pPr>
            <a:r>
              <a:rPr lang="tr-TR" sz="1700" dirty="0" smtClean="0"/>
              <a:t>Çok </a:t>
            </a:r>
            <a:r>
              <a:rPr lang="tr-TR" sz="1700" dirty="0"/>
              <a:t>zor durum derecesi 5 olan borçlular için belirlenen azami tecil süresi ve faiz oranları aşağıda yer almaktadır</a:t>
            </a:r>
            <a:r>
              <a:rPr lang="tr-TR" sz="1700" dirty="0" smtClean="0"/>
              <a:t>.</a:t>
            </a:r>
            <a:endParaRPr lang="tr-TR" sz="1700" dirty="0"/>
          </a:p>
        </p:txBody>
      </p:sp>
      <p:sp>
        <p:nvSpPr>
          <p:cNvPr id="4" name="Altbilgi Yer Tutucusu 3"/>
          <p:cNvSpPr>
            <a:spLocks noGrp="1"/>
          </p:cNvSpPr>
          <p:nvPr>
            <p:ph type="ftr" sz="quarter" idx="11"/>
          </p:nvPr>
        </p:nvSpPr>
        <p:spPr/>
        <p:txBody>
          <a:bodyPr/>
          <a:lstStyle/>
          <a:p>
            <a:r>
              <a:rPr lang="tr-TR" smtClean="0"/>
              <a:t>MANİSA SOSYAL GÜVENLİK İL MÜDÜRLÜĞÜ</a:t>
            </a:r>
            <a:endParaRPr lang="tr-TR" dirty="0"/>
          </a:p>
        </p:txBody>
      </p:sp>
      <p:sp>
        <p:nvSpPr>
          <p:cNvPr id="5" name="Slayt Numarası Yer Tutucusu 4"/>
          <p:cNvSpPr>
            <a:spLocks noGrp="1"/>
          </p:cNvSpPr>
          <p:nvPr>
            <p:ph type="sldNum" sz="quarter" idx="12"/>
          </p:nvPr>
        </p:nvSpPr>
        <p:spPr/>
        <p:txBody>
          <a:bodyPr/>
          <a:lstStyle/>
          <a:p>
            <a:fld id="{10EBC74E-17B9-48B8-BE18-245EBB9FA2E0}" type="slidenum">
              <a:rPr lang="tr-TR" smtClean="0"/>
              <a:t>41</a:t>
            </a:fld>
            <a:endParaRPr lang="tr-TR"/>
          </a:p>
        </p:txBody>
      </p:sp>
      <p:sp>
        <p:nvSpPr>
          <p:cNvPr id="6" name="Unvan 1"/>
          <p:cNvSpPr>
            <a:spLocks noGrp="1"/>
          </p:cNvSpPr>
          <p:nvPr>
            <p:ph type="title"/>
          </p:nvPr>
        </p:nvSpPr>
        <p:spPr>
          <a:xfrm>
            <a:off x="838200" y="365125"/>
            <a:ext cx="10515600" cy="716423"/>
          </a:xfrm>
        </p:spPr>
        <p:txBody>
          <a:bodyPr vert="horz" lIns="91440" tIns="45720" rIns="91440" bIns="45720" rtlCol="0" anchor="ctr">
            <a:normAutofit/>
          </a:bodyPr>
          <a:lstStyle/>
          <a:p>
            <a:pPr algn="ctr"/>
            <a:r>
              <a:rPr lang="tr-TR" sz="1800" b="1" dirty="0"/>
              <a:t>6183 SAYILI KANUNUN 48/A MADDESİNE İLİŞKİN </a:t>
            </a:r>
            <a:r>
              <a:rPr lang="tr-TR" sz="1800" b="1" dirty="0" smtClean="0"/>
              <a:t/>
            </a:r>
            <a:br>
              <a:rPr lang="tr-TR" sz="1800" b="1" dirty="0" smtClean="0"/>
            </a:br>
            <a:r>
              <a:rPr lang="tr-TR" sz="1800" b="1" dirty="0" smtClean="0"/>
              <a:t>TECİL </a:t>
            </a:r>
            <a:r>
              <a:rPr lang="tr-TR" sz="1800" b="1" dirty="0"/>
              <a:t>VE TAKSİTLENDİRME İŞLEMLERİ</a:t>
            </a:r>
          </a:p>
        </p:txBody>
      </p:sp>
      <p:grpSp>
        <p:nvGrpSpPr>
          <p:cNvPr id="7" name="Grup 6"/>
          <p:cNvGrpSpPr/>
          <p:nvPr/>
        </p:nvGrpSpPr>
        <p:grpSpPr>
          <a:xfrm>
            <a:off x="1111787" y="1153029"/>
            <a:ext cx="862641" cy="369332"/>
            <a:chOff x="1000664" y="1277882"/>
            <a:chExt cx="862641" cy="369332"/>
          </a:xfrm>
        </p:grpSpPr>
        <p:sp>
          <p:nvSpPr>
            <p:cNvPr id="8" name="Beşgen 7"/>
            <p:cNvSpPr/>
            <p:nvPr/>
          </p:nvSpPr>
          <p:spPr>
            <a:xfrm>
              <a:off x="1000664" y="1337096"/>
              <a:ext cx="862641" cy="250163"/>
            </a:xfrm>
            <a:prstGeom prst="homePlate">
              <a:avLst/>
            </a:prstGeom>
            <a:solidFill>
              <a:srgbClr val="E6294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1026742" y="1277882"/>
              <a:ext cx="758541" cy="369332"/>
            </a:xfrm>
            <a:prstGeom prst="rect">
              <a:avLst/>
            </a:prstGeom>
          </p:spPr>
          <p:txBody>
            <a:bodyPr wrap="none">
              <a:spAutoFit/>
            </a:bodyPr>
            <a:lstStyle/>
            <a:p>
              <a:r>
                <a:rPr lang="tr-TR" dirty="0">
                  <a:solidFill>
                    <a:schemeClr val="bg1"/>
                  </a:solidFill>
                  <a:cs typeface="Calibri" panose="020F0502020204030204" pitchFamily="34" charset="0"/>
                </a:rPr>
                <a:t>Örnek</a:t>
              </a:r>
              <a:endParaRPr lang="tr-TR" dirty="0"/>
            </a:p>
          </p:txBody>
        </p:sp>
      </p:grpSp>
      <p:sp>
        <p:nvSpPr>
          <p:cNvPr id="14" name="Köşeli Çift Ayraç 13"/>
          <p:cNvSpPr/>
          <p:nvPr/>
        </p:nvSpPr>
        <p:spPr>
          <a:xfrm>
            <a:off x="1148611" y="2665919"/>
            <a:ext cx="261357" cy="238125"/>
          </a:xfrm>
          <a:prstGeom prst="chevron">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15" name="Köşeli Çift Ayraç 14"/>
          <p:cNvSpPr/>
          <p:nvPr/>
        </p:nvSpPr>
        <p:spPr>
          <a:xfrm>
            <a:off x="1145736" y="3241014"/>
            <a:ext cx="261357" cy="238125"/>
          </a:xfrm>
          <a:prstGeom prst="chevron">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16" name="Köşeli Çift Ayraç 15"/>
          <p:cNvSpPr/>
          <p:nvPr/>
        </p:nvSpPr>
        <p:spPr>
          <a:xfrm>
            <a:off x="1145735" y="3611949"/>
            <a:ext cx="261357" cy="238125"/>
          </a:xfrm>
          <a:prstGeom prst="chevron">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17" name="Köşeli Çift Ayraç 16"/>
          <p:cNvSpPr/>
          <p:nvPr/>
        </p:nvSpPr>
        <p:spPr>
          <a:xfrm>
            <a:off x="1145735" y="4440085"/>
            <a:ext cx="261357" cy="238125"/>
          </a:xfrm>
          <a:prstGeom prst="chevron">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17765210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28750" y="3958782"/>
            <a:ext cx="9964380" cy="2044910"/>
          </a:xfrm>
        </p:spPr>
        <p:txBody>
          <a:bodyPr>
            <a:normAutofit/>
          </a:bodyPr>
          <a:lstStyle/>
          <a:p>
            <a:pPr marL="0" indent="0" algn="just">
              <a:buNone/>
            </a:pPr>
            <a:r>
              <a:rPr lang="tr-TR" sz="1800" dirty="0"/>
              <a:t>Tecile yetkili makam, söz konusu borcun 12 ayda 12 eşit taksitte ödenmesini uygun bulmuştur.</a:t>
            </a:r>
          </a:p>
          <a:p>
            <a:pPr marL="0" indent="0" algn="just">
              <a:buNone/>
            </a:pPr>
            <a:r>
              <a:rPr lang="tr-TR" sz="1800" dirty="0"/>
              <a:t>Bu durumda, tecil edilen borç için yürürlükteki tecil faiz oranının %50’si esas alınarak faiz hesaplanması </a:t>
            </a:r>
            <a:r>
              <a:rPr lang="tr-TR" sz="1800" i="1" dirty="0"/>
              <a:t>(Yıllık %22 olan tecil faizi oranı yerine yıllık % 11 tecil faizi oranı uygulanacaktır.) </a:t>
            </a:r>
            <a:r>
              <a:rPr lang="tr-TR" sz="1800" dirty="0"/>
              <a:t>gerekir.</a:t>
            </a:r>
          </a:p>
          <a:p>
            <a:pPr marL="0" indent="0" algn="just">
              <a:buNone/>
            </a:pPr>
            <a:r>
              <a:rPr lang="tr-TR" sz="1800" dirty="0"/>
              <a:t>Gecikme cezası ve gecikme zammı yerine hesaplanan Yİ-ÜFE tutarı 58.027,00 TL’dir. Dolayısıyla tecil edilen borç için asgari [(858.027-500.000) = 358.027) x 0,25] = 89.506,75 TL değerinde teminat gösterilmesi gerekir.</a:t>
            </a:r>
          </a:p>
        </p:txBody>
      </p:sp>
      <p:sp>
        <p:nvSpPr>
          <p:cNvPr id="4" name="Altbilgi Yer Tutucusu 3"/>
          <p:cNvSpPr>
            <a:spLocks noGrp="1"/>
          </p:cNvSpPr>
          <p:nvPr>
            <p:ph type="ftr" sz="quarter" idx="11"/>
          </p:nvPr>
        </p:nvSpPr>
        <p:spPr/>
        <p:txBody>
          <a:bodyPr/>
          <a:lstStyle/>
          <a:p>
            <a:r>
              <a:rPr lang="tr-TR" smtClean="0"/>
              <a:t>MANİSA SOSYAL GÜVENLİK İL MÜDÜRLÜĞÜ</a:t>
            </a:r>
            <a:endParaRPr lang="tr-TR" dirty="0"/>
          </a:p>
        </p:txBody>
      </p:sp>
      <p:sp>
        <p:nvSpPr>
          <p:cNvPr id="5" name="Slayt Numarası Yer Tutucusu 4"/>
          <p:cNvSpPr>
            <a:spLocks noGrp="1"/>
          </p:cNvSpPr>
          <p:nvPr>
            <p:ph type="sldNum" sz="quarter" idx="12"/>
          </p:nvPr>
        </p:nvSpPr>
        <p:spPr/>
        <p:txBody>
          <a:bodyPr/>
          <a:lstStyle/>
          <a:p>
            <a:fld id="{10EBC74E-17B9-48B8-BE18-245EBB9FA2E0}" type="slidenum">
              <a:rPr lang="tr-TR" smtClean="0"/>
              <a:t>42</a:t>
            </a:fld>
            <a:endParaRPr lang="tr-TR"/>
          </a:p>
        </p:txBody>
      </p:sp>
      <p:graphicFrame>
        <p:nvGraphicFramePr>
          <p:cNvPr id="6" name="İçerik Yer Tutucusu 5"/>
          <p:cNvGraphicFramePr>
            <a:graphicFrameLocks/>
          </p:cNvGraphicFramePr>
          <p:nvPr>
            <p:extLst>
              <p:ext uri="{D42A27DB-BD31-4B8C-83A1-F6EECF244321}">
                <p14:modId xmlns:p14="http://schemas.microsoft.com/office/powerpoint/2010/main" val="1968461352"/>
              </p:ext>
            </p:extLst>
          </p:nvPr>
        </p:nvGraphicFramePr>
        <p:xfrm>
          <a:off x="1695786" y="1231444"/>
          <a:ext cx="8807570" cy="2280968"/>
        </p:xfrm>
        <a:graphic>
          <a:graphicData uri="http://schemas.openxmlformats.org/drawingml/2006/table">
            <a:tbl>
              <a:tblPr>
                <a:tableStyleId>{327F97BB-C833-4FB7-BDE5-3F7075034690}</a:tableStyleId>
              </a:tblPr>
              <a:tblGrid>
                <a:gridCol w="2881943">
                  <a:extLst>
                    <a:ext uri="{9D8B030D-6E8A-4147-A177-3AD203B41FA5}">
                      <a16:colId xmlns:a16="http://schemas.microsoft.com/office/drawing/2014/main" xmlns="" val="2366568549"/>
                    </a:ext>
                  </a:extLst>
                </a:gridCol>
                <a:gridCol w="2617273">
                  <a:extLst>
                    <a:ext uri="{9D8B030D-6E8A-4147-A177-3AD203B41FA5}">
                      <a16:colId xmlns:a16="http://schemas.microsoft.com/office/drawing/2014/main" xmlns="" val="754274047"/>
                    </a:ext>
                  </a:extLst>
                </a:gridCol>
                <a:gridCol w="3308354">
                  <a:extLst>
                    <a:ext uri="{9D8B030D-6E8A-4147-A177-3AD203B41FA5}">
                      <a16:colId xmlns:a16="http://schemas.microsoft.com/office/drawing/2014/main" xmlns="" val="1191800505"/>
                    </a:ext>
                  </a:extLst>
                </a:gridCol>
              </a:tblGrid>
              <a:tr h="642312">
                <a:tc gridSpan="3">
                  <a:txBody>
                    <a:bodyPr/>
                    <a:lstStyle/>
                    <a:p>
                      <a:pPr algn="ctr" fontAlgn="b"/>
                      <a:r>
                        <a:rPr lang="tr-TR" sz="2000" b="1" u="none" strike="noStrike" dirty="0">
                          <a:effectLst/>
                        </a:rPr>
                        <a:t>Tecil Süresi ve Faiz Oranı Belirleme Tablosu </a:t>
                      </a:r>
                      <a:endParaRPr lang="tr-TR" sz="2000" b="1" i="0" u="none" strike="noStrike" dirty="0">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4129730022"/>
                  </a:ext>
                </a:extLst>
              </a:tr>
              <a:tr h="375120">
                <a:tc>
                  <a:txBody>
                    <a:bodyPr/>
                    <a:lstStyle/>
                    <a:p>
                      <a:pPr algn="ctr" fontAlgn="b"/>
                      <a:r>
                        <a:rPr lang="nl-NL" sz="1600" u="none" strike="noStrike" dirty="0">
                          <a:effectLst/>
                        </a:rPr>
                        <a:t> Çok Zor Durum Derecesi (L+K)</a:t>
                      </a:r>
                      <a:endParaRPr lang="nl-NL" sz="1600" b="1" i="0" u="none" strike="noStrike" dirty="0">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tr-TR" sz="1600" u="none" strike="noStrike" dirty="0">
                          <a:effectLst/>
                        </a:rPr>
                        <a:t> Azami Tecil Süresi</a:t>
                      </a:r>
                      <a:endParaRPr lang="tr-TR" sz="1600" b="1" i="0" u="none" strike="noStrike" dirty="0">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tr-TR" sz="1600" u="none" strike="noStrike" dirty="0">
                          <a:effectLst/>
                        </a:rPr>
                        <a:t> Tecil Faiz Oranı</a:t>
                      </a:r>
                      <a:endParaRPr lang="tr-TR" sz="1600" b="1" i="0" u="none" strike="noStrike" dirty="0">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26125184"/>
                  </a:ext>
                </a:extLst>
              </a:tr>
              <a:tr h="315884">
                <a:tc>
                  <a:txBody>
                    <a:bodyPr/>
                    <a:lstStyle/>
                    <a:p>
                      <a:pPr algn="ctr" fontAlgn="b"/>
                      <a:r>
                        <a:rPr lang="tr-TR" sz="1500" u="none" strike="noStrike" dirty="0">
                          <a:effectLst/>
                        </a:rPr>
                        <a:t>4 - 5 </a:t>
                      </a:r>
                      <a:endParaRPr lang="tr-TR" sz="1500" b="0" i="0" u="none" strike="noStrike" dirty="0">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tr-TR" sz="1500" u="none" strike="noStrike" dirty="0">
                          <a:effectLst/>
                        </a:rPr>
                        <a:t> 24 aya kadar</a:t>
                      </a:r>
                      <a:endParaRPr lang="tr-TR" sz="1500" b="0" i="0" u="none" strike="noStrike" dirty="0">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tr-TR" sz="1500" u="none" strike="noStrike" dirty="0">
                          <a:effectLst/>
                        </a:rPr>
                        <a:t> TFO x 0,7</a:t>
                      </a:r>
                      <a:endParaRPr lang="tr-TR" sz="1500" b="0" i="0" u="none" strike="noStrike" dirty="0">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166847882"/>
                  </a:ext>
                </a:extLst>
              </a:tr>
              <a:tr h="315884">
                <a:tc>
                  <a:txBody>
                    <a:bodyPr/>
                    <a:lstStyle/>
                    <a:p>
                      <a:pPr algn="ctr" fontAlgn="b"/>
                      <a:r>
                        <a:rPr lang="tr-TR" sz="1500" u="none" strike="noStrike">
                          <a:effectLst/>
                        </a:rPr>
                        <a:t>4 - 5 </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tr-TR" sz="1500" u="none" strike="noStrike" dirty="0">
                          <a:effectLst/>
                        </a:rPr>
                        <a:t> 18 aya kadar</a:t>
                      </a:r>
                      <a:endParaRPr lang="tr-TR" sz="1500" b="0" i="0" u="none" strike="noStrike" dirty="0">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tr-TR" sz="1500" u="none" strike="noStrike" dirty="0">
                          <a:effectLst/>
                        </a:rPr>
                        <a:t> TFO x 0,6</a:t>
                      </a:r>
                      <a:endParaRPr lang="tr-TR" sz="1500" b="0" i="0" u="none" strike="noStrike" dirty="0">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562871679"/>
                  </a:ext>
                </a:extLst>
              </a:tr>
              <a:tr h="315884">
                <a:tc>
                  <a:txBody>
                    <a:bodyPr/>
                    <a:lstStyle/>
                    <a:p>
                      <a:pPr algn="ctr" fontAlgn="b"/>
                      <a:r>
                        <a:rPr lang="tr-TR" sz="1500" u="none" strike="noStrike" dirty="0">
                          <a:effectLst/>
                        </a:rPr>
                        <a:t>4 - 5 </a:t>
                      </a:r>
                      <a:endParaRPr lang="tr-TR" sz="1500" b="0" i="0" u="none" strike="noStrike" dirty="0">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tr-TR" sz="1500" u="none" strike="noStrike">
                          <a:effectLst/>
                        </a:rPr>
                        <a:t> 12 aya kadar</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tr-TR" sz="1500" u="none" strike="noStrike" dirty="0">
                          <a:effectLst/>
                        </a:rPr>
                        <a:t>TFO x 0,5 </a:t>
                      </a:r>
                      <a:endParaRPr lang="tr-TR" sz="1500" b="0" i="0" u="none" strike="noStrike" dirty="0">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504153171"/>
                  </a:ext>
                </a:extLst>
              </a:tr>
              <a:tr h="315884">
                <a:tc>
                  <a:txBody>
                    <a:bodyPr/>
                    <a:lstStyle/>
                    <a:p>
                      <a:pPr algn="ctr" fontAlgn="b"/>
                      <a:r>
                        <a:rPr lang="tr-TR" sz="1500" u="none" strike="noStrike">
                          <a:effectLst/>
                        </a:rPr>
                        <a:t>4 - 5 </a:t>
                      </a:r>
                      <a:endParaRPr lang="tr-TR" sz="1500" b="0" i="0" u="none" strike="noStrike">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tr-TR" sz="1500" u="none" strike="noStrike" dirty="0">
                          <a:effectLst/>
                        </a:rPr>
                        <a:t> 6 aya kadar</a:t>
                      </a:r>
                      <a:endParaRPr lang="tr-TR" sz="1500" b="0" i="0" u="none" strike="noStrike" dirty="0">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tr-TR" sz="1500" u="none" strike="noStrike" dirty="0">
                          <a:effectLst/>
                        </a:rPr>
                        <a:t>TFO x 0,4 </a:t>
                      </a:r>
                      <a:endParaRPr lang="tr-TR" sz="1500" b="0" i="0" u="none" strike="noStrike" dirty="0">
                        <a:solidFill>
                          <a:srgbClr val="000000"/>
                        </a:solidFill>
                        <a:effectLst/>
                        <a:latin typeface="Calibri" panose="020F0502020204030204" pitchFamily="34" charset="0"/>
                      </a:endParaRPr>
                    </a:p>
                  </a:txBody>
                  <a:tcPr marL="8058" marR="8058" marT="8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323130786"/>
                  </a:ext>
                </a:extLst>
              </a:tr>
            </a:tbl>
          </a:graphicData>
        </a:graphic>
      </p:graphicFrame>
      <p:sp>
        <p:nvSpPr>
          <p:cNvPr id="7" name="Unvan 1"/>
          <p:cNvSpPr>
            <a:spLocks noGrp="1"/>
          </p:cNvSpPr>
          <p:nvPr>
            <p:ph type="title"/>
          </p:nvPr>
        </p:nvSpPr>
        <p:spPr>
          <a:xfrm>
            <a:off x="838200" y="365125"/>
            <a:ext cx="10515600" cy="716423"/>
          </a:xfrm>
        </p:spPr>
        <p:txBody>
          <a:bodyPr vert="horz" lIns="91440" tIns="45720" rIns="91440" bIns="45720" rtlCol="0" anchor="ctr">
            <a:normAutofit/>
          </a:bodyPr>
          <a:lstStyle/>
          <a:p>
            <a:pPr algn="ctr"/>
            <a:r>
              <a:rPr lang="tr-TR" sz="1800" b="1" dirty="0"/>
              <a:t>6183 SAYILI KANUNUN 48/A MADDESİNE İLİŞKİN </a:t>
            </a:r>
            <a:r>
              <a:rPr lang="tr-TR" sz="1800" b="1" dirty="0" smtClean="0"/>
              <a:t/>
            </a:r>
            <a:br>
              <a:rPr lang="tr-TR" sz="1800" b="1" dirty="0" smtClean="0"/>
            </a:br>
            <a:r>
              <a:rPr lang="tr-TR" sz="1800" b="1" dirty="0" smtClean="0"/>
              <a:t>TECİL </a:t>
            </a:r>
            <a:r>
              <a:rPr lang="tr-TR" sz="1800" b="1" dirty="0"/>
              <a:t>VE TAKSİTLENDİRME İŞLEMLERİ</a:t>
            </a:r>
          </a:p>
        </p:txBody>
      </p:sp>
    </p:spTree>
    <p:extLst>
      <p:ext uri="{BB962C8B-B14F-4D97-AF65-F5344CB8AC3E}">
        <p14:creationId xmlns:p14="http://schemas.microsoft.com/office/powerpoint/2010/main" val="32675177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1256127794"/>
              </p:ext>
            </p:extLst>
          </p:nvPr>
        </p:nvGraphicFramePr>
        <p:xfrm>
          <a:off x="2863969" y="1690778"/>
          <a:ext cx="6159260" cy="1777040"/>
        </p:xfrm>
        <a:graphic>
          <a:graphicData uri="http://schemas.openxmlformats.org/drawingml/2006/table">
            <a:tbl>
              <a:tblPr>
                <a:tableStyleId>{F2DE63D5-997A-4646-A377-4702673A728D}</a:tableStyleId>
              </a:tblPr>
              <a:tblGrid>
                <a:gridCol w="4202347">
                  <a:extLst>
                    <a:ext uri="{9D8B030D-6E8A-4147-A177-3AD203B41FA5}">
                      <a16:colId xmlns:a16="http://schemas.microsoft.com/office/drawing/2014/main" xmlns="" val="4124501601"/>
                    </a:ext>
                  </a:extLst>
                </a:gridCol>
                <a:gridCol w="1956913">
                  <a:extLst>
                    <a:ext uri="{9D8B030D-6E8A-4147-A177-3AD203B41FA5}">
                      <a16:colId xmlns:a16="http://schemas.microsoft.com/office/drawing/2014/main" xmlns="" val="2525723438"/>
                    </a:ext>
                  </a:extLst>
                </a:gridCol>
              </a:tblGrid>
              <a:tr h="355408">
                <a:tc>
                  <a:txBody>
                    <a:bodyPr/>
                    <a:lstStyle/>
                    <a:p>
                      <a:pPr algn="l" fontAlgn="b"/>
                      <a:r>
                        <a:rPr lang="tr-TR" sz="1800" u="none" strike="noStrike" dirty="0">
                          <a:effectLst/>
                        </a:rPr>
                        <a:t> Yürürlükteki Faiz Oranı</a:t>
                      </a:r>
                      <a:endParaRPr lang="tr-TR" sz="18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tr-TR" sz="1800" u="none" strike="noStrike" dirty="0">
                          <a:effectLst/>
                        </a:rPr>
                        <a:t>22%</a:t>
                      </a:r>
                      <a:endParaRPr lang="tr-TR" sz="18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xmlns="" val="3473416922"/>
                  </a:ext>
                </a:extLst>
              </a:tr>
              <a:tr h="355408">
                <a:tc>
                  <a:txBody>
                    <a:bodyPr/>
                    <a:lstStyle/>
                    <a:p>
                      <a:pPr algn="l" fontAlgn="b"/>
                      <a:r>
                        <a:rPr lang="tr-TR" sz="1800" u="none" strike="noStrike" dirty="0">
                          <a:effectLst/>
                        </a:rPr>
                        <a:t> Uygulanan Faiz Oranı (48/A)</a:t>
                      </a:r>
                      <a:endParaRPr lang="tr-T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800" u="none" strike="noStrike">
                          <a:effectLst/>
                        </a:rPr>
                        <a:t>11%</a:t>
                      </a:r>
                      <a:endParaRPr lang="tr-TR"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4203828519"/>
                  </a:ext>
                </a:extLst>
              </a:tr>
              <a:tr h="355408">
                <a:tc>
                  <a:txBody>
                    <a:bodyPr/>
                    <a:lstStyle/>
                    <a:p>
                      <a:pPr algn="l" fontAlgn="b"/>
                      <a:r>
                        <a:rPr lang="tr-TR" sz="1800" u="none" strike="noStrike" dirty="0">
                          <a:effectLst/>
                        </a:rPr>
                        <a:t> Tecil Süresi</a:t>
                      </a:r>
                      <a:endParaRPr lang="tr-TR" sz="18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tr-TR" sz="1800" u="none" strike="noStrike" dirty="0">
                          <a:effectLst/>
                        </a:rPr>
                        <a:t> 12 ay</a:t>
                      </a:r>
                      <a:endParaRPr lang="tr-TR" sz="18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xmlns="" val="4227501629"/>
                  </a:ext>
                </a:extLst>
              </a:tr>
              <a:tr h="355408">
                <a:tc>
                  <a:txBody>
                    <a:bodyPr/>
                    <a:lstStyle/>
                    <a:p>
                      <a:pPr algn="l" fontAlgn="b"/>
                      <a:r>
                        <a:rPr lang="tr-TR" sz="1800" u="none" strike="noStrike">
                          <a:effectLst/>
                        </a:rPr>
                        <a:t> İlk Ödeme Tarihi</a:t>
                      </a:r>
                      <a:endParaRPr lang="tr-T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800" u="none" strike="noStrike">
                          <a:effectLst/>
                        </a:rPr>
                        <a:t> 20/12/2018</a:t>
                      </a:r>
                      <a:endParaRPr lang="tr-TR"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577226684"/>
                  </a:ext>
                </a:extLst>
              </a:tr>
              <a:tr h="355408">
                <a:tc>
                  <a:txBody>
                    <a:bodyPr/>
                    <a:lstStyle/>
                    <a:p>
                      <a:pPr algn="l" fontAlgn="b"/>
                      <a:r>
                        <a:rPr lang="tr-TR" sz="1800" u="none" strike="noStrike" dirty="0">
                          <a:effectLst/>
                        </a:rPr>
                        <a:t> İkinci Taksit Ödeme Tarihi</a:t>
                      </a:r>
                      <a:endParaRPr lang="tr-TR" sz="18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tr-TR" sz="1800" u="none" strike="noStrike" dirty="0">
                          <a:effectLst/>
                        </a:rPr>
                        <a:t> 18/01/2019</a:t>
                      </a:r>
                      <a:endParaRPr lang="tr-TR" sz="18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xmlns="" val="2201139289"/>
                  </a:ext>
                </a:extLst>
              </a:tr>
            </a:tbl>
          </a:graphicData>
        </a:graphic>
      </p:graphicFrame>
      <p:sp>
        <p:nvSpPr>
          <p:cNvPr id="4" name="Altbilgi Yer Tutucusu 3"/>
          <p:cNvSpPr>
            <a:spLocks noGrp="1"/>
          </p:cNvSpPr>
          <p:nvPr>
            <p:ph type="ftr" sz="quarter" idx="11"/>
          </p:nvPr>
        </p:nvSpPr>
        <p:spPr/>
        <p:txBody>
          <a:bodyPr/>
          <a:lstStyle/>
          <a:p>
            <a:r>
              <a:rPr lang="tr-TR" smtClean="0"/>
              <a:t>MANİSA SOSYAL GÜVENLİK İL MÜDÜRLÜĞÜ</a:t>
            </a:r>
            <a:endParaRPr lang="tr-TR" dirty="0"/>
          </a:p>
        </p:txBody>
      </p:sp>
      <p:sp>
        <p:nvSpPr>
          <p:cNvPr id="5" name="Slayt Numarası Yer Tutucusu 4"/>
          <p:cNvSpPr>
            <a:spLocks noGrp="1"/>
          </p:cNvSpPr>
          <p:nvPr>
            <p:ph type="sldNum" sz="quarter" idx="12"/>
          </p:nvPr>
        </p:nvSpPr>
        <p:spPr/>
        <p:txBody>
          <a:bodyPr/>
          <a:lstStyle/>
          <a:p>
            <a:fld id="{10EBC74E-17B9-48B8-BE18-245EBB9FA2E0}" type="slidenum">
              <a:rPr lang="tr-TR" smtClean="0"/>
              <a:t>43</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1561487618"/>
              </p:ext>
            </p:extLst>
          </p:nvPr>
        </p:nvGraphicFramePr>
        <p:xfrm>
          <a:off x="2855341" y="4022782"/>
          <a:ext cx="6159259" cy="1575760"/>
        </p:xfrm>
        <a:graphic>
          <a:graphicData uri="http://schemas.openxmlformats.org/drawingml/2006/table">
            <a:tbl>
              <a:tblPr>
                <a:tableStyleId>{F2DE63D5-997A-4646-A377-4702673A728D}</a:tableStyleId>
              </a:tblPr>
              <a:tblGrid>
                <a:gridCol w="4202346">
                  <a:extLst>
                    <a:ext uri="{9D8B030D-6E8A-4147-A177-3AD203B41FA5}">
                      <a16:colId xmlns:a16="http://schemas.microsoft.com/office/drawing/2014/main" xmlns="" val="4227430361"/>
                    </a:ext>
                  </a:extLst>
                </a:gridCol>
                <a:gridCol w="1956913">
                  <a:extLst>
                    <a:ext uri="{9D8B030D-6E8A-4147-A177-3AD203B41FA5}">
                      <a16:colId xmlns:a16="http://schemas.microsoft.com/office/drawing/2014/main" xmlns="" val="2436957283"/>
                    </a:ext>
                  </a:extLst>
                </a:gridCol>
              </a:tblGrid>
              <a:tr h="393940">
                <a:tc>
                  <a:txBody>
                    <a:bodyPr/>
                    <a:lstStyle/>
                    <a:p>
                      <a:pPr algn="l" fontAlgn="b"/>
                      <a:r>
                        <a:rPr lang="tr-TR" sz="1600" u="none" strike="noStrike" dirty="0">
                          <a:effectLst/>
                        </a:rPr>
                        <a:t> Borç Aslı</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marL="0" indent="0" algn="ctr" fontAlgn="b">
                        <a:tabLst>
                          <a:tab pos="1698625" algn="l"/>
                        </a:tabLst>
                      </a:pPr>
                      <a:r>
                        <a:rPr lang="tr-TR" sz="1600" u="none" strike="noStrike" dirty="0">
                          <a:effectLst/>
                        </a:rPr>
                        <a:t>  800.000,00 </a:t>
                      </a:r>
                      <a:r>
                        <a:rPr lang="tr-TR" sz="1600" u="none" strike="noStrike" dirty="0" smtClean="0">
                          <a:effectLst/>
                        </a:rPr>
                        <a:t>TL</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xmlns="" val="890315768"/>
                  </a:ext>
                </a:extLst>
              </a:tr>
              <a:tr h="393940">
                <a:tc>
                  <a:txBody>
                    <a:bodyPr/>
                    <a:lstStyle/>
                    <a:p>
                      <a:pPr algn="l" fontAlgn="b"/>
                      <a:r>
                        <a:rPr lang="tr-TR" sz="1600" u="none" strike="noStrike" dirty="0">
                          <a:effectLst/>
                        </a:rPr>
                        <a:t> Gecikme Zammı Yerine Alınacak Yİ-ÜFE</a:t>
                      </a:r>
                      <a:endParaRPr lang="tr-T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600" u="none" strike="noStrike" dirty="0">
                          <a:effectLst/>
                        </a:rPr>
                        <a:t>    58.027,00 TL</a:t>
                      </a:r>
                      <a:endParaRPr lang="tr-TR"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743653746"/>
                  </a:ext>
                </a:extLst>
              </a:tr>
              <a:tr h="393940">
                <a:tc>
                  <a:txBody>
                    <a:bodyPr/>
                    <a:lstStyle/>
                    <a:p>
                      <a:pPr algn="l" fontAlgn="b"/>
                      <a:r>
                        <a:rPr lang="tr-TR" sz="1600" u="none" strike="noStrike" dirty="0">
                          <a:effectLst/>
                        </a:rPr>
                        <a:t> Toplam</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tr-TR" sz="1600" u="none" strike="noStrike" dirty="0">
                          <a:effectLst/>
                        </a:rPr>
                        <a:t>   858.027,00 TL</a:t>
                      </a:r>
                      <a:endParaRPr lang="tr-TR" sz="16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xmlns="" val="2590315199"/>
                  </a:ext>
                </a:extLst>
              </a:tr>
              <a:tr h="393940">
                <a:tc>
                  <a:txBody>
                    <a:bodyPr/>
                    <a:lstStyle/>
                    <a:p>
                      <a:pPr algn="l" fontAlgn="b"/>
                      <a:r>
                        <a:rPr lang="tr-TR" sz="1600" u="none" strike="noStrike" dirty="0">
                          <a:effectLst/>
                        </a:rPr>
                        <a:t> İlk Taksit</a:t>
                      </a:r>
                      <a:endParaRPr lang="tr-T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600" u="none" strike="noStrike" dirty="0">
                          <a:effectLst/>
                        </a:rPr>
                        <a:t> 71.502,25 TL</a:t>
                      </a:r>
                      <a:endParaRPr lang="tr-TR"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980822995"/>
                  </a:ext>
                </a:extLst>
              </a:tr>
            </a:tbl>
          </a:graphicData>
        </a:graphic>
      </p:graphicFrame>
      <p:sp>
        <p:nvSpPr>
          <p:cNvPr id="8" name="Unvan 1"/>
          <p:cNvSpPr>
            <a:spLocks noGrp="1"/>
          </p:cNvSpPr>
          <p:nvPr>
            <p:ph type="title"/>
          </p:nvPr>
        </p:nvSpPr>
        <p:spPr>
          <a:xfrm>
            <a:off x="838200" y="365125"/>
            <a:ext cx="10515600" cy="716423"/>
          </a:xfrm>
        </p:spPr>
        <p:txBody>
          <a:bodyPr vert="horz" lIns="91440" tIns="45720" rIns="91440" bIns="45720" rtlCol="0" anchor="ctr">
            <a:normAutofit/>
          </a:bodyPr>
          <a:lstStyle/>
          <a:p>
            <a:pPr algn="ctr"/>
            <a:r>
              <a:rPr lang="tr-TR" sz="1800" b="1" dirty="0"/>
              <a:t>6183 SAYILI KANUNUN 48/A MADDESİNE İLİŞKİN </a:t>
            </a:r>
            <a:r>
              <a:rPr lang="tr-TR" sz="1800" b="1" dirty="0" smtClean="0"/>
              <a:t/>
            </a:r>
            <a:br>
              <a:rPr lang="tr-TR" sz="1800" b="1" dirty="0" smtClean="0"/>
            </a:br>
            <a:r>
              <a:rPr lang="tr-TR" sz="1800" b="1" dirty="0" smtClean="0"/>
              <a:t>TECİL </a:t>
            </a:r>
            <a:r>
              <a:rPr lang="tr-TR" sz="1800" b="1" dirty="0"/>
              <a:t>VE TAKSİTLENDİRME İŞLEMLERİ</a:t>
            </a:r>
          </a:p>
        </p:txBody>
      </p:sp>
    </p:spTree>
    <p:extLst>
      <p:ext uri="{BB962C8B-B14F-4D97-AF65-F5344CB8AC3E}">
        <p14:creationId xmlns:p14="http://schemas.microsoft.com/office/powerpoint/2010/main" val="2871361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smtClean="0"/>
              <a:t>MANİSA SOSYAL GÜVENLİK İL MÜDÜRLÜĞÜ</a:t>
            </a:r>
            <a:endParaRPr lang="tr-TR" dirty="0"/>
          </a:p>
        </p:txBody>
      </p:sp>
      <p:sp>
        <p:nvSpPr>
          <p:cNvPr id="5" name="Slayt Numarası Yer Tutucusu 4"/>
          <p:cNvSpPr>
            <a:spLocks noGrp="1"/>
          </p:cNvSpPr>
          <p:nvPr>
            <p:ph type="sldNum" sz="quarter" idx="12"/>
          </p:nvPr>
        </p:nvSpPr>
        <p:spPr/>
        <p:txBody>
          <a:bodyPr/>
          <a:lstStyle/>
          <a:p>
            <a:fld id="{10EBC74E-17B9-48B8-BE18-245EBB9FA2E0}" type="slidenum">
              <a:rPr lang="tr-TR" smtClean="0"/>
              <a:t>44</a:t>
            </a:fld>
            <a:endParaRPr lang="tr-TR"/>
          </a:p>
        </p:txBody>
      </p:sp>
      <p:sp>
        <p:nvSpPr>
          <p:cNvPr id="7" name="Unvan 1"/>
          <p:cNvSpPr>
            <a:spLocks noGrp="1"/>
          </p:cNvSpPr>
          <p:nvPr>
            <p:ph type="title"/>
          </p:nvPr>
        </p:nvSpPr>
        <p:spPr>
          <a:xfrm>
            <a:off x="838200" y="365125"/>
            <a:ext cx="10515600" cy="716423"/>
          </a:xfrm>
        </p:spPr>
        <p:txBody>
          <a:bodyPr vert="horz" lIns="91440" tIns="45720" rIns="91440" bIns="45720" rtlCol="0" anchor="ctr">
            <a:normAutofit/>
          </a:bodyPr>
          <a:lstStyle/>
          <a:p>
            <a:pPr algn="ctr"/>
            <a:r>
              <a:rPr lang="tr-TR" sz="1800" b="1" dirty="0"/>
              <a:t>6183 SAYILI KANUNUN 48/A MADDESİNE İLİŞKİN </a:t>
            </a:r>
            <a:r>
              <a:rPr lang="tr-TR" sz="1800" b="1" dirty="0" smtClean="0"/>
              <a:t/>
            </a:r>
            <a:br>
              <a:rPr lang="tr-TR" sz="1800" b="1" dirty="0" smtClean="0"/>
            </a:br>
            <a:r>
              <a:rPr lang="tr-TR" sz="1800" b="1" dirty="0" smtClean="0"/>
              <a:t>TECİL </a:t>
            </a:r>
            <a:r>
              <a:rPr lang="tr-TR" sz="1800" b="1" dirty="0"/>
              <a:t>VE TAKSİTLENDİRME İŞLEMLERİ</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2982186108"/>
              </p:ext>
            </p:extLst>
          </p:nvPr>
        </p:nvGraphicFramePr>
        <p:xfrm>
          <a:off x="1276710" y="1207700"/>
          <a:ext cx="9953264" cy="5469324"/>
        </p:xfrm>
        <a:graphic>
          <a:graphicData uri="http://schemas.openxmlformats.org/drawingml/2006/table">
            <a:tbl>
              <a:tblPr>
                <a:tableStyleId>{327F97BB-C833-4FB7-BDE5-3F7075034690}</a:tableStyleId>
              </a:tblPr>
              <a:tblGrid>
                <a:gridCol w="791736">
                  <a:extLst>
                    <a:ext uri="{9D8B030D-6E8A-4147-A177-3AD203B41FA5}">
                      <a16:colId xmlns:a16="http://schemas.microsoft.com/office/drawing/2014/main" xmlns="" val="1528695918"/>
                    </a:ext>
                  </a:extLst>
                </a:gridCol>
                <a:gridCol w="2563720">
                  <a:extLst>
                    <a:ext uri="{9D8B030D-6E8A-4147-A177-3AD203B41FA5}">
                      <a16:colId xmlns:a16="http://schemas.microsoft.com/office/drawing/2014/main" xmlns="" val="1935825269"/>
                    </a:ext>
                  </a:extLst>
                </a:gridCol>
                <a:gridCol w="1131053">
                  <a:extLst>
                    <a:ext uri="{9D8B030D-6E8A-4147-A177-3AD203B41FA5}">
                      <a16:colId xmlns:a16="http://schemas.microsoft.com/office/drawing/2014/main" xmlns="" val="4156599365"/>
                    </a:ext>
                  </a:extLst>
                </a:gridCol>
                <a:gridCol w="2676825">
                  <a:extLst>
                    <a:ext uri="{9D8B030D-6E8A-4147-A177-3AD203B41FA5}">
                      <a16:colId xmlns:a16="http://schemas.microsoft.com/office/drawing/2014/main" xmlns="" val="2241526593"/>
                    </a:ext>
                  </a:extLst>
                </a:gridCol>
                <a:gridCol w="1470369">
                  <a:extLst>
                    <a:ext uri="{9D8B030D-6E8A-4147-A177-3AD203B41FA5}">
                      <a16:colId xmlns:a16="http://schemas.microsoft.com/office/drawing/2014/main" xmlns="" val="3946801395"/>
                    </a:ext>
                  </a:extLst>
                </a:gridCol>
                <a:gridCol w="1319561">
                  <a:extLst>
                    <a:ext uri="{9D8B030D-6E8A-4147-A177-3AD203B41FA5}">
                      <a16:colId xmlns:a16="http://schemas.microsoft.com/office/drawing/2014/main" xmlns="" val="3580673313"/>
                    </a:ext>
                  </a:extLst>
                </a:gridCol>
              </a:tblGrid>
              <a:tr h="390666">
                <a:tc>
                  <a:txBody>
                    <a:bodyPr/>
                    <a:lstStyle/>
                    <a:p>
                      <a:pPr algn="ctr" fontAlgn="b"/>
                      <a:r>
                        <a:rPr lang="tr-TR" sz="1400" b="1" u="none" strike="noStrike" dirty="0">
                          <a:effectLst/>
                        </a:rPr>
                        <a:t>Sıra No</a:t>
                      </a:r>
                      <a:endParaRPr lang="tr-TR" sz="1400" b="1" i="0" u="none" strike="noStrike" dirty="0">
                        <a:solidFill>
                          <a:srgbClr val="000000"/>
                        </a:solidFill>
                        <a:effectLst/>
                        <a:latin typeface="Calibri" panose="020F0502020204030204" pitchFamily="34" charset="0"/>
                      </a:endParaRPr>
                    </a:p>
                  </a:txBody>
                  <a:tcPr marL="9525" marR="9525" marT="9525" marB="0" anchor="ctr">
                    <a:solidFill>
                      <a:schemeClr val="accent5"/>
                    </a:solidFill>
                  </a:tcPr>
                </a:tc>
                <a:tc>
                  <a:txBody>
                    <a:bodyPr/>
                    <a:lstStyle/>
                    <a:p>
                      <a:pPr algn="ctr" fontAlgn="b"/>
                      <a:r>
                        <a:rPr lang="tr-TR" sz="1400" b="1" u="none" strike="noStrike" dirty="0">
                          <a:effectLst/>
                        </a:rPr>
                        <a:t> Tecil Faizine Konu Taksitler</a:t>
                      </a:r>
                      <a:endParaRPr lang="tr-TR" sz="1400" b="1" i="0" u="none" strike="noStrike" dirty="0">
                        <a:solidFill>
                          <a:srgbClr val="000000"/>
                        </a:solidFill>
                        <a:effectLst/>
                        <a:latin typeface="Calibri" panose="020F0502020204030204" pitchFamily="34" charset="0"/>
                      </a:endParaRPr>
                    </a:p>
                  </a:txBody>
                  <a:tcPr marL="9525" marR="9525" marT="9525" marB="0" anchor="ctr">
                    <a:solidFill>
                      <a:schemeClr val="accent5"/>
                    </a:solidFill>
                  </a:tcPr>
                </a:tc>
                <a:tc>
                  <a:txBody>
                    <a:bodyPr/>
                    <a:lstStyle/>
                    <a:p>
                      <a:pPr algn="ctr" fontAlgn="b"/>
                      <a:r>
                        <a:rPr lang="tr-TR" sz="1400" b="1" u="none" strike="noStrike" dirty="0">
                          <a:effectLst/>
                        </a:rPr>
                        <a:t> Tecil Faizi</a:t>
                      </a:r>
                      <a:endParaRPr lang="tr-TR" sz="1400" b="1" i="0" u="none" strike="noStrike" dirty="0">
                        <a:solidFill>
                          <a:srgbClr val="000000"/>
                        </a:solidFill>
                        <a:effectLst/>
                        <a:latin typeface="Calibri" panose="020F0502020204030204" pitchFamily="34" charset="0"/>
                      </a:endParaRPr>
                    </a:p>
                  </a:txBody>
                  <a:tcPr marL="9525" marR="9525" marT="9525" marB="0" anchor="ctr">
                    <a:solidFill>
                      <a:schemeClr val="accent5"/>
                    </a:solidFill>
                  </a:tcPr>
                </a:tc>
                <a:tc>
                  <a:txBody>
                    <a:bodyPr/>
                    <a:lstStyle/>
                    <a:p>
                      <a:pPr algn="ctr" fontAlgn="b"/>
                      <a:r>
                        <a:rPr lang="tr-TR" sz="1400" b="1" u="none" strike="noStrike" dirty="0">
                          <a:effectLst/>
                        </a:rPr>
                        <a:t> Tahsil Edilecek Toplam Tutar</a:t>
                      </a:r>
                      <a:endParaRPr lang="tr-TR" sz="1400" b="1" i="0" u="none" strike="noStrike" dirty="0">
                        <a:solidFill>
                          <a:srgbClr val="000000"/>
                        </a:solidFill>
                        <a:effectLst/>
                        <a:latin typeface="Calibri" panose="020F0502020204030204" pitchFamily="34" charset="0"/>
                      </a:endParaRPr>
                    </a:p>
                  </a:txBody>
                  <a:tcPr marL="9525" marR="9525" marT="9525" marB="0" anchor="ctr">
                    <a:solidFill>
                      <a:schemeClr val="accent5"/>
                    </a:solidFill>
                  </a:tcPr>
                </a:tc>
                <a:tc>
                  <a:txBody>
                    <a:bodyPr/>
                    <a:lstStyle/>
                    <a:p>
                      <a:pPr algn="ctr" fontAlgn="b"/>
                      <a:r>
                        <a:rPr lang="tr-TR" sz="1400" b="1" u="none" strike="noStrike" dirty="0">
                          <a:effectLst/>
                        </a:rPr>
                        <a:t> Tecil Gün Sayısı</a:t>
                      </a:r>
                      <a:endParaRPr lang="tr-TR" sz="1400" b="1" i="0" u="none" strike="noStrike" dirty="0">
                        <a:solidFill>
                          <a:srgbClr val="000000"/>
                        </a:solidFill>
                        <a:effectLst/>
                        <a:latin typeface="Calibri" panose="020F0502020204030204" pitchFamily="34" charset="0"/>
                      </a:endParaRPr>
                    </a:p>
                  </a:txBody>
                  <a:tcPr marL="9525" marR="9525" marT="9525" marB="0" anchor="ctr">
                    <a:solidFill>
                      <a:schemeClr val="accent5"/>
                    </a:solidFill>
                  </a:tcPr>
                </a:tc>
                <a:tc>
                  <a:txBody>
                    <a:bodyPr/>
                    <a:lstStyle/>
                    <a:p>
                      <a:pPr algn="ctr" fontAlgn="b"/>
                      <a:r>
                        <a:rPr lang="tr-TR" sz="1400" b="1" u="none" strike="noStrike" dirty="0">
                          <a:effectLst/>
                        </a:rPr>
                        <a:t> Ödeme Günü</a:t>
                      </a:r>
                      <a:endParaRPr lang="tr-TR" sz="1400" b="1" i="0" u="none" strike="noStrike" dirty="0">
                        <a:solidFill>
                          <a:srgbClr val="000000"/>
                        </a:solidFill>
                        <a:effectLst/>
                        <a:latin typeface="Calibri" panose="020F0502020204030204" pitchFamily="34" charset="0"/>
                      </a:endParaRPr>
                    </a:p>
                  </a:txBody>
                  <a:tcPr marL="9525" marR="9525" marT="9525" marB="0" anchor="ctr">
                    <a:solidFill>
                      <a:schemeClr val="accent5"/>
                    </a:solidFill>
                  </a:tcPr>
                </a:tc>
                <a:extLst>
                  <a:ext uri="{0D108BD9-81ED-4DB2-BD59-A6C34878D82A}">
                    <a16:rowId xmlns:a16="http://schemas.microsoft.com/office/drawing/2014/main" xmlns="" val="2381793272"/>
                  </a:ext>
                </a:extLst>
              </a:tr>
              <a:tr h="390666">
                <a:tc>
                  <a:txBody>
                    <a:bodyPr/>
                    <a:lstStyle/>
                    <a:p>
                      <a:pPr algn="ctr" fontAlgn="b"/>
                      <a:r>
                        <a:rPr lang="tr-TR" sz="1400" u="none" strike="noStrike" dirty="0">
                          <a:effectLst/>
                        </a:rPr>
                        <a:t>1</a:t>
                      </a:r>
                      <a:endParaRPr lang="tr-T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400" u="none" strike="noStrike" dirty="0">
                          <a:effectLst/>
                        </a:rPr>
                        <a:t> 71.502,25 TL</a:t>
                      </a:r>
                      <a:endParaRPr lang="tr-T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400" u="none" strike="noStrike">
                          <a:effectLst/>
                        </a:rPr>
                        <a:t>0,00 TL</a:t>
                      </a:r>
                      <a:endParaRPr lang="tr-T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400" u="none" strike="noStrike">
                          <a:effectLst/>
                        </a:rPr>
                        <a:t>71.502,25 TL</a:t>
                      </a:r>
                      <a:endParaRPr lang="tr-T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u="none" strike="noStrike">
                          <a:effectLst/>
                        </a:rPr>
                        <a:t>0</a:t>
                      </a:r>
                      <a:endParaRPr lang="tr-T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u="none" strike="noStrike">
                          <a:effectLst/>
                        </a:rPr>
                        <a:t>20.12.2018</a:t>
                      </a:r>
                      <a:endParaRPr lang="tr-T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542896830"/>
                  </a:ext>
                </a:extLst>
              </a:tr>
              <a:tr h="390666">
                <a:tc>
                  <a:txBody>
                    <a:bodyPr/>
                    <a:lstStyle/>
                    <a:p>
                      <a:pPr algn="ctr" fontAlgn="b"/>
                      <a:r>
                        <a:rPr lang="tr-TR" sz="1400" u="none" strike="noStrike" dirty="0">
                          <a:effectLst/>
                        </a:rPr>
                        <a:t>2</a:t>
                      </a:r>
                      <a:endParaRPr lang="tr-T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400" u="none" strike="noStrike">
                          <a:effectLst/>
                        </a:rPr>
                        <a:t> 71.502,25 TL</a:t>
                      </a:r>
                      <a:endParaRPr lang="tr-T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400" u="none" strike="noStrike" dirty="0">
                          <a:effectLst/>
                        </a:rPr>
                        <a:t>633,59 TL</a:t>
                      </a:r>
                      <a:endParaRPr lang="tr-T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400" u="none" strike="noStrike" dirty="0">
                          <a:effectLst/>
                        </a:rPr>
                        <a:t>72.135,84 TL</a:t>
                      </a:r>
                      <a:endParaRPr lang="tr-T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u="none" strike="noStrike">
                          <a:effectLst/>
                        </a:rPr>
                        <a:t>29</a:t>
                      </a:r>
                      <a:endParaRPr lang="tr-T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u="none" strike="noStrike">
                          <a:effectLst/>
                        </a:rPr>
                        <a:t>18.01.2019</a:t>
                      </a:r>
                      <a:endParaRPr lang="tr-T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220626296"/>
                  </a:ext>
                </a:extLst>
              </a:tr>
              <a:tr h="390666">
                <a:tc>
                  <a:txBody>
                    <a:bodyPr/>
                    <a:lstStyle/>
                    <a:p>
                      <a:pPr algn="ctr" fontAlgn="b"/>
                      <a:r>
                        <a:rPr lang="tr-TR" sz="1400" u="none" strike="noStrike" dirty="0">
                          <a:effectLst/>
                        </a:rPr>
                        <a:t>3</a:t>
                      </a:r>
                      <a:endParaRPr lang="tr-T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400" u="none" strike="noStrike">
                          <a:effectLst/>
                        </a:rPr>
                        <a:t> 71.502,25 TL</a:t>
                      </a:r>
                      <a:endParaRPr lang="tr-T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400" u="none" strike="noStrike">
                          <a:effectLst/>
                        </a:rPr>
                        <a:t>1.245,33 TL</a:t>
                      </a:r>
                      <a:endParaRPr lang="tr-T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400" u="none" strike="noStrike" dirty="0">
                          <a:effectLst/>
                        </a:rPr>
                        <a:t>72.747,58 TL</a:t>
                      </a:r>
                      <a:endParaRPr lang="tr-T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u="none" strike="noStrike" dirty="0">
                          <a:effectLst/>
                        </a:rPr>
                        <a:t>57</a:t>
                      </a:r>
                      <a:endParaRPr lang="tr-T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u="none" strike="noStrike">
                          <a:effectLst/>
                        </a:rPr>
                        <a:t>15.02.2019</a:t>
                      </a:r>
                      <a:endParaRPr lang="tr-T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922756696"/>
                  </a:ext>
                </a:extLst>
              </a:tr>
              <a:tr h="390666">
                <a:tc>
                  <a:txBody>
                    <a:bodyPr/>
                    <a:lstStyle/>
                    <a:p>
                      <a:pPr algn="ctr" fontAlgn="b"/>
                      <a:r>
                        <a:rPr lang="tr-TR" sz="1400" u="none" strike="noStrike" dirty="0">
                          <a:effectLst/>
                        </a:rPr>
                        <a:t>4</a:t>
                      </a:r>
                      <a:endParaRPr lang="tr-T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400" u="none" strike="noStrike">
                          <a:effectLst/>
                        </a:rPr>
                        <a:t> 71.502,25 TL</a:t>
                      </a:r>
                      <a:endParaRPr lang="tr-T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400" u="none" strike="noStrike">
                          <a:effectLst/>
                        </a:rPr>
                        <a:t>1.922,62 TL</a:t>
                      </a:r>
                      <a:endParaRPr lang="tr-T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400" u="none" strike="noStrike">
                          <a:effectLst/>
                        </a:rPr>
                        <a:t>73.424,87 TL</a:t>
                      </a:r>
                      <a:endParaRPr lang="tr-T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u="none" strike="noStrike">
                          <a:effectLst/>
                        </a:rPr>
                        <a:t>88</a:t>
                      </a:r>
                      <a:endParaRPr lang="tr-T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u="none" strike="noStrike" dirty="0">
                          <a:effectLst/>
                        </a:rPr>
                        <a:t>18.03.2019</a:t>
                      </a:r>
                      <a:endParaRPr lang="tr-TR"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44471972"/>
                  </a:ext>
                </a:extLst>
              </a:tr>
              <a:tr h="390666">
                <a:tc>
                  <a:txBody>
                    <a:bodyPr/>
                    <a:lstStyle/>
                    <a:p>
                      <a:pPr algn="ctr" fontAlgn="b"/>
                      <a:r>
                        <a:rPr lang="tr-TR" sz="1400" u="none" strike="noStrike" dirty="0">
                          <a:effectLst/>
                        </a:rPr>
                        <a:t>5</a:t>
                      </a:r>
                      <a:endParaRPr lang="tr-T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400" u="none" strike="noStrike">
                          <a:effectLst/>
                        </a:rPr>
                        <a:t> 71.502,25 TL</a:t>
                      </a:r>
                      <a:endParaRPr lang="tr-T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400" u="none" strike="noStrike">
                          <a:effectLst/>
                        </a:rPr>
                        <a:t>2.578,05 TL</a:t>
                      </a:r>
                      <a:endParaRPr lang="tr-T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400" u="none" strike="noStrike">
                          <a:effectLst/>
                        </a:rPr>
                        <a:t>74.080,30 TL</a:t>
                      </a:r>
                      <a:endParaRPr lang="tr-T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u="none" strike="noStrike">
                          <a:effectLst/>
                        </a:rPr>
                        <a:t>118</a:t>
                      </a:r>
                      <a:endParaRPr lang="tr-T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u="none" strike="noStrike" dirty="0">
                          <a:effectLst/>
                        </a:rPr>
                        <a:t>17.04.2019</a:t>
                      </a:r>
                      <a:endParaRPr lang="tr-TR"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732582773"/>
                  </a:ext>
                </a:extLst>
              </a:tr>
              <a:tr h="390666">
                <a:tc>
                  <a:txBody>
                    <a:bodyPr/>
                    <a:lstStyle/>
                    <a:p>
                      <a:pPr algn="ctr" fontAlgn="b"/>
                      <a:r>
                        <a:rPr lang="tr-TR" sz="1400" u="none" strike="noStrike" dirty="0">
                          <a:effectLst/>
                        </a:rPr>
                        <a:t>6</a:t>
                      </a:r>
                      <a:endParaRPr lang="tr-T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400" u="none" strike="noStrike">
                          <a:effectLst/>
                        </a:rPr>
                        <a:t> 71.502,25 TL</a:t>
                      </a:r>
                      <a:endParaRPr lang="tr-T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400" u="none" strike="noStrike">
                          <a:effectLst/>
                        </a:rPr>
                        <a:t>3.255,34 TL</a:t>
                      </a:r>
                      <a:endParaRPr lang="tr-T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400" u="none" strike="noStrike">
                          <a:effectLst/>
                        </a:rPr>
                        <a:t>74.757,59 TL</a:t>
                      </a:r>
                      <a:endParaRPr lang="tr-T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u="none" strike="noStrike">
                          <a:effectLst/>
                        </a:rPr>
                        <a:t>148</a:t>
                      </a:r>
                      <a:endParaRPr lang="tr-T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u="none" strike="noStrike" dirty="0">
                          <a:effectLst/>
                        </a:rPr>
                        <a:t>17.05.2019</a:t>
                      </a:r>
                      <a:endParaRPr lang="tr-TR"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134082994"/>
                  </a:ext>
                </a:extLst>
              </a:tr>
              <a:tr h="390666">
                <a:tc>
                  <a:txBody>
                    <a:bodyPr/>
                    <a:lstStyle/>
                    <a:p>
                      <a:pPr algn="ctr" fontAlgn="b"/>
                      <a:r>
                        <a:rPr lang="tr-TR" sz="1400" u="none" strike="noStrike" dirty="0">
                          <a:effectLst/>
                        </a:rPr>
                        <a:t>7</a:t>
                      </a:r>
                      <a:endParaRPr lang="tr-T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400" u="none" strike="noStrike">
                          <a:effectLst/>
                        </a:rPr>
                        <a:t> 71.502,25 TL</a:t>
                      </a:r>
                      <a:endParaRPr lang="tr-T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400" u="none" strike="noStrike">
                          <a:effectLst/>
                        </a:rPr>
                        <a:t>3.910,78 TL</a:t>
                      </a:r>
                      <a:endParaRPr lang="tr-T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400" u="none" strike="noStrike">
                          <a:effectLst/>
                        </a:rPr>
                        <a:t>75.413,03 TL</a:t>
                      </a:r>
                      <a:endParaRPr lang="tr-T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u="none" strike="noStrike">
                          <a:effectLst/>
                        </a:rPr>
                        <a:t>179</a:t>
                      </a:r>
                      <a:endParaRPr lang="tr-T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u="none" strike="noStrike" dirty="0">
                          <a:effectLst/>
                        </a:rPr>
                        <a:t>17.06.2019</a:t>
                      </a:r>
                      <a:endParaRPr lang="tr-TR"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775338173"/>
                  </a:ext>
                </a:extLst>
              </a:tr>
              <a:tr h="390666">
                <a:tc>
                  <a:txBody>
                    <a:bodyPr/>
                    <a:lstStyle/>
                    <a:p>
                      <a:pPr algn="ctr" fontAlgn="b"/>
                      <a:r>
                        <a:rPr lang="tr-TR" sz="1400" u="none" strike="noStrike" dirty="0">
                          <a:effectLst/>
                        </a:rPr>
                        <a:t>8</a:t>
                      </a:r>
                      <a:endParaRPr lang="tr-T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400" u="none" strike="noStrike">
                          <a:effectLst/>
                        </a:rPr>
                        <a:t> 71.502,25 TL</a:t>
                      </a:r>
                      <a:endParaRPr lang="tr-T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400" u="none" strike="noStrike">
                          <a:effectLst/>
                        </a:rPr>
                        <a:t>4.588,06 TL</a:t>
                      </a:r>
                      <a:endParaRPr lang="tr-T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400" u="none" strike="noStrike">
                          <a:effectLst/>
                        </a:rPr>
                        <a:t>76.090,31 TL</a:t>
                      </a:r>
                      <a:endParaRPr lang="tr-T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u="none" strike="noStrike">
                          <a:effectLst/>
                        </a:rPr>
                        <a:t>210</a:t>
                      </a:r>
                      <a:endParaRPr lang="tr-T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u="none" strike="noStrike" dirty="0">
                          <a:effectLst/>
                        </a:rPr>
                        <a:t>18.07.2019</a:t>
                      </a:r>
                      <a:endParaRPr lang="tr-TR"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720244826"/>
                  </a:ext>
                </a:extLst>
              </a:tr>
              <a:tr h="390666">
                <a:tc>
                  <a:txBody>
                    <a:bodyPr/>
                    <a:lstStyle/>
                    <a:p>
                      <a:pPr algn="ctr" fontAlgn="b"/>
                      <a:r>
                        <a:rPr lang="tr-TR" sz="1400" u="none" strike="noStrike" dirty="0">
                          <a:effectLst/>
                        </a:rPr>
                        <a:t>9</a:t>
                      </a:r>
                      <a:endParaRPr lang="tr-T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400" u="none" strike="noStrike">
                          <a:effectLst/>
                        </a:rPr>
                        <a:t> 71.502,25 TL</a:t>
                      </a:r>
                      <a:endParaRPr lang="tr-T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400" u="none" strike="noStrike">
                          <a:effectLst/>
                        </a:rPr>
                        <a:t>5.265,35 TL</a:t>
                      </a:r>
                      <a:endParaRPr lang="tr-T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400" u="none" strike="noStrike">
                          <a:effectLst/>
                        </a:rPr>
                        <a:t>76.767,60 TL</a:t>
                      </a:r>
                      <a:endParaRPr lang="tr-T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u="none" strike="noStrike">
                          <a:effectLst/>
                        </a:rPr>
                        <a:t>239</a:t>
                      </a:r>
                      <a:endParaRPr lang="tr-T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u="none" strike="noStrike" dirty="0">
                          <a:effectLst/>
                        </a:rPr>
                        <a:t>16.08.2019</a:t>
                      </a:r>
                      <a:endParaRPr lang="tr-TR"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566513380"/>
                  </a:ext>
                </a:extLst>
              </a:tr>
              <a:tr h="390666">
                <a:tc>
                  <a:txBody>
                    <a:bodyPr/>
                    <a:lstStyle/>
                    <a:p>
                      <a:pPr algn="ctr" fontAlgn="b"/>
                      <a:r>
                        <a:rPr lang="tr-TR" sz="1400" u="none" strike="noStrike" dirty="0">
                          <a:effectLst/>
                        </a:rPr>
                        <a:t>10</a:t>
                      </a:r>
                      <a:endParaRPr lang="tr-T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400" u="none" strike="noStrike">
                          <a:effectLst/>
                        </a:rPr>
                        <a:t> 71.502,25 TL</a:t>
                      </a:r>
                      <a:endParaRPr lang="tr-T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400" u="none" strike="noStrike">
                          <a:effectLst/>
                        </a:rPr>
                        <a:t>5.920,78 TL</a:t>
                      </a:r>
                      <a:endParaRPr lang="tr-T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400" u="none" strike="noStrike">
                          <a:effectLst/>
                        </a:rPr>
                        <a:t> 77.423,03 TL</a:t>
                      </a:r>
                      <a:endParaRPr lang="tr-T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u="none" strike="noStrike" dirty="0">
                          <a:effectLst/>
                        </a:rPr>
                        <a:t>270</a:t>
                      </a:r>
                      <a:endParaRPr lang="tr-T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u="none" strike="noStrike" dirty="0">
                          <a:effectLst/>
                        </a:rPr>
                        <a:t>17.09.2019</a:t>
                      </a:r>
                      <a:endParaRPr lang="tr-TR"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927404028"/>
                  </a:ext>
                </a:extLst>
              </a:tr>
              <a:tr h="390666">
                <a:tc>
                  <a:txBody>
                    <a:bodyPr/>
                    <a:lstStyle/>
                    <a:p>
                      <a:pPr algn="ctr" fontAlgn="b"/>
                      <a:r>
                        <a:rPr lang="tr-TR" sz="1400" u="none" strike="noStrike" dirty="0">
                          <a:effectLst/>
                        </a:rPr>
                        <a:t>11</a:t>
                      </a:r>
                      <a:endParaRPr lang="tr-T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400" u="none" strike="noStrike">
                          <a:effectLst/>
                        </a:rPr>
                        <a:t> 71.502,25 TL</a:t>
                      </a:r>
                      <a:endParaRPr lang="tr-T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400" u="none" strike="noStrike">
                          <a:effectLst/>
                        </a:rPr>
                        <a:t>6.598,07 TL</a:t>
                      </a:r>
                      <a:endParaRPr lang="tr-T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400" u="none" strike="noStrike">
                          <a:effectLst/>
                        </a:rPr>
                        <a:t>78.100,32 TL</a:t>
                      </a:r>
                      <a:endParaRPr lang="tr-T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u="none" strike="noStrike">
                          <a:effectLst/>
                        </a:rPr>
                        <a:t>301</a:t>
                      </a:r>
                      <a:endParaRPr lang="tr-T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u="none" strike="noStrike" dirty="0">
                          <a:effectLst/>
                        </a:rPr>
                        <a:t>18.10.2019</a:t>
                      </a:r>
                      <a:endParaRPr lang="tr-TR"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225206585"/>
                  </a:ext>
                </a:extLst>
              </a:tr>
              <a:tr h="390666">
                <a:tc>
                  <a:txBody>
                    <a:bodyPr/>
                    <a:lstStyle/>
                    <a:p>
                      <a:pPr algn="ctr" fontAlgn="b"/>
                      <a:r>
                        <a:rPr lang="tr-TR" sz="1400" u="none" strike="noStrike" dirty="0">
                          <a:effectLst/>
                        </a:rPr>
                        <a:t>12</a:t>
                      </a:r>
                      <a:endParaRPr lang="tr-T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400" u="none" strike="noStrike">
                          <a:effectLst/>
                        </a:rPr>
                        <a:t> 71.502,25 TL</a:t>
                      </a:r>
                      <a:endParaRPr lang="tr-T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400" u="none" strike="noStrike">
                          <a:effectLst/>
                        </a:rPr>
                        <a:t>7.253,51 TL</a:t>
                      </a:r>
                      <a:endParaRPr lang="tr-T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400" u="none" strike="noStrike">
                          <a:effectLst/>
                        </a:rPr>
                        <a:t>78.755,76 TL</a:t>
                      </a:r>
                      <a:endParaRPr lang="tr-T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u="none" strike="noStrike">
                          <a:effectLst/>
                        </a:rPr>
                        <a:t>329</a:t>
                      </a:r>
                      <a:endParaRPr lang="tr-T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u="none" strike="noStrike" dirty="0">
                          <a:effectLst/>
                        </a:rPr>
                        <a:t>15.11.2019</a:t>
                      </a:r>
                      <a:endParaRPr lang="tr-TR"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227525648"/>
                  </a:ext>
                </a:extLst>
              </a:tr>
              <a:tr h="390666">
                <a:tc>
                  <a:txBody>
                    <a:bodyPr/>
                    <a:lstStyle/>
                    <a:p>
                      <a:pPr algn="ctr" fontAlgn="b"/>
                      <a:r>
                        <a:rPr lang="tr-TR" sz="1400" b="1" u="none" strike="noStrike" dirty="0">
                          <a:effectLst/>
                        </a:rPr>
                        <a:t> Toplam</a:t>
                      </a:r>
                      <a:endParaRPr lang="tr-T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400" b="1" u="none" strike="noStrike" dirty="0">
                          <a:effectLst/>
                        </a:rPr>
                        <a:t> 858.027,00 TL</a:t>
                      </a:r>
                      <a:endParaRPr lang="tr-T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400" b="1" u="none" strike="noStrike" dirty="0">
                          <a:effectLst/>
                        </a:rPr>
                        <a:t>43.171,47 TL</a:t>
                      </a:r>
                      <a:endParaRPr lang="tr-T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400" b="1" u="none" strike="noStrike" dirty="0">
                          <a:effectLst/>
                        </a:rPr>
                        <a:t>901.198,47 TL</a:t>
                      </a:r>
                      <a:endParaRPr lang="tr-T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535392639"/>
                  </a:ext>
                </a:extLst>
              </a:tr>
            </a:tbl>
          </a:graphicData>
        </a:graphic>
      </p:graphicFrame>
    </p:spTree>
    <p:extLst>
      <p:ext uri="{BB962C8B-B14F-4D97-AF65-F5344CB8AC3E}">
        <p14:creationId xmlns:p14="http://schemas.microsoft.com/office/powerpoint/2010/main" val="10200267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23949" y="1917639"/>
            <a:ext cx="10210185" cy="4351338"/>
          </a:xfrm>
        </p:spPr>
        <p:txBody>
          <a:bodyPr>
            <a:normAutofit/>
          </a:bodyPr>
          <a:lstStyle/>
          <a:p>
            <a:pPr algn="just">
              <a:buFont typeface="Wingdings" panose="05000000000000000000" pitchFamily="2" charset="2"/>
              <a:buChar char="§"/>
            </a:pPr>
            <a:r>
              <a:rPr lang="tr-TR" sz="1800" dirty="0" smtClean="0"/>
              <a:t>İkiden </a:t>
            </a:r>
            <a:r>
              <a:rPr lang="tr-TR" sz="1800" dirty="0"/>
              <a:t>fazla aylık taksitin süresinde ve tam olarak ödenmemesi halinde tecil ve taksitlendirme işlemi bozulur. Ancak tam olarak ödenmeyen en fazla iki taksitin en geç son taksit süresine kadar (bu tarih dâhil) tam olarak ödenmesi halinde tecil ve taksitlendirme işlemi bozulmaz.</a:t>
            </a:r>
          </a:p>
          <a:p>
            <a:pPr algn="just">
              <a:buFont typeface="Wingdings" panose="05000000000000000000" pitchFamily="2" charset="2"/>
              <a:buChar char="§"/>
            </a:pPr>
            <a:r>
              <a:rPr lang="tr-TR" sz="1800" dirty="0"/>
              <a:t>Bir takvim yılında ikiden fazla cari ay priminin süresinde ve tam olarak ödenmemesi halinde tecil ve taksitlendirme işlemi bozulur. Bir takvim yılında tam olarak ödenmeyen en fazla iki cari ay priminin son taksit süresini geçmemek kaydıyla borç dönemini izleyen takvim yılı sonuna kadar tam olarak ödenmesi halinde tecil ve taksitlendirme işlemi bozulmaz.</a:t>
            </a:r>
          </a:p>
          <a:p>
            <a:pPr algn="just">
              <a:buFont typeface="Wingdings" panose="05000000000000000000" pitchFamily="2" charset="2"/>
              <a:buChar char="§"/>
            </a:pPr>
            <a:r>
              <a:rPr lang="tr-TR" sz="1800" dirty="0"/>
              <a:t>Tecil şartlarına uyulmaması nedeniyle muaccel olan Kurum alacağı, bozulma şartının oluştuğu (alacağın muaccel olduğu) tarihten itibaren 30 gün içinde yazılı olarak talep edilmesi ve ödenmeyen taksitlerin tecil faiziyle birlikte ve/veya cari ay primlerinin tamamının bu sürede ödenmesi halinde tecil ve taksitlendirme işlemi geçerli sayılacaktır. Aylık taksitin ve/veya cari ay priminin ödenmemesi nedeniyle bozulan tecil ve taksitlendirme işleminin geçerli sayılması hakkından en fazla iki kez yararlanılabilir.</a:t>
            </a:r>
          </a:p>
          <a:p>
            <a:pPr marL="0" indent="0" algn="just">
              <a:buNone/>
            </a:pPr>
            <a:endParaRPr lang="tr-TR" sz="1800" dirty="0" smtClean="0"/>
          </a:p>
          <a:p>
            <a:pPr marL="0" indent="0" algn="just">
              <a:buNone/>
            </a:pPr>
            <a:endParaRPr lang="tr-TR" sz="1800" dirty="0"/>
          </a:p>
        </p:txBody>
      </p:sp>
      <p:sp>
        <p:nvSpPr>
          <p:cNvPr id="4" name="Altbilgi Yer Tutucusu 3"/>
          <p:cNvSpPr>
            <a:spLocks noGrp="1"/>
          </p:cNvSpPr>
          <p:nvPr>
            <p:ph type="ftr" sz="quarter" idx="11"/>
          </p:nvPr>
        </p:nvSpPr>
        <p:spPr/>
        <p:txBody>
          <a:bodyPr/>
          <a:lstStyle/>
          <a:p>
            <a:r>
              <a:rPr lang="tr-TR" smtClean="0"/>
              <a:t>MANİSA SOSYAL GÜVENLİK İL MÜDÜRLÜĞÜ</a:t>
            </a:r>
            <a:endParaRPr lang="tr-TR" dirty="0"/>
          </a:p>
        </p:txBody>
      </p:sp>
      <p:sp>
        <p:nvSpPr>
          <p:cNvPr id="5" name="Slayt Numarası Yer Tutucusu 4"/>
          <p:cNvSpPr>
            <a:spLocks noGrp="1"/>
          </p:cNvSpPr>
          <p:nvPr>
            <p:ph type="sldNum" sz="quarter" idx="12"/>
          </p:nvPr>
        </p:nvSpPr>
        <p:spPr/>
        <p:txBody>
          <a:bodyPr/>
          <a:lstStyle/>
          <a:p>
            <a:fld id="{10EBC74E-17B9-48B8-BE18-245EBB9FA2E0}" type="slidenum">
              <a:rPr lang="tr-TR" smtClean="0"/>
              <a:t>45</a:t>
            </a:fld>
            <a:endParaRPr lang="tr-TR"/>
          </a:p>
        </p:txBody>
      </p:sp>
      <p:sp>
        <p:nvSpPr>
          <p:cNvPr id="6" name="Unvan 1"/>
          <p:cNvSpPr>
            <a:spLocks noGrp="1"/>
          </p:cNvSpPr>
          <p:nvPr>
            <p:ph type="title"/>
          </p:nvPr>
        </p:nvSpPr>
        <p:spPr>
          <a:xfrm>
            <a:off x="838200" y="365125"/>
            <a:ext cx="10515600" cy="716423"/>
          </a:xfrm>
        </p:spPr>
        <p:txBody>
          <a:bodyPr vert="horz" lIns="91440" tIns="45720" rIns="91440" bIns="45720" rtlCol="0" anchor="ctr">
            <a:normAutofit/>
          </a:bodyPr>
          <a:lstStyle/>
          <a:p>
            <a:pPr algn="ctr"/>
            <a:r>
              <a:rPr lang="tr-TR" sz="1800" b="1" dirty="0"/>
              <a:t>6183 SAYILI KANUNUN 48/A MADDESİNE İLİŞKİN </a:t>
            </a:r>
            <a:r>
              <a:rPr lang="tr-TR" sz="1800" b="1" dirty="0" smtClean="0"/>
              <a:t/>
            </a:r>
            <a:br>
              <a:rPr lang="tr-TR" sz="1800" b="1" dirty="0" smtClean="0"/>
            </a:br>
            <a:r>
              <a:rPr lang="tr-TR" sz="1800" b="1" dirty="0" smtClean="0"/>
              <a:t>TECİL </a:t>
            </a:r>
            <a:r>
              <a:rPr lang="tr-TR" sz="1800" b="1" dirty="0"/>
              <a:t>VE TAKSİTLENDİRME İŞLEMLERİ</a:t>
            </a:r>
          </a:p>
        </p:txBody>
      </p:sp>
      <p:sp>
        <p:nvSpPr>
          <p:cNvPr id="7" name="Dikdörtgen 6"/>
          <p:cNvSpPr/>
          <p:nvPr/>
        </p:nvSpPr>
        <p:spPr>
          <a:xfrm>
            <a:off x="3556267" y="1148115"/>
            <a:ext cx="5079467" cy="400110"/>
          </a:xfrm>
          <a:prstGeom prst="rect">
            <a:avLst/>
          </a:prstGeom>
        </p:spPr>
        <p:txBody>
          <a:bodyPr wrap="none">
            <a:spAutoFit/>
          </a:bodyPr>
          <a:lstStyle/>
          <a:p>
            <a:pPr algn="just"/>
            <a:r>
              <a:rPr lang="tr-TR" sz="2000" b="1" dirty="0" smtClean="0">
                <a:solidFill>
                  <a:srgbClr val="C00000"/>
                </a:solidFill>
              </a:rPr>
              <a:t>Tecil Ve Taksitlendirme Şartlarına Uyulmaması</a:t>
            </a:r>
            <a:endParaRPr lang="tr-TR" sz="2000" dirty="0">
              <a:solidFill>
                <a:srgbClr val="C00000"/>
              </a:solidFill>
            </a:endParaRPr>
          </a:p>
        </p:txBody>
      </p:sp>
      <p:sp>
        <p:nvSpPr>
          <p:cNvPr id="8" name="Köşeli Çift Ayraç 7"/>
          <p:cNvSpPr/>
          <p:nvPr/>
        </p:nvSpPr>
        <p:spPr>
          <a:xfrm>
            <a:off x="1108673" y="1953650"/>
            <a:ext cx="261357" cy="238125"/>
          </a:xfrm>
          <a:prstGeom prst="chevron">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9" name="Köşeli Çift Ayraç 8"/>
          <p:cNvSpPr/>
          <p:nvPr/>
        </p:nvSpPr>
        <p:spPr>
          <a:xfrm>
            <a:off x="1108673" y="2836753"/>
            <a:ext cx="261357" cy="238125"/>
          </a:xfrm>
          <a:prstGeom prst="chevron">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10" name="Köşeli Çift Ayraç 9"/>
          <p:cNvSpPr/>
          <p:nvPr/>
        </p:nvSpPr>
        <p:spPr>
          <a:xfrm>
            <a:off x="1108673" y="3919958"/>
            <a:ext cx="261357" cy="238125"/>
          </a:xfrm>
          <a:prstGeom prst="chevron">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34548412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p:cNvGraphicFramePr>
            <a:graphicFrameLocks noGrp="1"/>
          </p:cNvGraphicFramePr>
          <p:nvPr>
            <p:ph idx="1"/>
            <p:extLst>
              <p:ext uri="{D42A27DB-BD31-4B8C-83A1-F6EECF244321}">
                <p14:modId xmlns:p14="http://schemas.microsoft.com/office/powerpoint/2010/main" val="3319649397"/>
              </p:ext>
            </p:extLst>
          </p:nvPr>
        </p:nvGraphicFramePr>
        <p:xfrm>
          <a:off x="2001328" y="2070341"/>
          <a:ext cx="8729930" cy="3502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1"/>
          </p:nvPr>
        </p:nvSpPr>
        <p:spPr/>
        <p:txBody>
          <a:bodyPr/>
          <a:lstStyle/>
          <a:p>
            <a:r>
              <a:rPr lang="tr-TR" smtClean="0"/>
              <a:t>MANİSA SOSYAL GÜVENLİK İL MÜDÜRLÜĞÜ</a:t>
            </a:r>
            <a:endParaRPr lang="tr-TR" dirty="0"/>
          </a:p>
        </p:txBody>
      </p:sp>
      <p:sp>
        <p:nvSpPr>
          <p:cNvPr id="5" name="Slayt Numarası Yer Tutucusu 4"/>
          <p:cNvSpPr>
            <a:spLocks noGrp="1"/>
          </p:cNvSpPr>
          <p:nvPr>
            <p:ph type="sldNum" sz="quarter" idx="12"/>
          </p:nvPr>
        </p:nvSpPr>
        <p:spPr/>
        <p:txBody>
          <a:bodyPr/>
          <a:lstStyle/>
          <a:p>
            <a:fld id="{10EBC74E-17B9-48B8-BE18-245EBB9FA2E0}" type="slidenum">
              <a:rPr lang="tr-TR" smtClean="0"/>
              <a:t>46</a:t>
            </a:fld>
            <a:endParaRPr lang="tr-TR"/>
          </a:p>
        </p:txBody>
      </p:sp>
      <p:sp>
        <p:nvSpPr>
          <p:cNvPr id="6" name="Unvan 1"/>
          <p:cNvSpPr>
            <a:spLocks noGrp="1"/>
          </p:cNvSpPr>
          <p:nvPr>
            <p:ph type="title"/>
          </p:nvPr>
        </p:nvSpPr>
        <p:spPr>
          <a:xfrm>
            <a:off x="838200" y="365125"/>
            <a:ext cx="10515600" cy="716423"/>
          </a:xfrm>
        </p:spPr>
        <p:txBody>
          <a:bodyPr vert="horz" lIns="91440" tIns="45720" rIns="91440" bIns="45720" rtlCol="0" anchor="ctr">
            <a:normAutofit/>
          </a:bodyPr>
          <a:lstStyle/>
          <a:p>
            <a:pPr algn="ctr"/>
            <a:r>
              <a:rPr lang="tr-TR" sz="1800" b="1" dirty="0"/>
              <a:t>6183 SAYILI KANUNUN 48/A MADDESİNE İLİŞKİN </a:t>
            </a:r>
            <a:r>
              <a:rPr lang="tr-TR" sz="1800" b="1" dirty="0" smtClean="0"/>
              <a:t/>
            </a:r>
            <a:br>
              <a:rPr lang="tr-TR" sz="1800" b="1" dirty="0" smtClean="0"/>
            </a:br>
            <a:r>
              <a:rPr lang="tr-TR" sz="1800" b="1" dirty="0" smtClean="0"/>
              <a:t>TECİL </a:t>
            </a:r>
            <a:r>
              <a:rPr lang="tr-TR" sz="1800" b="1" dirty="0"/>
              <a:t>VE TAKSİTLENDİRME İŞLEMLERİ</a:t>
            </a:r>
          </a:p>
        </p:txBody>
      </p:sp>
      <p:sp>
        <p:nvSpPr>
          <p:cNvPr id="8" name="Dikdörtgen 7"/>
          <p:cNvSpPr/>
          <p:nvPr/>
        </p:nvSpPr>
        <p:spPr>
          <a:xfrm>
            <a:off x="1708031" y="1604844"/>
            <a:ext cx="9411418" cy="400110"/>
          </a:xfrm>
          <a:prstGeom prst="rect">
            <a:avLst/>
          </a:prstGeom>
        </p:spPr>
        <p:txBody>
          <a:bodyPr wrap="square">
            <a:spAutoFit/>
          </a:bodyPr>
          <a:lstStyle/>
          <a:p>
            <a:pPr algn="ctr"/>
            <a:r>
              <a:rPr lang="tr-TR" sz="2000" b="1" dirty="0" smtClean="0">
                <a:solidFill>
                  <a:srgbClr val="C00000"/>
                </a:solidFill>
              </a:rPr>
              <a:t>Ödemeler Nispetinde Hacizlerin Kaldırılması, Teminatın İadesi ve Teminat Değişikliği</a:t>
            </a:r>
            <a:endParaRPr lang="tr-TR" sz="2000" dirty="0">
              <a:solidFill>
                <a:srgbClr val="C00000"/>
              </a:solidFill>
            </a:endParaRPr>
          </a:p>
        </p:txBody>
      </p:sp>
      <p:sp>
        <p:nvSpPr>
          <p:cNvPr id="9" name="Köşeli Çift Ayraç 8"/>
          <p:cNvSpPr/>
          <p:nvPr/>
        </p:nvSpPr>
        <p:spPr>
          <a:xfrm>
            <a:off x="2194560" y="2342936"/>
            <a:ext cx="202453" cy="184457"/>
          </a:xfrm>
          <a:prstGeom prst="chevron">
            <a:avLst>
              <a:gd name="adj" fmla="val 58084"/>
            </a:avLst>
          </a:prstGeom>
          <a:solidFill>
            <a:schemeClr val="accent1">
              <a:lumMod val="75000"/>
            </a:schemeClr>
          </a:solidFill>
          <a:ln>
            <a:noFill/>
          </a:ln>
          <a:effectLst>
            <a:outerShdw blurRad="50800" dist="38100" dir="8100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ffectLst>
                <a:outerShdw blurRad="50800" dist="38100" dir="10800000" algn="r" rotWithShape="0">
                  <a:prstClr val="black">
                    <a:alpha val="40000"/>
                  </a:prstClr>
                </a:outerShdw>
              </a:effectLst>
            </a:endParaRPr>
          </a:p>
        </p:txBody>
      </p:sp>
    </p:spTree>
    <p:extLst>
      <p:ext uri="{BB962C8B-B14F-4D97-AF65-F5344CB8AC3E}">
        <p14:creationId xmlns:p14="http://schemas.microsoft.com/office/powerpoint/2010/main" val="2545103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401790"/>
          </a:xfrm>
        </p:spPr>
        <p:txBody>
          <a:bodyPr vert="horz" lIns="91440" tIns="45720" rIns="91440" bIns="45720" rtlCol="0" anchor="ctr">
            <a:normAutofit/>
          </a:bodyPr>
          <a:lstStyle/>
          <a:p>
            <a:pPr algn="ctr"/>
            <a:r>
              <a:rPr lang="tr-TR" sz="1800" b="1" dirty="0"/>
              <a:t>İDARİ PARA CEZASI YAPILANDIRMA İŞLEMLERİ (17143</a:t>
            </a:r>
            <a:r>
              <a:rPr lang="tr-TR" sz="1800" b="1" dirty="0" smtClean="0"/>
              <a:t>)</a:t>
            </a:r>
            <a:endParaRPr lang="tr-TR" sz="1800" b="1" dirty="0"/>
          </a:p>
        </p:txBody>
      </p:sp>
      <p:sp>
        <p:nvSpPr>
          <p:cNvPr id="3" name="İçerik Yer Tutucusu 2"/>
          <p:cNvSpPr>
            <a:spLocks noGrp="1"/>
          </p:cNvSpPr>
          <p:nvPr>
            <p:ph idx="1"/>
          </p:nvPr>
        </p:nvSpPr>
        <p:spPr>
          <a:xfrm>
            <a:off x="1101214" y="1825625"/>
            <a:ext cx="10252586" cy="4351338"/>
          </a:xfrm>
        </p:spPr>
        <p:txBody>
          <a:bodyPr>
            <a:normAutofit/>
          </a:bodyPr>
          <a:lstStyle/>
          <a:p>
            <a:pPr marL="0" indent="0" algn="just">
              <a:buNone/>
            </a:pPr>
            <a:r>
              <a:rPr lang="tr-TR" sz="1800" dirty="0" smtClean="0"/>
              <a:t>31/3/2018 </a:t>
            </a:r>
            <a:r>
              <a:rPr lang="tr-TR" sz="1800" dirty="0"/>
              <a:t>tarihinden önce (bu tarih dâhil) </a:t>
            </a:r>
            <a:r>
              <a:rPr lang="tr-TR" sz="1800" b="1" dirty="0"/>
              <a:t>yapılan tespitlere ilişkin </a:t>
            </a:r>
            <a:r>
              <a:rPr lang="tr-TR" sz="1800" dirty="0"/>
              <a:t>olup, 27.8.2018 tarihine kadar;</a:t>
            </a:r>
          </a:p>
          <a:p>
            <a:pPr marL="534988" algn="just"/>
            <a:r>
              <a:rPr lang="tr-TR" sz="1800" b="1" dirty="0" smtClean="0"/>
              <a:t>başvuruda </a:t>
            </a:r>
            <a:r>
              <a:rPr lang="tr-TR" sz="1800" b="1" dirty="0"/>
              <a:t>bulunmuş olan </a:t>
            </a:r>
            <a:r>
              <a:rPr lang="tr-TR" sz="1800" dirty="0"/>
              <a:t>borçluların 31/8/2018 tarihinden sonra tebliğ edilen idari para cezaları,</a:t>
            </a:r>
          </a:p>
          <a:p>
            <a:pPr marL="534988" algn="just"/>
            <a:r>
              <a:rPr lang="tr-TR" sz="1800" b="1" dirty="0" smtClean="0"/>
              <a:t>başvuruda </a:t>
            </a:r>
            <a:r>
              <a:rPr lang="tr-TR" sz="1800" b="1" dirty="0"/>
              <a:t>bulunmamış olan </a:t>
            </a:r>
            <a:r>
              <a:rPr lang="tr-TR" sz="1800" dirty="0"/>
              <a:t>borçluların 27/8/2018 tarihinden sonra tebliğ edilen idari para cezaları,</a:t>
            </a:r>
          </a:p>
          <a:p>
            <a:pPr marL="0" indent="0" algn="just">
              <a:buNone/>
            </a:pPr>
            <a:r>
              <a:rPr lang="tr-TR" sz="1800" dirty="0"/>
              <a:t>Yapılandırılacaktır.</a:t>
            </a:r>
          </a:p>
          <a:p>
            <a:pPr marL="0" indent="0" algn="just">
              <a:buNone/>
            </a:pPr>
            <a:endParaRPr lang="tr-TR" sz="1800" dirty="0"/>
          </a:p>
          <a:p>
            <a:pPr algn="just">
              <a:buFont typeface="Wingdings" panose="05000000000000000000" pitchFamily="2" charset="2"/>
              <a:buChar char="ü"/>
            </a:pPr>
            <a:r>
              <a:rPr lang="tr-TR" sz="1800" dirty="0"/>
              <a:t>31/3/2018 tarihinden önce (bu tarih dâhil) yapılan tespitlerin belirlenmesinde,</a:t>
            </a:r>
          </a:p>
          <a:p>
            <a:pPr lvl="0" algn="just">
              <a:buFont typeface="Wingdings" panose="05000000000000000000" pitchFamily="2" charset="2"/>
              <a:buChar char="ü"/>
            </a:pPr>
            <a:r>
              <a:rPr lang="tr-TR" sz="1800" dirty="0"/>
              <a:t>Kurumumuz ve diğer kamu kurum ve kuruluşlarının denetim elemanlarınca yapılan tespitlere ilişkin düzenlenmiş raporlara ilişkin tutanak tarihi,</a:t>
            </a:r>
          </a:p>
          <a:p>
            <a:pPr lvl="0" algn="just">
              <a:buFont typeface="Wingdings" panose="05000000000000000000" pitchFamily="2" charset="2"/>
              <a:buChar char="ü"/>
            </a:pPr>
            <a:r>
              <a:rPr lang="tr-TR" sz="1800" dirty="0"/>
              <a:t>Diğer kamu kurum ve kuruluşlarından intikal eden bilgi/belgelerin Kurum kayıtlarına giriş tarihi,</a:t>
            </a:r>
          </a:p>
          <a:p>
            <a:pPr lvl="0" algn="just">
              <a:buFont typeface="Wingdings" panose="05000000000000000000" pitchFamily="2" charset="2"/>
              <a:buChar char="ü"/>
            </a:pPr>
            <a:r>
              <a:rPr lang="tr-TR" sz="1800" dirty="0"/>
              <a:t>Kesinleşen mahkeme kararlarının karar tarihi</a:t>
            </a:r>
            <a:r>
              <a:rPr lang="tr-TR" sz="1800" dirty="0" smtClean="0"/>
              <a:t>, esas </a:t>
            </a:r>
            <a:r>
              <a:rPr lang="tr-TR" sz="1800" dirty="0"/>
              <a:t>alınacaktır.</a:t>
            </a:r>
          </a:p>
          <a:p>
            <a:pPr algn="just"/>
            <a:endParaRPr lang="tr-TR" sz="1800" dirty="0"/>
          </a:p>
        </p:txBody>
      </p:sp>
      <p:sp>
        <p:nvSpPr>
          <p:cNvPr id="4" name="Altbilgi Yer Tutucusu 3"/>
          <p:cNvSpPr>
            <a:spLocks noGrp="1"/>
          </p:cNvSpPr>
          <p:nvPr>
            <p:ph type="ftr" sz="quarter" idx="11"/>
          </p:nvPr>
        </p:nvSpPr>
        <p:spPr/>
        <p:txBody>
          <a:bodyPr/>
          <a:lstStyle/>
          <a:p>
            <a:r>
              <a:rPr lang="tr-TR" dirty="0" smtClean="0"/>
              <a:t>MANİSA SOSYAL GÜVENLİK İL MÜDÜRLÜĞÜ</a:t>
            </a:r>
            <a:endParaRPr lang="tr-TR" dirty="0"/>
          </a:p>
        </p:txBody>
      </p:sp>
      <p:sp>
        <p:nvSpPr>
          <p:cNvPr id="5" name="Slayt Numarası Yer Tutucusu 4"/>
          <p:cNvSpPr>
            <a:spLocks noGrp="1"/>
          </p:cNvSpPr>
          <p:nvPr>
            <p:ph type="sldNum" sz="quarter" idx="12"/>
          </p:nvPr>
        </p:nvSpPr>
        <p:spPr/>
        <p:txBody>
          <a:bodyPr/>
          <a:lstStyle/>
          <a:p>
            <a:fld id="{10EBC74E-17B9-48B8-BE18-245EBB9FA2E0}" type="slidenum">
              <a:rPr lang="tr-TR" smtClean="0"/>
              <a:t>47</a:t>
            </a:fld>
            <a:endParaRPr lang="tr-TR" dirty="0"/>
          </a:p>
        </p:txBody>
      </p:sp>
      <p:sp>
        <p:nvSpPr>
          <p:cNvPr id="6" name="Dikdörtgen 5"/>
          <p:cNvSpPr/>
          <p:nvPr/>
        </p:nvSpPr>
        <p:spPr>
          <a:xfrm>
            <a:off x="1561735" y="1177409"/>
            <a:ext cx="2279085" cy="400110"/>
          </a:xfrm>
          <a:prstGeom prst="rect">
            <a:avLst/>
          </a:prstGeom>
        </p:spPr>
        <p:txBody>
          <a:bodyPr wrap="none">
            <a:spAutoFit/>
          </a:bodyPr>
          <a:lstStyle/>
          <a:p>
            <a:r>
              <a:rPr lang="tr-TR" sz="2000" b="1" dirty="0" smtClean="0">
                <a:solidFill>
                  <a:srgbClr val="C00000"/>
                </a:solidFill>
                <a:latin typeface="Calibri" pitchFamily="34" charset="0"/>
                <a:cs typeface="Calibri" panose="020F0502020204030204" pitchFamily="34" charset="0"/>
              </a:rPr>
              <a:t>Yararlanma </a:t>
            </a:r>
            <a:r>
              <a:rPr lang="tr-TR" sz="2000" b="1" dirty="0">
                <a:solidFill>
                  <a:srgbClr val="C00000"/>
                </a:solidFill>
                <a:latin typeface="Calibri" pitchFamily="34" charset="0"/>
                <a:cs typeface="Calibri" panose="020F0502020204030204" pitchFamily="34" charset="0"/>
              </a:rPr>
              <a:t>Şartları </a:t>
            </a:r>
            <a:endParaRPr lang="tr-TR" sz="2000" dirty="0">
              <a:solidFill>
                <a:srgbClr val="C00000"/>
              </a:solidFill>
            </a:endParaRPr>
          </a:p>
        </p:txBody>
      </p:sp>
      <p:sp>
        <p:nvSpPr>
          <p:cNvPr id="10" name="Köşeli Çift Ayraç 9"/>
          <p:cNvSpPr/>
          <p:nvPr/>
        </p:nvSpPr>
        <p:spPr>
          <a:xfrm>
            <a:off x="1391230" y="2238374"/>
            <a:ext cx="261357" cy="238125"/>
          </a:xfrm>
          <a:prstGeom prst="chevron">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11" name="Köşeli Çift Ayraç 10"/>
          <p:cNvSpPr/>
          <p:nvPr/>
        </p:nvSpPr>
        <p:spPr>
          <a:xfrm>
            <a:off x="1391230" y="2609849"/>
            <a:ext cx="261357" cy="238125"/>
          </a:xfrm>
          <a:prstGeom prst="chevron">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5375" y="1066800"/>
            <a:ext cx="505250" cy="505250"/>
          </a:xfrm>
          <a:prstGeom prst="rect">
            <a:avLst/>
          </a:prstGeom>
        </p:spPr>
      </p:pic>
    </p:spTree>
    <p:extLst>
      <p:ext uri="{BB962C8B-B14F-4D97-AF65-F5344CB8AC3E}">
        <p14:creationId xmlns:p14="http://schemas.microsoft.com/office/powerpoint/2010/main" val="2782591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254464920"/>
              </p:ext>
            </p:extLst>
          </p:nvPr>
        </p:nvGraphicFramePr>
        <p:xfrm>
          <a:off x="1207699" y="1483744"/>
          <a:ext cx="10575984" cy="4209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1"/>
          </p:nvPr>
        </p:nvSpPr>
        <p:spPr/>
        <p:txBody>
          <a:bodyPr/>
          <a:lstStyle/>
          <a:p>
            <a:r>
              <a:rPr lang="tr-TR" smtClean="0"/>
              <a:t>MANİSA SOSYAL GÜVENLİK İL MÜDÜRLÜĞÜ</a:t>
            </a:r>
            <a:endParaRPr lang="tr-TR" dirty="0"/>
          </a:p>
        </p:txBody>
      </p:sp>
      <p:sp>
        <p:nvSpPr>
          <p:cNvPr id="5" name="Slayt Numarası Yer Tutucusu 4"/>
          <p:cNvSpPr>
            <a:spLocks noGrp="1"/>
          </p:cNvSpPr>
          <p:nvPr>
            <p:ph type="sldNum" sz="quarter" idx="12"/>
          </p:nvPr>
        </p:nvSpPr>
        <p:spPr/>
        <p:txBody>
          <a:bodyPr/>
          <a:lstStyle/>
          <a:p>
            <a:fld id="{10EBC74E-17B9-48B8-BE18-245EBB9FA2E0}" type="slidenum">
              <a:rPr lang="tr-TR" smtClean="0"/>
              <a:t>48</a:t>
            </a:fld>
            <a:endParaRPr lang="tr-TR"/>
          </a:p>
        </p:txBody>
      </p:sp>
      <p:sp>
        <p:nvSpPr>
          <p:cNvPr id="6" name="Unvan 1"/>
          <p:cNvSpPr txBox="1">
            <a:spLocks/>
          </p:cNvSpPr>
          <p:nvPr/>
        </p:nvSpPr>
        <p:spPr>
          <a:xfrm>
            <a:off x="838200" y="365126"/>
            <a:ext cx="10515600" cy="4017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tr-TR" sz="1800" b="1" dirty="0" smtClean="0"/>
              <a:t>İDARİ PARA CEZASI YAPILANDIRMA İŞLEMLERİ (17143)</a:t>
            </a:r>
            <a:endParaRPr lang="tr-TR" sz="1800" b="1" dirty="0"/>
          </a:p>
        </p:txBody>
      </p:sp>
      <p:sp>
        <p:nvSpPr>
          <p:cNvPr id="8" name="Dikdörtgen 7"/>
          <p:cNvSpPr/>
          <p:nvPr/>
        </p:nvSpPr>
        <p:spPr>
          <a:xfrm>
            <a:off x="4148704" y="1179560"/>
            <a:ext cx="3894592" cy="400110"/>
          </a:xfrm>
          <a:prstGeom prst="rect">
            <a:avLst/>
          </a:prstGeom>
        </p:spPr>
        <p:txBody>
          <a:bodyPr wrap="none">
            <a:spAutoFit/>
          </a:bodyPr>
          <a:lstStyle/>
          <a:p>
            <a:r>
              <a:rPr lang="tr-TR" sz="2000" b="1" dirty="0" smtClean="0">
                <a:solidFill>
                  <a:srgbClr val="C00000"/>
                </a:solidFill>
                <a:latin typeface="Calibri" pitchFamily="34" charset="0"/>
                <a:cs typeface="Calibri" panose="020F0502020204030204" pitchFamily="34" charset="0"/>
              </a:rPr>
              <a:t>Başvuru Süresi ve Yararlanma Şekli</a:t>
            </a:r>
            <a:endParaRPr lang="tr-TR" sz="2000" b="1" dirty="0">
              <a:solidFill>
                <a:srgbClr val="C00000"/>
              </a:solidFill>
              <a:latin typeface="Calibri" pitchFamily="34" charset="0"/>
              <a:cs typeface="Calibri" panose="020F0502020204030204" pitchFamily="34" charset="0"/>
            </a:endParaRPr>
          </a:p>
        </p:txBody>
      </p:sp>
      <p:sp>
        <p:nvSpPr>
          <p:cNvPr id="2" name="Dikdörtgen 1"/>
          <p:cNvSpPr/>
          <p:nvPr/>
        </p:nvSpPr>
        <p:spPr>
          <a:xfrm>
            <a:off x="2294626" y="5711012"/>
            <a:ext cx="8289985" cy="369332"/>
          </a:xfrm>
          <a:prstGeom prst="rect">
            <a:avLst/>
          </a:prstGeom>
        </p:spPr>
        <p:txBody>
          <a:bodyPr wrap="square">
            <a:spAutoFit/>
          </a:bodyPr>
          <a:lstStyle/>
          <a:p>
            <a:pPr marL="285750" indent="-285750">
              <a:buClr>
                <a:srgbClr val="C00000"/>
              </a:buClr>
              <a:buFont typeface="Wingdings" panose="05000000000000000000" pitchFamily="2" charset="2"/>
              <a:buChar char="v"/>
            </a:pPr>
            <a:r>
              <a:rPr lang="tr-TR" dirty="0"/>
              <a:t>Söz konusu yapılandırma işlemleri 17143 yapılandırma kodu ile gerçekleştirilecektir.</a:t>
            </a:r>
          </a:p>
        </p:txBody>
      </p:sp>
    </p:spTree>
    <p:extLst>
      <p:ext uri="{BB962C8B-B14F-4D97-AF65-F5344CB8AC3E}">
        <p14:creationId xmlns:p14="http://schemas.microsoft.com/office/powerpoint/2010/main" val="347398150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12722" y="1474839"/>
            <a:ext cx="10341077" cy="206477"/>
          </a:xfrm>
        </p:spPr>
        <p:txBody>
          <a:bodyPr>
            <a:noAutofit/>
          </a:bodyPr>
          <a:lstStyle/>
          <a:p>
            <a:r>
              <a:rPr lang="tr-TR" sz="2000" b="1" dirty="0" smtClean="0">
                <a:solidFill>
                  <a:srgbClr val="C00000"/>
                </a:solidFill>
                <a:latin typeface="+mn-lt"/>
              </a:rPr>
              <a:t>Ödeme Planı</a:t>
            </a:r>
            <a:endParaRPr lang="tr-TR" sz="2000" b="1" dirty="0">
              <a:solidFill>
                <a:srgbClr val="C00000"/>
              </a:solidFill>
              <a:latin typeface="+mn-lt"/>
            </a:endParaRPr>
          </a:p>
        </p:txBody>
      </p:sp>
      <p:sp>
        <p:nvSpPr>
          <p:cNvPr id="3" name="İçerik Yer Tutucusu 2"/>
          <p:cNvSpPr>
            <a:spLocks noGrp="1"/>
          </p:cNvSpPr>
          <p:nvPr>
            <p:ph idx="1"/>
          </p:nvPr>
        </p:nvSpPr>
        <p:spPr>
          <a:xfrm>
            <a:off x="1032386" y="1825625"/>
            <a:ext cx="10321413" cy="4351338"/>
          </a:xfrm>
        </p:spPr>
        <p:txBody>
          <a:bodyPr>
            <a:normAutofit/>
          </a:bodyPr>
          <a:lstStyle/>
          <a:p>
            <a:pPr marL="0" indent="0" algn="just">
              <a:buNone/>
            </a:pPr>
            <a:r>
              <a:rPr lang="tr-TR" sz="1800" dirty="0" smtClean="0"/>
              <a:t>Taksit </a:t>
            </a:r>
            <a:r>
              <a:rPr lang="tr-TR" sz="1800" dirty="0"/>
              <a:t>ödemelerinin ilki idari para cezasının tebliğ tarihini takip eden aydan başlayacaktır. Bu sebeple tebliğ tarihi farklı aylarda olan idari para cezalarının ayrı ayrı yapılandırılması gerekmektedir. Tebliğ tarihleri farklı idari para cezaları için tebliğ tarihinden sonra yapılacak yasal süresindeki başvuru her idari para cezası için geçerli olacaktır</a:t>
            </a:r>
            <a:r>
              <a:rPr lang="tr-TR" sz="1800" dirty="0" smtClean="0"/>
              <a:t>.</a:t>
            </a:r>
          </a:p>
          <a:p>
            <a:pPr marL="0" indent="0" algn="just">
              <a:buNone/>
            </a:pPr>
            <a:endParaRPr lang="tr-TR" sz="1800" dirty="0"/>
          </a:p>
          <a:p>
            <a:pPr marL="0" indent="0" algn="just">
              <a:buNone/>
            </a:pPr>
            <a:r>
              <a:rPr lang="tr-TR" sz="1800" dirty="0" smtClean="0"/>
              <a:t>		</a:t>
            </a:r>
            <a:r>
              <a:rPr lang="tr-TR" sz="1800" dirty="0" err="1" smtClean="0"/>
              <a:t>İPC’nin</a:t>
            </a:r>
            <a:r>
              <a:rPr lang="tr-TR" sz="1800" dirty="0" smtClean="0"/>
              <a:t> tebliğ </a:t>
            </a:r>
            <a:r>
              <a:rPr lang="tr-TR" sz="1800" dirty="0"/>
              <a:t>tarihi: 20/10/2018</a:t>
            </a:r>
          </a:p>
          <a:p>
            <a:pPr marL="0" lvl="0" indent="0" algn="just">
              <a:buNone/>
            </a:pPr>
            <a:r>
              <a:rPr lang="tr-TR" sz="1800" dirty="0" smtClean="0"/>
              <a:t>		</a:t>
            </a:r>
            <a:r>
              <a:rPr lang="tr-TR" sz="1800" dirty="0" err="1" smtClean="0"/>
              <a:t>İPC’nin</a:t>
            </a:r>
            <a:r>
              <a:rPr lang="tr-TR" sz="1800" dirty="0"/>
              <a:t> </a:t>
            </a:r>
            <a:r>
              <a:rPr lang="tr-TR" sz="1800" dirty="0" smtClean="0"/>
              <a:t>tebliğ </a:t>
            </a:r>
            <a:r>
              <a:rPr lang="tr-TR" sz="1800" dirty="0"/>
              <a:t>tarihi: 10/11/2018</a:t>
            </a:r>
          </a:p>
          <a:p>
            <a:pPr marL="0" indent="0" algn="just">
              <a:buNone/>
            </a:pPr>
            <a:r>
              <a:rPr lang="tr-TR" sz="1800" dirty="0"/>
              <a:t> </a:t>
            </a:r>
          </a:p>
          <a:p>
            <a:pPr marL="0" indent="0" algn="just">
              <a:buNone/>
            </a:pPr>
            <a:r>
              <a:rPr lang="tr-TR" sz="1800" dirty="0"/>
              <a:t>İşverenin 12/11/2018 de müracaat ettiğini varsaydığımızda her iki idari para cezası içinde başvuru geçerli olacaktır. Tebliğ tarihleri farklı olduğu için her iki idari para cezası için ayrı ayrı 17143 ödeme planı oluşturulacaktır.</a:t>
            </a:r>
          </a:p>
          <a:p>
            <a:pPr algn="just"/>
            <a:endParaRPr lang="tr-TR" sz="1800" dirty="0"/>
          </a:p>
        </p:txBody>
      </p:sp>
      <p:sp>
        <p:nvSpPr>
          <p:cNvPr id="4" name="Altbilgi Yer Tutucusu 3"/>
          <p:cNvSpPr>
            <a:spLocks noGrp="1"/>
          </p:cNvSpPr>
          <p:nvPr>
            <p:ph type="ftr" sz="quarter" idx="11"/>
          </p:nvPr>
        </p:nvSpPr>
        <p:spPr/>
        <p:txBody>
          <a:bodyPr/>
          <a:lstStyle/>
          <a:p>
            <a:r>
              <a:rPr lang="tr-TR" dirty="0" smtClean="0"/>
              <a:t>MANİSA SOSYAL GÜVENLİK İL MÜDÜRLÜĞÜ</a:t>
            </a:r>
            <a:endParaRPr lang="tr-TR" dirty="0"/>
          </a:p>
        </p:txBody>
      </p:sp>
      <p:sp>
        <p:nvSpPr>
          <p:cNvPr id="5" name="Slayt Numarası Yer Tutucusu 4"/>
          <p:cNvSpPr>
            <a:spLocks noGrp="1"/>
          </p:cNvSpPr>
          <p:nvPr>
            <p:ph type="sldNum" sz="quarter" idx="12"/>
          </p:nvPr>
        </p:nvSpPr>
        <p:spPr/>
        <p:txBody>
          <a:bodyPr/>
          <a:lstStyle/>
          <a:p>
            <a:fld id="{10EBC74E-17B9-48B8-BE18-245EBB9FA2E0}" type="slidenum">
              <a:rPr lang="tr-TR" smtClean="0"/>
              <a:t>49</a:t>
            </a:fld>
            <a:endParaRPr lang="tr-TR"/>
          </a:p>
        </p:txBody>
      </p:sp>
      <p:sp>
        <p:nvSpPr>
          <p:cNvPr id="6" name="Unvan 1"/>
          <p:cNvSpPr txBox="1">
            <a:spLocks/>
          </p:cNvSpPr>
          <p:nvPr/>
        </p:nvSpPr>
        <p:spPr>
          <a:xfrm>
            <a:off x="838200" y="365126"/>
            <a:ext cx="10515600" cy="4017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tr-TR" sz="1800" b="1" dirty="0" smtClean="0"/>
              <a:t>İDARİ PARA CEZASI YAPILANDIRMA İŞLEMLERİ (17143)</a:t>
            </a:r>
            <a:endParaRPr lang="tr-TR" sz="1800" b="1" dirty="0"/>
          </a:p>
        </p:txBody>
      </p:sp>
      <p:grpSp>
        <p:nvGrpSpPr>
          <p:cNvPr id="7" name="Grup 6"/>
          <p:cNvGrpSpPr/>
          <p:nvPr/>
        </p:nvGrpSpPr>
        <p:grpSpPr>
          <a:xfrm>
            <a:off x="1511943" y="3244333"/>
            <a:ext cx="862641" cy="369332"/>
            <a:chOff x="1000664" y="1277882"/>
            <a:chExt cx="862641" cy="369332"/>
          </a:xfrm>
        </p:grpSpPr>
        <p:sp>
          <p:nvSpPr>
            <p:cNvPr id="8" name="Beşgen 7"/>
            <p:cNvSpPr/>
            <p:nvPr/>
          </p:nvSpPr>
          <p:spPr>
            <a:xfrm>
              <a:off x="1000664" y="1337096"/>
              <a:ext cx="862641" cy="250163"/>
            </a:xfrm>
            <a:prstGeom prst="homePlate">
              <a:avLst/>
            </a:prstGeom>
            <a:solidFill>
              <a:srgbClr val="E6294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1026742" y="1277882"/>
              <a:ext cx="758541" cy="369332"/>
            </a:xfrm>
            <a:prstGeom prst="rect">
              <a:avLst/>
            </a:prstGeom>
          </p:spPr>
          <p:txBody>
            <a:bodyPr wrap="none">
              <a:spAutoFit/>
            </a:bodyPr>
            <a:lstStyle/>
            <a:p>
              <a:r>
                <a:rPr lang="tr-TR" dirty="0">
                  <a:solidFill>
                    <a:schemeClr val="bg1"/>
                  </a:solidFill>
                  <a:cs typeface="Calibri" panose="020F0502020204030204" pitchFamily="34" charset="0"/>
                </a:rPr>
                <a:t>Örnek</a:t>
              </a:r>
              <a:endParaRPr lang="tr-TR" dirty="0"/>
            </a:p>
          </p:txBody>
        </p:sp>
      </p:grpSp>
    </p:spTree>
    <p:extLst>
      <p:ext uri="{BB962C8B-B14F-4D97-AF65-F5344CB8AC3E}">
        <p14:creationId xmlns:p14="http://schemas.microsoft.com/office/powerpoint/2010/main" val="1953837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a:xfrm>
            <a:off x="1514474" y="1696612"/>
            <a:ext cx="9931245" cy="3452783"/>
          </a:xfrm>
          <a:prstGeom prst="rect">
            <a:avLst/>
          </a:prstGeom>
        </p:spPr>
        <p:txBody>
          <a:bodyPr/>
          <a:lstStyle>
            <a:lvl1pPr marL="342900" indent="-342900" algn="l" rtl="0" eaLnBrk="0" fontAlgn="base" hangingPunct="0">
              <a:spcBef>
                <a:spcPct val="20000"/>
              </a:spcBef>
              <a:spcAft>
                <a:spcPct val="0"/>
              </a:spcAft>
              <a:buClr>
                <a:schemeClr val="tx1"/>
              </a:buClr>
              <a:buFont typeface="Wingdings" pitchFamily="2" charset="2"/>
              <a:buChar char="q"/>
              <a:defRPr sz="28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400">
                <a:solidFill>
                  <a:schemeClr val="tx1"/>
                </a:solidFill>
                <a:latin typeface="Calibri"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defRPr/>
            </a:pPr>
            <a:r>
              <a:rPr lang="tr-TR" sz="1800" dirty="0" smtClean="0">
                <a:cs typeface="Calibri" panose="020F0502020204030204" pitchFamily="34" charset="0"/>
              </a:rPr>
              <a:t>Yasal Dayanak</a:t>
            </a:r>
          </a:p>
          <a:p>
            <a:pPr marL="457200" lvl="1" indent="0" algn="just">
              <a:buNone/>
              <a:defRPr/>
            </a:pPr>
            <a:r>
              <a:rPr lang="tr-TR" sz="1800" dirty="0">
                <a:cs typeface="Calibri" panose="020F0502020204030204" pitchFamily="34" charset="0"/>
              </a:rPr>
              <a:t>5510 </a:t>
            </a:r>
            <a:r>
              <a:rPr lang="tr-TR" sz="1800" dirty="0" err="1">
                <a:cs typeface="Calibri" panose="020F0502020204030204" pitchFamily="34" charset="0"/>
              </a:rPr>
              <a:t>sk</a:t>
            </a:r>
            <a:r>
              <a:rPr lang="tr-TR" sz="1800" dirty="0">
                <a:cs typeface="Calibri" panose="020F0502020204030204" pitchFamily="34" charset="0"/>
              </a:rPr>
              <a:t> 81. Madde (k) </a:t>
            </a:r>
            <a:r>
              <a:rPr lang="tr-TR" sz="1800" dirty="0" smtClean="0">
                <a:cs typeface="Calibri" panose="020F0502020204030204" pitchFamily="34" charset="0"/>
              </a:rPr>
              <a:t>bendi</a:t>
            </a:r>
          </a:p>
          <a:p>
            <a:pPr marL="457200" lvl="1" indent="0" algn="just">
              <a:buNone/>
              <a:defRPr/>
            </a:pPr>
            <a:r>
              <a:rPr lang="tr-TR" sz="1800" dirty="0" smtClean="0">
                <a:cs typeface="Calibri" panose="020F0502020204030204" pitchFamily="34" charset="0"/>
              </a:rPr>
              <a:t>2018/28 </a:t>
            </a:r>
            <a:r>
              <a:rPr lang="tr-TR" sz="1800" dirty="0">
                <a:cs typeface="Calibri" panose="020F0502020204030204" pitchFamily="34" charset="0"/>
              </a:rPr>
              <a:t>sayılı Genelge</a:t>
            </a:r>
          </a:p>
          <a:p>
            <a:pPr marL="457200" lvl="1" indent="0" algn="just">
              <a:buNone/>
              <a:defRPr/>
            </a:pPr>
            <a:endParaRPr lang="tr-TR" sz="1800" dirty="0" smtClean="0">
              <a:cs typeface="Calibri" panose="020F0502020204030204" pitchFamily="34" charset="0"/>
            </a:endParaRPr>
          </a:p>
          <a:p>
            <a:pPr marL="0" indent="0" algn="just">
              <a:buNone/>
              <a:defRPr/>
            </a:pPr>
            <a:r>
              <a:rPr lang="tr-TR" sz="1800" dirty="0" smtClean="0">
                <a:cs typeface="Calibri" panose="020F0502020204030204" pitchFamily="34" charset="0"/>
              </a:rPr>
              <a:t>Yürürlük Tarihi	: </a:t>
            </a:r>
            <a:r>
              <a:rPr lang="tr-TR" sz="1800" b="0" dirty="0" smtClean="0">
                <a:cs typeface="Calibri" panose="020F0502020204030204" pitchFamily="34" charset="0"/>
              </a:rPr>
              <a:t>01/06/2018 - Süresiz</a:t>
            </a:r>
          </a:p>
          <a:p>
            <a:pPr marL="0" indent="0" algn="just">
              <a:buNone/>
              <a:defRPr/>
            </a:pPr>
            <a:endParaRPr lang="tr-TR" sz="1800" b="0" dirty="0" smtClean="0">
              <a:cs typeface="Calibri" panose="020F0502020204030204" pitchFamily="34" charset="0"/>
            </a:endParaRPr>
          </a:p>
          <a:p>
            <a:pPr marL="0" indent="0" algn="just">
              <a:buNone/>
              <a:defRPr/>
            </a:pPr>
            <a:endParaRPr lang="tr-TR" sz="1800" b="0" dirty="0" smtClean="0">
              <a:cs typeface="Calibri" panose="020F0502020204030204" pitchFamily="34" charset="0"/>
            </a:endParaRPr>
          </a:p>
          <a:p>
            <a:pPr marL="0" indent="0" algn="just">
              <a:buNone/>
              <a:defRPr/>
            </a:pPr>
            <a:r>
              <a:rPr lang="tr-TR" sz="1800" dirty="0" smtClean="0">
                <a:cs typeface="Calibri" panose="020F0502020204030204" pitchFamily="34" charset="0"/>
              </a:rPr>
              <a:t>Prim Teşvik Oranı</a:t>
            </a:r>
          </a:p>
          <a:p>
            <a:pPr marL="457200" lvl="1" indent="0" algn="just">
              <a:buNone/>
              <a:defRPr/>
            </a:pPr>
            <a:r>
              <a:rPr lang="tr-TR" sz="1800" dirty="0" smtClean="0">
                <a:cs typeface="Calibri" panose="020F0502020204030204" pitchFamily="34" charset="0"/>
              </a:rPr>
              <a:t>Vergi </a:t>
            </a:r>
            <a:r>
              <a:rPr lang="tr-TR" sz="1800" dirty="0">
                <a:cs typeface="Calibri" panose="020F0502020204030204" pitchFamily="34" charset="0"/>
              </a:rPr>
              <a:t>mükellefiyet başlangıç tarihi ve sigortalılık tarihi itibariyle 18 yaşını doldurmuş ve 29 yaşını doldurmamış </a:t>
            </a:r>
            <a:r>
              <a:rPr lang="tr-TR" sz="1800" dirty="0" smtClean="0">
                <a:cs typeface="Calibri" panose="020F0502020204030204" pitchFamily="34" charset="0"/>
              </a:rPr>
              <a:t>olan sigortalıların </a:t>
            </a:r>
            <a:r>
              <a:rPr lang="tr-TR" sz="1800" i="1" dirty="0" smtClean="0">
                <a:cs typeface="Calibri" panose="020F0502020204030204" pitchFamily="34" charset="0"/>
              </a:rPr>
              <a:t>(adi ortaklıklar ve şahıs şirket ortaklıklarında sadece bir ortak bu fıkra hükmünden yararlandırılır)</a:t>
            </a:r>
            <a:r>
              <a:rPr lang="tr-TR" sz="1800" dirty="0" smtClean="0">
                <a:cs typeface="Calibri" panose="020F0502020204030204" pitchFamily="34" charset="0"/>
              </a:rPr>
              <a:t>; prim tutarları </a:t>
            </a:r>
            <a:r>
              <a:rPr lang="tr-TR" sz="1800" dirty="0">
                <a:cs typeface="Calibri" panose="020F0502020204030204" pitchFamily="34" charset="0"/>
              </a:rPr>
              <a:t>1 yıl süreyle </a:t>
            </a:r>
            <a:r>
              <a:rPr lang="tr-TR" sz="1800" dirty="0" smtClean="0">
                <a:cs typeface="Calibri" panose="020F0502020204030204" pitchFamily="34" charset="0"/>
              </a:rPr>
              <a:t>82 </a:t>
            </a:r>
            <a:r>
              <a:rPr lang="tr-TR" sz="1800" dirty="0" err="1" smtClean="0">
                <a:cs typeface="Calibri" panose="020F0502020204030204" pitchFamily="34" charset="0"/>
              </a:rPr>
              <a:t>nci</a:t>
            </a:r>
            <a:r>
              <a:rPr lang="tr-TR" sz="1800" dirty="0" smtClean="0">
                <a:cs typeface="Calibri" panose="020F0502020204030204" pitchFamily="34" charset="0"/>
              </a:rPr>
              <a:t> </a:t>
            </a:r>
            <a:r>
              <a:rPr lang="tr-TR" sz="1800" dirty="0">
                <a:cs typeface="Calibri" panose="020F0502020204030204" pitchFamily="34" charset="0"/>
              </a:rPr>
              <a:t>madde uyarınca belirlenen prime esas kazanç alt </a:t>
            </a:r>
            <a:r>
              <a:rPr lang="tr-TR" sz="1800" dirty="0" smtClean="0">
                <a:cs typeface="Calibri" panose="020F0502020204030204" pitchFamily="34" charset="0"/>
              </a:rPr>
              <a:t>sınırı </a:t>
            </a:r>
            <a:r>
              <a:rPr lang="tr-TR" sz="1800" dirty="0">
                <a:cs typeface="Calibri" panose="020F0502020204030204" pitchFamily="34" charset="0"/>
              </a:rPr>
              <a:t>üzerinden </a:t>
            </a:r>
            <a:r>
              <a:rPr lang="tr-TR" sz="1800" dirty="0" err="1">
                <a:cs typeface="Calibri" panose="020F0502020204030204" pitchFamily="34" charset="0"/>
              </a:rPr>
              <a:t>Hâzinece</a:t>
            </a:r>
            <a:r>
              <a:rPr lang="tr-TR" sz="1800" dirty="0">
                <a:cs typeface="Calibri" panose="020F0502020204030204" pitchFamily="34" charset="0"/>
              </a:rPr>
              <a:t> </a:t>
            </a:r>
            <a:r>
              <a:rPr lang="tr-TR" sz="1800" dirty="0" smtClean="0">
                <a:cs typeface="Calibri" panose="020F0502020204030204" pitchFamily="34" charset="0"/>
              </a:rPr>
              <a:t>karşılanır.</a:t>
            </a:r>
            <a:endParaRPr lang="tr-TR" sz="1800" dirty="0">
              <a:cs typeface="Calibri" panose="020F0502020204030204" pitchFamily="34" charset="0"/>
            </a:endParaRPr>
          </a:p>
          <a:p>
            <a:pPr marL="457200" lvl="1" indent="0">
              <a:buNone/>
              <a:defRPr/>
            </a:pPr>
            <a:r>
              <a:rPr lang="tr-TR" sz="1800" dirty="0" smtClean="0">
                <a:cs typeface="Calibri" panose="020F0502020204030204" pitchFamily="34" charset="0"/>
              </a:rPr>
              <a:t> </a:t>
            </a:r>
          </a:p>
          <a:p>
            <a:pPr marL="457200" lvl="1" indent="0" algn="just">
              <a:buNone/>
              <a:defRPr/>
            </a:pPr>
            <a:endParaRPr lang="tr-TR" sz="1800" dirty="0">
              <a:cs typeface="Calibri" panose="020F0502020204030204" pitchFamily="34" charset="0"/>
            </a:endParaRPr>
          </a:p>
        </p:txBody>
      </p:sp>
      <p:sp>
        <p:nvSpPr>
          <p:cNvPr id="2" name="Altbilgi Yer Tutucusu 1"/>
          <p:cNvSpPr>
            <a:spLocks noGrp="1"/>
          </p:cNvSpPr>
          <p:nvPr>
            <p:ph type="ftr" sz="quarter" idx="11"/>
          </p:nvPr>
        </p:nvSpPr>
        <p:spPr/>
        <p:txBody>
          <a:bodyPr/>
          <a:lstStyle/>
          <a:p>
            <a:r>
              <a:rPr lang="tr-TR" smtClean="0"/>
              <a:t>MANİSA SOSYAL GÜVENLİK İL MÜDÜRLÜĞÜ</a:t>
            </a:r>
            <a:endParaRPr lang="tr-TR" dirty="0"/>
          </a:p>
        </p:txBody>
      </p:sp>
      <p:sp>
        <p:nvSpPr>
          <p:cNvPr id="3" name="Slayt Numarası Yer Tutucusu 2"/>
          <p:cNvSpPr>
            <a:spLocks noGrp="1"/>
          </p:cNvSpPr>
          <p:nvPr>
            <p:ph type="sldNum" sz="quarter" idx="12"/>
          </p:nvPr>
        </p:nvSpPr>
        <p:spPr/>
        <p:txBody>
          <a:bodyPr/>
          <a:lstStyle/>
          <a:p>
            <a:fld id="{10EBC74E-17B9-48B8-BE18-245EBB9FA2E0}" type="slidenum">
              <a:rPr lang="tr-TR" smtClean="0"/>
              <a:t>5</a:t>
            </a:fld>
            <a:endParaRPr lang="tr-TR" dirty="0"/>
          </a:p>
        </p:txBody>
      </p:sp>
      <p:sp>
        <p:nvSpPr>
          <p:cNvPr id="13" name="Yuvarlatılmış Dikdörtgen 12"/>
          <p:cNvSpPr/>
          <p:nvPr/>
        </p:nvSpPr>
        <p:spPr>
          <a:xfrm>
            <a:off x="1083120" y="416279"/>
            <a:ext cx="10315883" cy="377976"/>
          </a:xfrm>
          <a:prstGeom prst="roundRect">
            <a:avLst/>
          </a:prstGeom>
          <a:noFill/>
        </p:spPr>
        <p:txBody>
          <a:bodyPr vert="horz" wrap="square" lIns="91440" tIns="45720" rIns="91440" bIns="45720" rtlCol="0" anchor="ctr">
            <a:spAutoFit/>
          </a:bodyPr>
          <a:lstStyle/>
          <a:p>
            <a:pPr algn="ctr">
              <a:lnSpc>
                <a:spcPct val="90000"/>
              </a:lnSpc>
              <a:spcBef>
                <a:spcPct val="0"/>
              </a:spcBef>
            </a:pPr>
            <a:r>
              <a:rPr lang="tr-TR" b="1" dirty="0" smtClean="0">
                <a:solidFill>
                  <a:schemeClr val="tx1"/>
                </a:solidFill>
                <a:latin typeface="Segoe UI Black" panose="020B0A02040204020203" pitchFamily="34" charset="0"/>
                <a:ea typeface="Segoe UI Black" panose="020B0A02040204020203" pitchFamily="34" charset="0"/>
                <a:cs typeface="Segoe UI Black" panose="020B0A02040204020203" pitchFamily="34" charset="0"/>
              </a:rPr>
              <a:t>GENÇ GİRİŞİMCİ TEŞVİKİ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2193" y="1337094"/>
            <a:ext cx="4441596" cy="2521787"/>
          </a:xfrm>
          <a:prstGeom prst="rect">
            <a:avLst/>
          </a:prstGeom>
          <a:ln>
            <a:noFill/>
          </a:ln>
          <a:effectLst>
            <a:softEdge rad="112500"/>
          </a:effectLst>
        </p:spPr>
      </p:pic>
      <p:sp>
        <p:nvSpPr>
          <p:cNvPr id="7" name="Rectangle 17"/>
          <p:cNvSpPr/>
          <p:nvPr/>
        </p:nvSpPr>
        <p:spPr>
          <a:xfrm>
            <a:off x="1414464" y="3001123"/>
            <a:ext cx="109536" cy="4018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 name="Rectangle 18"/>
          <p:cNvSpPr/>
          <p:nvPr/>
        </p:nvSpPr>
        <p:spPr>
          <a:xfrm>
            <a:off x="1414464" y="1685924"/>
            <a:ext cx="109536" cy="401869"/>
          </a:xfrm>
          <a:prstGeom prst="rect">
            <a:avLst/>
          </a:prstGeom>
          <a:solidFill>
            <a:srgbClr val="E629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 name="Rectangle 19"/>
          <p:cNvSpPr/>
          <p:nvPr/>
        </p:nvSpPr>
        <p:spPr>
          <a:xfrm>
            <a:off x="1414464" y="3988685"/>
            <a:ext cx="109536" cy="40186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0" name="Rectangle 30">
            <a:extLst>
              <a:ext uri="{FF2B5EF4-FFF2-40B4-BE49-F238E27FC236}">
                <a16:creationId xmlns:a16="http://schemas.microsoft.com/office/drawing/2014/main" xmlns="" id="{11AA9935-1718-4A6D-9FE6-1B7BC4D1F07C}"/>
              </a:ext>
            </a:extLst>
          </p:cNvPr>
          <p:cNvSpPr/>
          <p:nvPr/>
        </p:nvSpPr>
        <p:spPr>
          <a:xfrm>
            <a:off x="1026776" y="3027378"/>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 name="Rectangle 9">
            <a:extLst>
              <a:ext uri="{FF2B5EF4-FFF2-40B4-BE49-F238E27FC236}">
                <a16:creationId xmlns:a16="http://schemas.microsoft.com/office/drawing/2014/main" xmlns="" id="{7DBDFC12-001E-497F-A7C8-5F86E85AC7AF}"/>
              </a:ext>
            </a:extLst>
          </p:cNvPr>
          <p:cNvSpPr/>
          <p:nvPr/>
        </p:nvSpPr>
        <p:spPr>
          <a:xfrm>
            <a:off x="1005318" y="1713250"/>
            <a:ext cx="360125" cy="33710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 name="Pie 24">
            <a:extLst>
              <a:ext uri="{FF2B5EF4-FFF2-40B4-BE49-F238E27FC236}">
                <a16:creationId xmlns:a16="http://schemas.microsoft.com/office/drawing/2014/main" xmlns="" id="{093283E6-61A7-446E-A7EE-4B3B1B71226A}"/>
              </a:ext>
            </a:extLst>
          </p:cNvPr>
          <p:cNvSpPr/>
          <p:nvPr/>
        </p:nvSpPr>
        <p:spPr>
          <a:xfrm>
            <a:off x="1010150" y="4008621"/>
            <a:ext cx="350460" cy="348520"/>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Tree>
    <p:extLst>
      <p:ext uri="{BB962C8B-B14F-4D97-AF65-F5344CB8AC3E}">
        <p14:creationId xmlns:p14="http://schemas.microsoft.com/office/powerpoint/2010/main" val="30189739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089335" y="1498828"/>
            <a:ext cx="10226365" cy="4729500"/>
          </a:xfrm>
          <a:prstGeom prst="rect">
            <a:avLst/>
          </a:prstGeom>
        </p:spPr>
        <p:txBody>
          <a:bodyPr wrap="square">
            <a:spAutoFit/>
          </a:bodyPr>
          <a:lstStyle/>
          <a:p>
            <a:pPr algn="just" eaLnBrk="0" fontAlgn="base" hangingPunct="0">
              <a:spcBef>
                <a:spcPct val="20000"/>
              </a:spcBef>
              <a:spcAft>
                <a:spcPct val="0"/>
              </a:spcAft>
              <a:buClr>
                <a:schemeClr val="tx1"/>
              </a:buClr>
              <a:defRPr/>
            </a:pPr>
            <a:endParaRPr lang="tr-TR" b="1" dirty="0" smtClean="0">
              <a:latin typeface="Calibri" pitchFamily="34" charset="0"/>
              <a:cs typeface="Calibri" panose="020F0502020204030204" pitchFamily="34" charset="0"/>
            </a:endParaRPr>
          </a:p>
          <a:p>
            <a:pPr marL="742950" lvl="1" indent="-285750" algn="just">
              <a:spcAft>
                <a:spcPts val="400"/>
              </a:spcAft>
              <a:buClr>
                <a:schemeClr val="bg1"/>
              </a:buClr>
              <a:buFont typeface="Wingdings" panose="05000000000000000000" pitchFamily="2" charset="2"/>
              <a:buChar char="§"/>
            </a:pPr>
            <a:r>
              <a:rPr lang="tr-TR" dirty="0" smtClean="0">
                <a:latin typeface="Calibri" panose="020F0502020204030204" pitchFamily="34" charset="0"/>
                <a:cs typeface="Calibri" panose="020F0502020204030204" pitchFamily="34" charset="0"/>
              </a:rPr>
              <a:t>Sigortalının </a:t>
            </a:r>
            <a:r>
              <a:rPr lang="tr-TR" dirty="0">
                <a:latin typeface="Calibri" panose="020F0502020204030204" pitchFamily="34" charset="0"/>
                <a:cs typeface="Calibri" panose="020F0502020204030204" pitchFamily="34" charset="0"/>
              </a:rPr>
              <a:t>vergi mükellefiyet başlangıç tarihi ve sigortalılık tarihi itibariyle </a:t>
            </a:r>
            <a:r>
              <a:rPr lang="tr-TR" b="1" dirty="0">
                <a:latin typeface="Calibri" panose="020F0502020204030204" pitchFamily="34" charset="0"/>
                <a:cs typeface="Calibri" panose="020F0502020204030204" pitchFamily="34" charset="0"/>
              </a:rPr>
              <a:t>18 yaşını doldurmuş ve 29 yaşını doldurmamış</a:t>
            </a:r>
            <a:r>
              <a:rPr lang="tr-TR" dirty="0">
                <a:latin typeface="Calibri" panose="020F0502020204030204" pitchFamily="34" charset="0"/>
                <a:cs typeface="Calibri" panose="020F0502020204030204" pitchFamily="34" charset="0"/>
              </a:rPr>
              <a:t> olması gerekmektedir.</a:t>
            </a:r>
          </a:p>
          <a:p>
            <a:pPr marL="742950" lvl="1" indent="-285750" algn="just">
              <a:spcAft>
                <a:spcPts val="400"/>
              </a:spcAft>
              <a:buClr>
                <a:schemeClr val="bg1"/>
              </a:buClr>
              <a:buFont typeface="Wingdings" panose="05000000000000000000" pitchFamily="2" charset="2"/>
              <a:buChar char="§"/>
            </a:pPr>
            <a:r>
              <a:rPr lang="tr-TR" dirty="0" smtClean="0">
                <a:latin typeface="Calibri" panose="020F0502020204030204" pitchFamily="34" charset="0"/>
                <a:cs typeface="Calibri" panose="020F0502020204030204" pitchFamily="34" charset="0"/>
              </a:rPr>
              <a:t>5510 </a:t>
            </a:r>
            <a:r>
              <a:rPr lang="tr-TR" dirty="0">
                <a:latin typeface="Calibri" panose="020F0502020204030204" pitchFamily="34" charset="0"/>
                <a:cs typeface="Calibri" panose="020F0502020204030204" pitchFamily="34" charset="0"/>
              </a:rPr>
              <a:t>sayılı Kanunun 4 üncü maddesinin birinci fıkrasının (b) bendinin (1) numaralı alt bendi kapsamında 1/6/2018 tarihinden itibaren </a:t>
            </a:r>
            <a:r>
              <a:rPr lang="tr-TR" b="1" dirty="0">
                <a:latin typeface="Calibri" panose="020F0502020204030204" pitchFamily="34" charset="0"/>
                <a:cs typeface="Calibri" panose="020F0502020204030204" pitchFamily="34" charset="0"/>
              </a:rPr>
              <a:t>ilk defa sigortalı sayılan gerçek kişiler ile adi ortaklıklar ve şahıs şirket ortaklıklarında sadece bir ortak </a:t>
            </a:r>
            <a:r>
              <a:rPr lang="tr-TR" dirty="0">
                <a:latin typeface="Calibri" panose="020F0502020204030204" pitchFamily="34" charset="0"/>
                <a:cs typeface="Calibri" panose="020F0502020204030204" pitchFamily="34" charset="0"/>
              </a:rPr>
              <a:t>söz konusu teşvikten yararlandırılır.</a:t>
            </a:r>
          </a:p>
          <a:p>
            <a:pPr marL="742950" lvl="1" indent="-285750" algn="just">
              <a:spcAft>
                <a:spcPts val="400"/>
              </a:spcAft>
              <a:buClr>
                <a:schemeClr val="bg1"/>
              </a:buClr>
              <a:buFont typeface="Wingdings" panose="05000000000000000000" pitchFamily="2" charset="2"/>
              <a:buChar char="§"/>
            </a:pPr>
            <a:r>
              <a:rPr lang="tr-TR" dirty="0" smtClean="0">
                <a:latin typeface="Calibri" panose="020F0502020204030204" pitchFamily="34" charset="0"/>
                <a:cs typeface="Calibri" panose="020F0502020204030204" pitchFamily="34" charset="0"/>
              </a:rPr>
              <a:t>Sigortalılar </a:t>
            </a:r>
            <a:r>
              <a:rPr lang="tr-TR" dirty="0">
                <a:latin typeface="Calibri" panose="020F0502020204030204" pitchFamily="34" charset="0"/>
                <a:cs typeface="Calibri" panose="020F0502020204030204" pitchFamily="34" charset="0"/>
              </a:rPr>
              <a:t>söz konusu teşvikten tescil tarihinden itibaren </a:t>
            </a:r>
            <a:r>
              <a:rPr lang="tr-TR" b="1" dirty="0" smtClean="0">
                <a:latin typeface="Calibri" panose="020F0502020204030204" pitchFamily="34" charset="0"/>
                <a:cs typeface="Calibri" panose="020F0502020204030204" pitchFamily="34" charset="0"/>
              </a:rPr>
              <a:t>1 </a:t>
            </a:r>
            <a:r>
              <a:rPr lang="tr-TR" b="1" dirty="0">
                <a:latin typeface="Calibri" panose="020F0502020204030204" pitchFamily="34" charset="0"/>
                <a:cs typeface="Calibri" panose="020F0502020204030204" pitchFamily="34" charset="0"/>
              </a:rPr>
              <a:t>yıl süreyle </a:t>
            </a:r>
            <a:r>
              <a:rPr lang="tr-TR" dirty="0">
                <a:latin typeface="Calibri" panose="020F0502020204030204" pitchFamily="34" charset="0"/>
                <a:cs typeface="Calibri" panose="020F0502020204030204" pitchFamily="34" charset="0"/>
              </a:rPr>
              <a:t>yararlandırılacaktır</a:t>
            </a:r>
            <a:r>
              <a:rPr lang="tr-TR" dirty="0" smtClean="0">
                <a:latin typeface="Calibri" panose="020F0502020204030204" pitchFamily="34" charset="0"/>
                <a:cs typeface="Calibri" panose="020F0502020204030204" pitchFamily="34" charset="0"/>
              </a:rPr>
              <a:t>.</a:t>
            </a:r>
          </a:p>
          <a:p>
            <a:pPr marL="742950" lvl="1" indent="-285750" algn="just">
              <a:spcAft>
                <a:spcPts val="400"/>
              </a:spcAft>
              <a:buClr>
                <a:schemeClr val="bg1"/>
              </a:buClr>
              <a:buFont typeface="Wingdings" panose="05000000000000000000" pitchFamily="2" charset="2"/>
              <a:buChar char="§"/>
            </a:pPr>
            <a:r>
              <a:rPr lang="tr-TR" dirty="0"/>
              <a:t>Prim teşvikinden yararlanmak isteyen sigortalıların, 193 sayılı Gelir Vergisi Kanununun mükerrer 20 </a:t>
            </a:r>
            <a:r>
              <a:rPr lang="tr-TR" dirty="0" err="1"/>
              <a:t>nci</a:t>
            </a:r>
            <a:r>
              <a:rPr lang="tr-TR" dirty="0"/>
              <a:t> maddesi kapsamında genç girişimcilerde kazanç istisnasından faydalandığına dair sorgulamanın Başkanlığımız ile Gelir İdaresi Başkanlığı arasında karşılıklı veri transferi aracılığı ile internet üzerinden yapılmasına istinaden tescil işlemleri yapılacaktır. Ancak, Gelir İdaresi Başkanlığı ile karşılıklı veri transferi yapılıncaya kadar teşvikten yararlanmak isteyen sigortalının 193 sayılı Gelir Vergisi Kanununun mükerrer 20 </a:t>
            </a:r>
            <a:r>
              <a:rPr lang="tr-TR" dirty="0" err="1"/>
              <a:t>nci</a:t>
            </a:r>
            <a:r>
              <a:rPr lang="tr-TR" dirty="0"/>
              <a:t> maddesi kapsamında kazanç istisnasından faydalandığına dair belgeyi bağlı bulunduğu vergi dairesinden alarak sosyal güvenlik il müdürlüklerine/sosyal güvenlik merkezlerine müracaat etmeleri gerekmektedir.</a:t>
            </a:r>
          </a:p>
          <a:p>
            <a:pPr lvl="1">
              <a:spcAft>
                <a:spcPts val="400"/>
              </a:spcAft>
            </a:pPr>
            <a:endParaRPr lang="tr-TR" dirty="0">
              <a:latin typeface="Calibri" panose="020F0502020204030204" pitchFamily="34" charset="0"/>
              <a:cs typeface="Calibri" panose="020F0502020204030204" pitchFamily="34" charset="0"/>
            </a:endParaRPr>
          </a:p>
        </p:txBody>
      </p:sp>
      <p:sp>
        <p:nvSpPr>
          <p:cNvPr id="2" name="Altbilgi Yer Tutucusu 1"/>
          <p:cNvSpPr>
            <a:spLocks noGrp="1"/>
          </p:cNvSpPr>
          <p:nvPr>
            <p:ph type="ftr" sz="quarter" idx="11"/>
          </p:nvPr>
        </p:nvSpPr>
        <p:spPr/>
        <p:txBody>
          <a:bodyPr/>
          <a:lstStyle/>
          <a:p>
            <a:r>
              <a:rPr lang="tr-TR" smtClean="0"/>
              <a:t>MANİSA SOSYAL GÜVENLİK İL MÜDÜRLÜĞÜ</a:t>
            </a:r>
            <a:endParaRPr lang="tr-TR" dirty="0"/>
          </a:p>
        </p:txBody>
      </p:sp>
      <p:sp>
        <p:nvSpPr>
          <p:cNvPr id="5" name="Slayt Numarası Yer Tutucusu 4"/>
          <p:cNvSpPr>
            <a:spLocks noGrp="1"/>
          </p:cNvSpPr>
          <p:nvPr>
            <p:ph type="sldNum" sz="quarter" idx="12"/>
          </p:nvPr>
        </p:nvSpPr>
        <p:spPr/>
        <p:txBody>
          <a:bodyPr/>
          <a:lstStyle/>
          <a:p>
            <a:fld id="{10EBC74E-17B9-48B8-BE18-245EBB9FA2E0}" type="slidenum">
              <a:rPr lang="tr-TR" smtClean="0"/>
              <a:t>6</a:t>
            </a:fld>
            <a:endParaRPr lang="tr-TR"/>
          </a:p>
        </p:txBody>
      </p:sp>
      <p:sp>
        <p:nvSpPr>
          <p:cNvPr id="15" name="Yuvarlatılmış Dikdörtgen 14"/>
          <p:cNvSpPr/>
          <p:nvPr/>
        </p:nvSpPr>
        <p:spPr>
          <a:xfrm>
            <a:off x="1083120" y="416279"/>
            <a:ext cx="10315883" cy="377976"/>
          </a:xfrm>
          <a:prstGeom prst="roundRect">
            <a:avLst/>
          </a:prstGeom>
          <a:noFill/>
        </p:spPr>
        <p:txBody>
          <a:bodyPr vert="horz" wrap="square" lIns="91440" tIns="45720" rIns="91440" bIns="45720" rtlCol="0" anchor="ctr">
            <a:spAutoFit/>
          </a:bodyPr>
          <a:lstStyle/>
          <a:p>
            <a:pPr algn="ctr">
              <a:lnSpc>
                <a:spcPct val="90000"/>
              </a:lnSpc>
              <a:spcBef>
                <a:spcPct val="0"/>
              </a:spcBef>
            </a:pPr>
            <a:r>
              <a:rPr lang="tr-TR" b="1" dirty="0" smtClean="0">
                <a:solidFill>
                  <a:schemeClr val="tx1"/>
                </a:solidFill>
                <a:latin typeface="Segoe UI Black" panose="020B0A02040204020203" pitchFamily="34" charset="0"/>
                <a:ea typeface="Segoe UI Black" panose="020B0A02040204020203" pitchFamily="34" charset="0"/>
                <a:cs typeface="Segoe UI Black" panose="020B0A02040204020203" pitchFamily="34" charset="0"/>
              </a:rPr>
              <a:t>GENÇ GİRİŞİMCİ TEŞVİKİ</a:t>
            </a:r>
          </a:p>
        </p:txBody>
      </p:sp>
      <p:sp>
        <p:nvSpPr>
          <p:cNvPr id="4" name="Dikdörtgen 3"/>
          <p:cNvSpPr/>
          <p:nvPr/>
        </p:nvSpPr>
        <p:spPr>
          <a:xfrm>
            <a:off x="1650225" y="1177409"/>
            <a:ext cx="3387081" cy="400110"/>
          </a:xfrm>
          <a:prstGeom prst="rect">
            <a:avLst/>
          </a:prstGeom>
        </p:spPr>
        <p:txBody>
          <a:bodyPr wrap="none">
            <a:spAutoFit/>
          </a:bodyPr>
          <a:lstStyle/>
          <a:p>
            <a:r>
              <a:rPr lang="tr-TR" sz="2000" b="1" dirty="0">
                <a:solidFill>
                  <a:srgbClr val="C00000"/>
                </a:solidFill>
                <a:latin typeface="Calibri" pitchFamily="34" charset="0"/>
                <a:cs typeface="Calibri" panose="020F0502020204030204" pitchFamily="34" charset="0"/>
              </a:rPr>
              <a:t> Teşvikten Yararlanma Şartları </a:t>
            </a:r>
          </a:p>
        </p:txBody>
      </p:sp>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8725" y="1095375"/>
            <a:ext cx="505250" cy="505250"/>
          </a:xfrm>
          <a:prstGeom prst="rect">
            <a:avLst/>
          </a:prstGeom>
        </p:spPr>
      </p:pic>
      <p:pic>
        <p:nvPicPr>
          <p:cNvPr id="18" name="Resim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2575" y="1790699"/>
            <a:ext cx="295275" cy="295275"/>
          </a:xfrm>
          <a:prstGeom prst="rect">
            <a:avLst/>
          </a:prstGeom>
        </p:spPr>
      </p:pic>
      <p:pic>
        <p:nvPicPr>
          <p:cNvPr id="19" name="Resim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2575" y="2362199"/>
            <a:ext cx="295275" cy="295275"/>
          </a:xfrm>
          <a:prstGeom prst="rect">
            <a:avLst/>
          </a:prstGeom>
        </p:spPr>
      </p:pic>
      <p:pic>
        <p:nvPicPr>
          <p:cNvPr id="20" name="Resim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2575" y="3238499"/>
            <a:ext cx="295275" cy="295275"/>
          </a:xfrm>
          <a:prstGeom prst="rect">
            <a:avLst/>
          </a:prstGeom>
        </p:spPr>
      </p:pic>
      <p:pic>
        <p:nvPicPr>
          <p:cNvPr id="21" name="Resim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2575" y="3571874"/>
            <a:ext cx="295275" cy="295275"/>
          </a:xfrm>
          <a:prstGeom prst="rect">
            <a:avLst/>
          </a:prstGeom>
        </p:spPr>
      </p:pic>
    </p:spTree>
    <p:extLst>
      <p:ext uri="{BB962C8B-B14F-4D97-AF65-F5344CB8AC3E}">
        <p14:creationId xmlns:p14="http://schemas.microsoft.com/office/powerpoint/2010/main" val="34280853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072628" y="1600948"/>
            <a:ext cx="10575396" cy="4165243"/>
          </a:xfrm>
          <a:prstGeom prst="rect">
            <a:avLst/>
          </a:prstGeom>
        </p:spPr>
        <p:txBody>
          <a:bodyPr wrap="square">
            <a:spAutoFit/>
          </a:bodyPr>
          <a:lstStyle/>
          <a:p>
            <a:pPr marL="742950" lvl="1" indent="-285750" algn="just">
              <a:spcAft>
                <a:spcPts val="400"/>
              </a:spcAft>
              <a:buClr>
                <a:schemeClr val="bg1"/>
              </a:buClr>
              <a:buFont typeface="Wingdings" panose="05000000000000000000" pitchFamily="2" charset="2"/>
              <a:buChar char="§"/>
            </a:pPr>
            <a:r>
              <a:rPr lang="tr-TR" dirty="0" smtClean="0">
                <a:latin typeface="Calibri" panose="020F0502020204030204" pitchFamily="34" charset="0"/>
                <a:cs typeface="Calibri" panose="020F0502020204030204" pitchFamily="34" charset="0"/>
              </a:rPr>
              <a:t>Prim </a:t>
            </a:r>
            <a:r>
              <a:rPr lang="tr-TR" dirty="0">
                <a:latin typeface="Calibri" panose="020F0502020204030204" pitchFamily="34" charset="0"/>
                <a:cs typeface="Calibri" panose="020F0502020204030204" pitchFamily="34" charset="0"/>
              </a:rPr>
              <a:t>teşvikinden yararlanan sigortalıların aylık prime esas kazançları, günlük prime esas kazanç alt sınırının otuz katı olarak belirlendiğinden bu kapsamdaki sigortalıların farklı bir tutardaki beyanları sosyal güvenlik il müdürlüklerince/sosyal güvenlik merkezlerince kabul edilmeyecek, </a:t>
            </a:r>
            <a:r>
              <a:rPr lang="tr-TR" b="1" dirty="0">
                <a:latin typeface="Calibri" panose="020F0502020204030204" pitchFamily="34" charset="0"/>
                <a:cs typeface="Calibri" panose="020F0502020204030204" pitchFamily="34" charset="0"/>
              </a:rPr>
              <a:t>günlük prime esas kazanç alt sınırının otuz katı üzerinden</a:t>
            </a:r>
            <a:r>
              <a:rPr lang="tr-TR" dirty="0">
                <a:latin typeface="Calibri" panose="020F0502020204030204" pitchFamily="34" charset="0"/>
                <a:cs typeface="Calibri" panose="020F0502020204030204" pitchFamily="34" charset="0"/>
              </a:rPr>
              <a:t> tahakkuk ettirilecektir.</a:t>
            </a:r>
          </a:p>
          <a:p>
            <a:pPr marL="742950" lvl="1" indent="-285750" algn="just">
              <a:spcAft>
                <a:spcPts val="400"/>
              </a:spcAft>
              <a:buClr>
                <a:schemeClr val="bg1"/>
              </a:buClr>
              <a:buFont typeface="Wingdings" panose="05000000000000000000" pitchFamily="2" charset="2"/>
              <a:buChar char="§"/>
            </a:pPr>
            <a:r>
              <a:rPr lang="tr-TR" dirty="0" smtClean="0">
                <a:latin typeface="Calibri" panose="020F0502020204030204" pitchFamily="34" charset="0"/>
                <a:cs typeface="Calibri" panose="020F0502020204030204" pitchFamily="34" charset="0"/>
              </a:rPr>
              <a:t>Kendi </a:t>
            </a:r>
            <a:r>
              <a:rPr lang="tr-TR" dirty="0">
                <a:latin typeface="Calibri" panose="020F0502020204030204" pitchFamily="34" charset="0"/>
                <a:cs typeface="Calibri" panose="020F0502020204030204" pitchFamily="34" charset="0"/>
              </a:rPr>
              <a:t>işinde bilfiil çalışılması veya işin kendisi tarafından sevk ve idare edilmesi </a:t>
            </a:r>
            <a:r>
              <a:rPr lang="tr-TR" i="1" dirty="0">
                <a:latin typeface="Calibri" panose="020F0502020204030204" pitchFamily="34" charset="0"/>
                <a:cs typeface="Calibri" panose="020F0502020204030204" pitchFamily="34" charset="0"/>
              </a:rPr>
              <a:t>(zaruri ayrılmalar dolayısıyla geçici olarak işinde bilfiil çalışmamak bu şartı bozmaz.)</a:t>
            </a:r>
          </a:p>
          <a:p>
            <a:pPr marL="742950" lvl="1" indent="-285750" algn="just">
              <a:spcAft>
                <a:spcPts val="400"/>
              </a:spcAft>
              <a:buClr>
                <a:schemeClr val="bg1"/>
              </a:buClr>
              <a:buFont typeface="Wingdings" panose="05000000000000000000" pitchFamily="2" charset="2"/>
              <a:buChar char="§"/>
            </a:pPr>
            <a:r>
              <a:rPr lang="tr-TR" dirty="0" smtClean="0">
                <a:latin typeface="Calibri" panose="020F0502020204030204" pitchFamily="34" charset="0"/>
                <a:cs typeface="Calibri" panose="020F0502020204030204" pitchFamily="34" charset="0"/>
              </a:rPr>
              <a:t>Faaliyetin </a:t>
            </a:r>
            <a:r>
              <a:rPr lang="tr-TR" dirty="0">
                <a:latin typeface="Calibri" panose="020F0502020204030204" pitchFamily="34" charset="0"/>
                <a:cs typeface="Calibri" panose="020F0502020204030204" pitchFamily="34" charset="0"/>
              </a:rPr>
              <a:t>adi ortaklık veya şahıs şirketi bünyesinde yapılması hâlinde, sadece bir ortak, bu ortaklar arasından da en genç olanı faydalanacaktır. Sigortalıların, prim teşvikinden faydalanabilmeleri için </a:t>
            </a:r>
            <a:r>
              <a:rPr lang="tr-TR" b="1" dirty="0">
                <a:latin typeface="Calibri" panose="020F0502020204030204" pitchFamily="34" charset="0"/>
                <a:cs typeface="Calibri" panose="020F0502020204030204" pitchFamily="34" charset="0"/>
              </a:rPr>
              <a:t>tüm ortakların ayrı ayrı teşvik şartlarını </a:t>
            </a:r>
            <a:r>
              <a:rPr lang="tr-TR" dirty="0">
                <a:latin typeface="Calibri" panose="020F0502020204030204" pitchFamily="34" charset="0"/>
                <a:cs typeface="Calibri" panose="020F0502020204030204" pitchFamily="34" charset="0"/>
              </a:rPr>
              <a:t>taşımaları gerekmektedir.</a:t>
            </a:r>
          </a:p>
          <a:p>
            <a:pPr marL="742950" lvl="1" indent="-285750" algn="just">
              <a:spcAft>
                <a:spcPts val="400"/>
              </a:spcAft>
              <a:buClr>
                <a:schemeClr val="bg1"/>
              </a:buClr>
              <a:buFont typeface="Wingdings" panose="05000000000000000000" pitchFamily="2" charset="2"/>
              <a:buChar char="§"/>
            </a:pPr>
            <a:r>
              <a:rPr lang="tr-TR" dirty="0" smtClean="0">
                <a:latin typeface="Calibri" panose="020F0502020204030204" pitchFamily="34" charset="0"/>
                <a:cs typeface="Calibri" panose="020F0502020204030204" pitchFamily="34" charset="0"/>
              </a:rPr>
              <a:t>Ölüm </a:t>
            </a:r>
            <a:r>
              <a:rPr lang="tr-TR" dirty="0">
                <a:latin typeface="Calibri" panose="020F0502020204030204" pitchFamily="34" charset="0"/>
                <a:cs typeface="Calibri" panose="020F0502020204030204" pitchFamily="34" charset="0"/>
              </a:rPr>
              <a:t>nedeniyle faaliyetin eş ve çocuklar tarafından devralınması hâli hariç olmak üzere, faaliyeti durdurulan veya faaliyetine devam eden bir işletmenin ya da mesleki faaliyetin </a:t>
            </a:r>
            <a:r>
              <a:rPr lang="tr-TR" b="1" dirty="0">
                <a:latin typeface="Calibri" panose="020F0502020204030204" pitchFamily="34" charset="0"/>
                <a:cs typeface="Calibri" panose="020F0502020204030204" pitchFamily="34" charset="0"/>
              </a:rPr>
              <a:t>eş veya üçüncü dereceye kadar </a:t>
            </a:r>
            <a:r>
              <a:rPr lang="tr-TR" b="1" i="1" dirty="0">
                <a:latin typeface="Calibri" panose="020F0502020204030204" pitchFamily="34" charset="0"/>
                <a:cs typeface="Calibri" panose="020F0502020204030204" pitchFamily="34" charset="0"/>
              </a:rPr>
              <a:t>(bu derece dâhil) </a:t>
            </a:r>
            <a:r>
              <a:rPr lang="tr-TR" b="1" dirty="0">
                <a:latin typeface="Calibri" panose="020F0502020204030204" pitchFamily="34" charset="0"/>
                <a:cs typeface="Calibri" panose="020F0502020204030204" pitchFamily="34" charset="0"/>
              </a:rPr>
              <a:t>kan veya kayın hısımlarından </a:t>
            </a:r>
            <a:r>
              <a:rPr lang="tr-TR" b="1" u="sng" dirty="0">
                <a:latin typeface="Calibri" panose="020F0502020204030204" pitchFamily="34" charset="0"/>
                <a:cs typeface="Calibri" panose="020F0502020204030204" pitchFamily="34" charset="0"/>
              </a:rPr>
              <a:t>devralınmamış</a:t>
            </a:r>
            <a:r>
              <a:rPr lang="tr-TR" b="1" dirty="0">
                <a:latin typeface="Calibri" panose="020F0502020204030204" pitchFamily="34" charset="0"/>
                <a:cs typeface="Calibri" panose="020F0502020204030204" pitchFamily="34" charset="0"/>
              </a:rPr>
              <a:t> </a:t>
            </a:r>
            <a:r>
              <a:rPr lang="tr-TR" dirty="0">
                <a:latin typeface="Calibri" panose="020F0502020204030204" pitchFamily="34" charset="0"/>
                <a:cs typeface="Calibri" panose="020F0502020204030204" pitchFamily="34" charset="0"/>
              </a:rPr>
              <a:t>olması gerekmektedir.</a:t>
            </a:r>
          </a:p>
          <a:p>
            <a:pPr marL="685800" lvl="1" indent="-228600" algn="just">
              <a:spcAft>
                <a:spcPts val="400"/>
              </a:spcAft>
              <a:buFont typeface="Arial" panose="020B0604020202020204" pitchFamily="34" charset="0"/>
              <a:buChar char="•"/>
            </a:pPr>
            <a:endParaRPr lang="tr-TR" sz="2000" b="1" dirty="0">
              <a:latin typeface="Calibri" pitchFamily="34" charset="0"/>
              <a:cs typeface="Calibri" panose="020F0502020204030204" pitchFamily="34" charset="0"/>
            </a:endParaRPr>
          </a:p>
          <a:p>
            <a:pPr lvl="1" algn="just">
              <a:spcAft>
                <a:spcPts val="400"/>
              </a:spcAft>
            </a:pPr>
            <a:endParaRPr lang="tr-TR" sz="1400" dirty="0" smtClean="0">
              <a:solidFill>
                <a:schemeClr val="tx2"/>
              </a:solidFill>
              <a:latin typeface="Calibri" panose="020F0502020204030204" pitchFamily="34" charset="0"/>
              <a:cs typeface="Calibri" panose="020F0502020204030204" pitchFamily="34" charset="0"/>
            </a:endParaRPr>
          </a:p>
        </p:txBody>
      </p:sp>
      <p:sp>
        <p:nvSpPr>
          <p:cNvPr id="12" name="Dikdörtgen 11"/>
          <p:cNvSpPr/>
          <p:nvPr/>
        </p:nvSpPr>
        <p:spPr>
          <a:xfrm>
            <a:off x="1800225" y="5792123"/>
            <a:ext cx="9759546" cy="636072"/>
          </a:xfrm>
          <a:prstGeom prst="rect">
            <a:avLst/>
          </a:prstGeom>
        </p:spPr>
        <p:txBody>
          <a:bodyPr wrap="square">
            <a:spAutoFit/>
          </a:bodyPr>
          <a:lstStyle/>
          <a:p>
            <a:pPr marL="0" lvl="1">
              <a:spcAft>
                <a:spcPts val="400"/>
              </a:spcAft>
            </a:pPr>
            <a:r>
              <a:rPr lang="tr-TR" dirty="0" smtClean="0">
                <a:latin typeface="Calibri" panose="020F0502020204030204" pitchFamily="34" charset="0"/>
                <a:cs typeface="Calibri" panose="020F0502020204030204" pitchFamily="34" charset="0"/>
              </a:rPr>
              <a:t>Sigortalılar </a:t>
            </a:r>
            <a:r>
              <a:rPr lang="tr-TR" dirty="0">
                <a:latin typeface="Calibri" panose="020F0502020204030204" pitchFamily="34" charset="0"/>
                <a:cs typeface="Calibri" panose="020F0502020204030204" pitchFamily="34" charset="0"/>
              </a:rPr>
              <a:t>söz konusu teşvikten tescil tarihinden itibaren </a:t>
            </a:r>
            <a:r>
              <a:rPr lang="tr-TR" b="1" dirty="0">
                <a:latin typeface="Calibri" panose="020F0502020204030204" pitchFamily="34" charset="0"/>
                <a:cs typeface="Calibri" panose="020F0502020204030204" pitchFamily="34" charset="0"/>
              </a:rPr>
              <a:t>1 </a:t>
            </a:r>
            <a:r>
              <a:rPr lang="tr-TR" b="1" dirty="0" smtClean="0">
                <a:latin typeface="Calibri" panose="020F0502020204030204" pitchFamily="34" charset="0"/>
                <a:cs typeface="Calibri" panose="020F0502020204030204" pitchFamily="34" charset="0"/>
              </a:rPr>
              <a:t>yıl </a:t>
            </a:r>
            <a:r>
              <a:rPr lang="tr-TR" dirty="0">
                <a:latin typeface="Calibri" panose="020F0502020204030204" pitchFamily="34" charset="0"/>
                <a:cs typeface="Calibri" panose="020F0502020204030204" pitchFamily="34" charset="0"/>
              </a:rPr>
              <a:t>süreyle yararlanılır. </a:t>
            </a:r>
          </a:p>
          <a:p>
            <a:pPr lvl="1">
              <a:spcAft>
                <a:spcPts val="400"/>
              </a:spcAft>
            </a:pPr>
            <a:endParaRPr lang="tr-TR" sz="1400" dirty="0" smtClean="0">
              <a:solidFill>
                <a:schemeClr val="tx2"/>
              </a:solidFill>
              <a:latin typeface="Calibri" panose="020F0502020204030204" pitchFamily="34" charset="0"/>
              <a:cs typeface="Calibri" panose="020F0502020204030204" pitchFamily="34" charset="0"/>
            </a:endParaRPr>
          </a:p>
        </p:txBody>
      </p:sp>
      <p:sp>
        <p:nvSpPr>
          <p:cNvPr id="2" name="Altbilgi Yer Tutucusu 1"/>
          <p:cNvSpPr>
            <a:spLocks noGrp="1"/>
          </p:cNvSpPr>
          <p:nvPr>
            <p:ph type="ftr" sz="quarter" idx="11"/>
          </p:nvPr>
        </p:nvSpPr>
        <p:spPr/>
        <p:txBody>
          <a:bodyPr/>
          <a:lstStyle/>
          <a:p>
            <a:r>
              <a:rPr lang="tr-TR" dirty="0" smtClean="0"/>
              <a:t>MANİSA SOSYAL GÜVENLİK İL MÜDÜRLÜĞÜ</a:t>
            </a:r>
            <a:endParaRPr lang="tr-TR" dirty="0"/>
          </a:p>
        </p:txBody>
      </p:sp>
      <p:sp>
        <p:nvSpPr>
          <p:cNvPr id="5" name="Slayt Numarası Yer Tutucusu 4"/>
          <p:cNvSpPr>
            <a:spLocks noGrp="1"/>
          </p:cNvSpPr>
          <p:nvPr>
            <p:ph type="sldNum" sz="quarter" idx="12"/>
          </p:nvPr>
        </p:nvSpPr>
        <p:spPr/>
        <p:txBody>
          <a:bodyPr/>
          <a:lstStyle/>
          <a:p>
            <a:fld id="{10EBC74E-17B9-48B8-BE18-245EBB9FA2E0}" type="slidenum">
              <a:rPr lang="tr-TR" smtClean="0"/>
              <a:t>7</a:t>
            </a:fld>
            <a:endParaRPr lang="tr-TR"/>
          </a:p>
        </p:txBody>
      </p:sp>
      <p:sp>
        <p:nvSpPr>
          <p:cNvPr id="16" name="Yuvarlatılmış Dikdörtgen 15"/>
          <p:cNvSpPr/>
          <p:nvPr/>
        </p:nvSpPr>
        <p:spPr>
          <a:xfrm>
            <a:off x="1083120" y="416279"/>
            <a:ext cx="10315883" cy="377976"/>
          </a:xfrm>
          <a:prstGeom prst="roundRect">
            <a:avLst/>
          </a:prstGeom>
          <a:noFill/>
        </p:spPr>
        <p:txBody>
          <a:bodyPr vert="horz" wrap="square" lIns="91440" tIns="45720" rIns="91440" bIns="45720" rtlCol="0" anchor="ctr">
            <a:spAutoFit/>
          </a:bodyPr>
          <a:lstStyle/>
          <a:p>
            <a:pPr algn="ctr">
              <a:lnSpc>
                <a:spcPct val="90000"/>
              </a:lnSpc>
              <a:spcBef>
                <a:spcPct val="0"/>
              </a:spcBef>
            </a:pPr>
            <a:r>
              <a:rPr lang="tr-TR" b="1" dirty="0">
                <a:latin typeface="Segoe UI Black" panose="020B0A02040204020203" pitchFamily="34" charset="0"/>
                <a:ea typeface="Segoe UI Black" panose="020B0A02040204020203" pitchFamily="34" charset="0"/>
                <a:cs typeface="Segoe UI Black" panose="020B0A02040204020203" pitchFamily="34" charset="0"/>
              </a:rPr>
              <a:t>GENÇ GİRİŞİMCİ TEŞVİKİ</a:t>
            </a:r>
          </a:p>
        </p:txBody>
      </p:sp>
      <p:sp>
        <p:nvSpPr>
          <p:cNvPr id="13" name="Dikdörtgen 12"/>
          <p:cNvSpPr/>
          <p:nvPr/>
        </p:nvSpPr>
        <p:spPr>
          <a:xfrm>
            <a:off x="1629795" y="1053584"/>
            <a:ext cx="3387081" cy="400110"/>
          </a:xfrm>
          <a:prstGeom prst="rect">
            <a:avLst/>
          </a:prstGeom>
        </p:spPr>
        <p:txBody>
          <a:bodyPr wrap="none">
            <a:spAutoFit/>
          </a:bodyPr>
          <a:lstStyle/>
          <a:p>
            <a:r>
              <a:rPr lang="tr-TR" sz="2000" b="1" dirty="0">
                <a:solidFill>
                  <a:srgbClr val="C00000"/>
                </a:solidFill>
                <a:latin typeface="Calibri" pitchFamily="34" charset="0"/>
                <a:cs typeface="Calibri" panose="020F0502020204030204" pitchFamily="34" charset="0"/>
              </a:rPr>
              <a:t> Teşvikten Yararlanma Şartları </a:t>
            </a:r>
          </a:p>
        </p:txBody>
      </p:sp>
      <p:sp>
        <p:nvSpPr>
          <p:cNvPr id="4" name="Dikdörtgen 3"/>
          <p:cNvSpPr/>
          <p:nvPr/>
        </p:nvSpPr>
        <p:spPr>
          <a:xfrm>
            <a:off x="1629795" y="5320784"/>
            <a:ext cx="2093458" cy="400110"/>
          </a:xfrm>
          <a:prstGeom prst="rect">
            <a:avLst/>
          </a:prstGeom>
        </p:spPr>
        <p:txBody>
          <a:bodyPr wrap="none">
            <a:spAutoFit/>
          </a:bodyPr>
          <a:lstStyle/>
          <a:p>
            <a:pPr marL="0" lvl="1" algn="just" eaLnBrk="0" fontAlgn="base" hangingPunct="0">
              <a:spcBef>
                <a:spcPct val="20000"/>
              </a:spcBef>
              <a:spcAft>
                <a:spcPct val="0"/>
              </a:spcAft>
              <a:buClr>
                <a:schemeClr val="tx1"/>
              </a:buClr>
              <a:defRPr/>
            </a:pPr>
            <a:r>
              <a:rPr lang="tr-TR" sz="2000" b="1" dirty="0">
                <a:solidFill>
                  <a:srgbClr val="C00000"/>
                </a:solidFill>
                <a:latin typeface="Calibri" pitchFamily="34" charset="0"/>
                <a:cs typeface="Calibri" panose="020F0502020204030204" pitchFamily="34" charset="0"/>
              </a:rPr>
              <a:t>Yararlanma Süresi</a:t>
            </a:r>
          </a:p>
        </p:txBody>
      </p:sp>
      <p:pic>
        <p:nvPicPr>
          <p:cNvPr id="20" name="Resim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8725" y="971550"/>
            <a:ext cx="505250" cy="505250"/>
          </a:xfrm>
          <a:prstGeom prst="rect">
            <a:avLst/>
          </a:prstGeom>
        </p:spPr>
      </p:pic>
      <p:pic>
        <p:nvPicPr>
          <p:cNvPr id="22" name="Resim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099" y="5286374"/>
            <a:ext cx="428625" cy="428625"/>
          </a:xfrm>
          <a:prstGeom prst="rect">
            <a:avLst/>
          </a:prstGeom>
        </p:spPr>
      </p:pic>
      <p:pic>
        <p:nvPicPr>
          <p:cNvPr id="24" name="Resim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8287" y="1600199"/>
            <a:ext cx="295275" cy="295275"/>
          </a:xfrm>
          <a:prstGeom prst="rect">
            <a:avLst/>
          </a:prstGeom>
        </p:spPr>
      </p:pic>
      <p:pic>
        <p:nvPicPr>
          <p:cNvPr id="26" name="Resim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8287" y="2771774"/>
            <a:ext cx="295275" cy="295275"/>
          </a:xfrm>
          <a:prstGeom prst="rect">
            <a:avLst/>
          </a:prstGeom>
        </p:spPr>
      </p:pic>
      <p:pic>
        <p:nvPicPr>
          <p:cNvPr id="27" name="Resim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8287" y="3333749"/>
            <a:ext cx="295275" cy="295275"/>
          </a:xfrm>
          <a:prstGeom prst="rect">
            <a:avLst/>
          </a:prstGeom>
        </p:spPr>
      </p:pic>
      <p:pic>
        <p:nvPicPr>
          <p:cNvPr id="28" name="Resi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8287" y="4210049"/>
            <a:ext cx="295275" cy="295275"/>
          </a:xfrm>
          <a:prstGeom prst="rect">
            <a:avLst/>
          </a:prstGeom>
        </p:spPr>
      </p:pic>
    </p:spTree>
    <p:extLst>
      <p:ext uri="{BB962C8B-B14F-4D97-AF65-F5344CB8AC3E}">
        <p14:creationId xmlns:p14="http://schemas.microsoft.com/office/powerpoint/2010/main" val="13387917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a:xfrm>
            <a:off x="1619249" y="1526039"/>
            <a:ext cx="9677409" cy="3452783"/>
          </a:xfrm>
          <a:prstGeom prst="rect">
            <a:avLst/>
          </a:prstGeom>
        </p:spPr>
        <p:txBody>
          <a:bodyPr/>
          <a:lstStyle>
            <a:lvl1pPr marL="342900" indent="-342900" algn="l" rtl="0" eaLnBrk="0" fontAlgn="base" hangingPunct="0">
              <a:spcBef>
                <a:spcPct val="20000"/>
              </a:spcBef>
              <a:spcAft>
                <a:spcPct val="0"/>
              </a:spcAft>
              <a:buClr>
                <a:schemeClr val="tx1"/>
              </a:buClr>
              <a:buFont typeface="Wingdings" pitchFamily="2" charset="2"/>
              <a:buChar char="q"/>
              <a:defRPr sz="28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400">
                <a:solidFill>
                  <a:schemeClr val="tx1"/>
                </a:solidFill>
                <a:latin typeface="Calibri"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defRPr/>
            </a:pPr>
            <a:r>
              <a:rPr lang="tr-TR" sz="1800" dirty="0" smtClean="0">
                <a:cs typeface="Calibri" panose="020F0502020204030204" pitchFamily="34" charset="0"/>
              </a:rPr>
              <a:t>Yasal Dayanak</a:t>
            </a:r>
          </a:p>
          <a:p>
            <a:pPr marL="457200" lvl="1" indent="0" algn="just">
              <a:buNone/>
              <a:defRPr/>
            </a:pPr>
            <a:r>
              <a:rPr lang="tr-TR" sz="1800" dirty="0" smtClean="0">
                <a:cs typeface="Calibri" panose="020F0502020204030204" pitchFamily="34" charset="0"/>
              </a:rPr>
              <a:t>4447 sayılı Kanun </a:t>
            </a:r>
            <a:r>
              <a:rPr lang="nn-NO" sz="1800" dirty="0" smtClean="0">
                <a:cs typeface="Calibri" panose="020F0502020204030204" pitchFamily="34" charset="0"/>
              </a:rPr>
              <a:t>Ek </a:t>
            </a:r>
            <a:r>
              <a:rPr lang="nn-NO" sz="1800" dirty="0">
                <a:cs typeface="Calibri" panose="020F0502020204030204" pitchFamily="34" charset="0"/>
              </a:rPr>
              <a:t>Madde 4 – (Ek: 4/4/2015-6645/25 md</a:t>
            </a:r>
            <a:r>
              <a:rPr lang="nn-NO" sz="1800" dirty="0" smtClean="0">
                <a:cs typeface="Calibri" panose="020F0502020204030204" pitchFamily="34" charset="0"/>
              </a:rPr>
              <a:t>.)</a:t>
            </a:r>
            <a:endParaRPr lang="tr-TR" sz="1800" dirty="0" smtClean="0">
              <a:cs typeface="Calibri" panose="020F0502020204030204" pitchFamily="34" charset="0"/>
            </a:endParaRPr>
          </a:p>
          <a:p>
            <a:pPr marL="457200" lvl="1" indent="0" algn="just">
              <a:buNone/>
              <a:defRPr/>
            </a:pPr>
            <a:endParaRPr lang="tr-TR" sz="1800" dirty="0" smtClean="0">
              <a:cs typeface="Calibri" panose="020F0502020204030204" pitchFamily="34" charset="0"/>
            </a:endParaRPr>
          </a:p>
          <a:p>
            <a:pPr marL="0" indent="0" algn="just">
              <a:buNone/>
              <a:defRPr/>
            </a:pPr>
            <a:r>
              <a:rPr lang="tr-TR" sz="1800" dirty="0" smtClean="0">
                <a:cs typeface="Calibri" panose="020F0502020204030204" pitchFamily="34" charset="0"/>
              </a:rPr>
              <a:t>Yürürlük Tarihi : </a:t>
            </a:r>
            <a:r>
              <a:rPr lang="tr-TR" sz="1800" b="0" dirty="0" smtClean="0">
                <a:cs typeface="Calibri" panose="020F0502020204030204" pitchFamily="34" charset="0"/>
              </a:rPr>
              <a:t>23/4/2015 </a:t>
            </a:r>
            <a:endParaRPr lang="tr-TR" sz="1800" b="0" dirty="0">
              <a:cs typeface="Calibri" panose="020F0502020204030204" pitchFamily="34" charset="0"/>
            </a:endParaRPr>
          </a:p>
          <a:p>
            <a:pPr marL="0" indent="0" algn="just">
              <a:buNone/>
              <a:defRPr/>
            </a:pPr>
            <a:endParaRPr lang="tr-TR" sz="1800" b="0" dirty="0" smtClean="0">
              <a:cs typeface="Calibri" panose="020F0502020204030204" pitchFamily="34" charset="0"/>
            </a:endParaRPr>
          </a:p>
          <a:p>
            <a:pPr marL="0" indent="0" algn="just">
              <a:buNone/>
              <a:defRPr/>
            </a:pPr>
            <a:r>
              <a:rPr lang="tr-TR" sz="1800" dirty="0" smtClean="0">
                <a:cs typeface="Calibri" panose="020F0502020204030204" pitchFamily="34" charset="0"/>
              </a:rPr>
              <a:t>Prim Teşvik Oranı</a:t>
            </a:r>
          </a:p>
          <a:p>
            <a:pPr marL="457200" lvl="1" indent="0">
              <a:buNone/>
              <a:defRPr/>
            </a:pPr>
            <a:r>
              <a:rPr lang="tr-TR" sz="1800" dirty="0" smtClean="0">
                <a:cs typeface="Calibri" panose="020F0502020204030204" pitchFamily="34" charset="0"/>
              </a:rPr>
              <a:t> İşsizlik sigortası işveren payı  </a:t>
            </a:r>
            <a:r>
              <a:rPr lang="tr-TR" sz="1800" b="1" dirty="0" smtClean="0">
                <a:cs typeface="Calibri" panose="020F0502020204030204" pitchFamily="34" charset="0"/>
              </a:rPr>
              <a:t>%1 </a:t>
            </a:r>
            <a:r>
              <a:rPr lang="tr-TR" sz="1800" dirty="0" smtClean="0">
                <a:cs typeface="Calibri" panose="020F0502020204030204" pitchFamily="34" charset="0"/>
              </a:rPr>
              <a:t>olarak alınır.</a:t>
            </a:r>
          </a:p>
          <a:p>
            <a:pPr marL="457200" lvl="1" indent="0" algn="just">
              <a:buNone/>
              <a:defRPr/>
            </a:pPr>
            <a:endParaRPr lang="tr-TR" sz="1800" dirty="0">
              <a:cs typeface="Calibri" panose="020F0502020204030204" pitchFamily="34" charset="0"/>
            </a:endParaRPr>
          </a:p>
        </p:txBody>
      </p:sp>
      <p:sp>
        <p:nvSpPr>
          <p:cNvPr id="2" name="Altbilgi Yer Tutucusu 1"/>
          <p:cNvSpPr>
            <a:spLocks noGrp="1"/>
          </p:cNvSpPr>
          <p:nvPr>
            <p:ph type="ftr" sz="quarter" idx="11"/>
          </p:nvPr>
        </p:nvSpPr>
        <p:spPr/>
        <p:txBody>
          <a:bodyPr/>
          <a:lstStyle/>
          <a:p>
            <a:r>
              <a:rPr lang="tr-TR" smtClean="0"/>
              <a:t>MANİSA SOSYAL GÜVENLİK İL MÜDÜRLÜĞÜ</a:t>
            </a:r>
            <a:endParaRPr lang="tr-TR" dirty="0"/>
          </a:p>
        </p:txBody>
      </p:sp>
      <p:sp>
        <p:nvSpPr>
          <p:cNvPr id="3" name="Slayt Numarası Yer Tutucusu 2"/>
          <p:cNvSpPr>
            <a:spLocks noGrp="1"/>
          </p:cNvSpPr>
          <p:nvPr>
            <p:ph type="sldNum" sz="quarter" idx="12"/>
          </p:nvPr>
        </p:nvSpPr>
        <p:spPr/>
        <p:txBody>
          <a:bodyPr/>
          <a:lstStyle/>
          <a:p>
            <a:fld id="{10EBC74E-17B9-48B8-BE18-245EBB9FA2E0}" type="slidenum">
              <a:rPr lang="tr-TR" smtClean="0"/>
              <a:t>8</a:t>
            </a:fld>
            <a:endParaRPr lang="tr-TR"/>
          </a:p>
        </p:txBody>
      </p:sp>
      <p:sp>
        <p:nvSpPr>
          <p:cNvPr id="13" name="Yuvarlatılmış Dikdörtgen 12"/>
          <p:cNvSpPr/>
          <p:nvPr/>
        </p:nvSpPr>
        <p:spPr>
          <a:xfrm>
            <a:off x="1083120" y="416279"/>
            <a:ext cx="10315883" cy="377976"/>
          </a:xfrm>
          <a:prstGeom prst="roundRect">
            <a:avLst/>
          </a:prstGeom>
          <a:noFill/>
        </p:spPr>
        <p:txBody>
          <a:bodyPr vert="horz" wrap="square" lIns="91440" tIns="45720" rIns="91440" bIns="45720" rtlCol="0" anchor="ctr">
            <a:spAutoFit/>
          </a:bodyPr>
          <a:lstStyle/>
          <a:p>
            <a:pPr algn="ctr">
              <a:lnSpc>
                <a:spcPct val="90000"/>
              </a:lnSpc>
              <a:spcBef>
                <a:spcPct val="0"/>
              </a:spcBef>
            </a:pPr>
            <a:r>
              <a:rPr lang="tr-TR" b="1" dirty="0">
                <a:latin typeface="Segoe UI Black" panose="020B0A02040204020203" pitchFamily="34" charset="0"/>
                <a:ea typeface="Segoe UI Black" panose="020B0A02040204020203" pitchFamily="34" charset="0"/>
                <a:cs typeface="Segoe UI Black" panose="020B0A02040204020203" pitchFamily="34" charset="0"/>
              </a:rPr>
              <a:t>İŞSİZLİK SİGORTASI TEŞVİKİ</a:t>
            </a:r>
            <a:endParaRPr lang="tr-TR" b="1"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3336" y="4368951"/>
            <a:ext cx="3640577" cy="1887469"/>
          </a:xfrm>
          <a:prstGeom prst="rect">
            <a:avLst/>
          </a:prstGeom>
          <a:ln>
            <a:noFill/>
          </a:ln>
          <a:effectLst>
            <a:softEdge rad="112500"/>
          </a:effec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6080" y="4369869"/>
            <a:ext cx="3253340" cy="1857676"/>
          </a:xfrm>
          <a:prstGeom prst="rect">
            <a:avLst/>
          </a:prstGeom>
          <a:ln>
            <a:noFill/>
          </a:ln>
          <a:effectLst>
            <a:softEdge rad="112500"/>
          </a:effectLst>
        </p:spPr>
      </p:pic>
      <p:sp>
        <p:nvSpPr>
          <p:cNvPr id="8" name="Rectangle 17"/>
          <p:cNvSpPr/>
          <p:nvPr/>
        </p:nvSpPr>
        <p:spPr>
          <a:xfrm>
            <a:off x="1452564" y="2515509"/>
            <a:ext cx="109536" cy="40186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 name="Rectangle 18"/>
          <p:cNvSpPr/>
          <p:nvPr/>
        </p:nvSpPr>
        <p:spPr>
          <a:xfrm>
            <a:off x="1452564" y="1501438"/>
            <a:ext cx="109536" cy="401869"/>
          </a:xfrm>
          <a:prstGeom prst="rect">
            <a:avLst/>
          </a:prstGeom>
          <a:solidFill>
            <a:srgbClr val="E629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0" name="Rectangle 19"/>
          <p:cNvSpPr/>
          <p:nvPr/>
        </p:nvSpPr>
        <p:spPr>
          <a:xfrm>
            <a:off x="1452564" y="3194599"/>
            <a:ext cx="109536" cy="40186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 name="Rectangle 30">
            <a:extLst>
              <a:ext uri="{FF2B5EF4-FFF2-40B4-BE49-F238E27FC236}">
                <a16:creationId xmlns:a16="http://schemas.microsoft.com/office/drawing/2014/main" xmlns="" id="{11AA9935-1718-4A6D-9FE6-1B7BC4D1F07C}"/>
              </a:ext>
            </a:extLst>
          </p:cNvPr>
          <p:cNvSpPr/>
          <p:nvPr/>
        </p:nvSpPr>
        <p:spPr>
          <a:xfrm>
            <a:off x="1057767" y="2558302"/>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5" name="Pie 24">
            <a:extLst>
              <a:ext uri="{FF2B5EF4-FFF2-40B4-BE49-F238E27FC236}">
                <a16:creationId xmlns:a16="http://schemas.microsoft.com/office/drawing/2014/main" xmlns="" id="{093283E6-61A7-446E-A7EE-4B3B1B71226A}"/>
              </a:ext>
            </a:extLst>
          </p:cNvPr>
          <p:cNvSpPr/>
          <p:nvPr/>
        </p:nvSpPr>
        <p:spPr>
          <a:xfrm>
            <a:off x="1041141" y="3214535"/>
            <a:ext cx="350460" cy="348520"/>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6" name="Rectangle 9">
            <a:extLst>
              <a:ext uri="{FF2B5EF4-FFF2-40B4-BE49-F238E27FC236}">
                <a16:creationId xmlns:a16="http://schemas.microsoft.com/office/drawing/2014/main" xmlns="" id="{7DBDFC12-001E-497F-A7C8-5F86E85AC7AF}"/>
              </a:ext>
            </a:extLst>
          </p:cNvPr>
          <p:cNvSpPr/>
          <p:nvPr/>
        </p:nvSpPr>
        <p:spPr>
          <a:xfrm>
            <a:off x="1043418" y="1509714"/>
            <a:ext cx="360125" cy="33710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35667789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093874" y="1642711"/>
            <a:ext cx="10575396" cy="4596130"/>
          </a:xfrm>
          <a:prstGeom prst="rect">
            <a:avLst/>
          </a:prstGeom>
        </p:spPr>
        <p:txBody>
          <a:bodyPr wrap="square">
            <a:spAutoFit/>
          </a:bodyPr>
          <a:lstStyle/>
          <a:p>
            <a:pPr marL="742950" lvl="1" indent="-285750" algn="just">
              <a:spcAft>
                <a:spcPts val="400"/>
              </a:spcAft>
              <a:buClr>
                <a:schemeClr val="bg1"/>
              </a:buClr>
              <a:buFont typeface="Wingdings" panose="05000000000000000000" pitchFamily="2" charset="2"/>
              <a:buChar char="§"/>
            </a:pPr>
            <a:r>
              <a:rPr lang="tr-TR" dirty="0" smtClean="0">
                <a:latin typeface="Calibri" panose="020F0502020204030204" pitchFamily="34" charset="0"/>
                <a:cs typeface="Calibri" panose="020F0502020204030204" pitchFamily="34" charset="0"/>
              </a:rPr>
              <a:t>20/6/2012 </a:t>
            </a:r>
            <a:r>
              <a:rPr lang="tr-TR" dirty="0">
                <a:latin typeface="Calibri" panose="020F0502020204030204" pitchFamily="34" charset="0"/>
                <a:cs typeface="Calibri" panose="020F0502020204030204" pitchFamily="34" charset="0"/>
              </a:rPr>
              <a:t>tarihli ve 6331 sayılı İş Sağlığı ve Güvenliği Kanunu kapsamında çok tehlikeli sınıfta yer alması gerekmektedir.</a:t>
            </a:r>
          </a:p>
          <a:p>
            <a:pPr marL="742950" lvl="1" indent="-285750" algn="just">
              <a:spcAft>
                <a:spcPts val="400"/>
              </a:spcAft>
              <a:buClr>
                <a:schemeClr val="bg1"/>
              </a:buClr>
              <a:buFont typeface="Wingdings" panose="05000000000000000000" pitchFamily="2" charset="2"/>
              <a:buChar char="§"/>
            </a:pPr>
            <a:r>
              <a:rPr lang="tr-TR" b="1" dirty="0" smtClean="0">
                <a:latin typeface="Calibri" panose="020F0502020204030204" pitchFamily="34" charset="0"/>
                <a:cs typeface="Calibri" panose="020F0502020204030204" pitchFamily="34" charset="0"/>
              </a:rPr>
              <a:t>Ondan </a:t>
            </a:r>
            <a:r>
              <a:rPr lang="tr-TR" b="1" dirty="0">
                <a:latin typeface="Calibri" panose="020F0502020204030204" pitchFamily="34" charset="0"/>
                <a:cs typeface="Calibri" panose="020F0502020204030204" pitchFamily="34" charset="0"/>
              </a:rPr>
              <a:t>fazla çalışanı bulunması </a:t>
            </a:r>
            <a:r>
              <a:rPr lang="tr-TR" dirty="0">
                <a:latin typeface="Calibri" panose="020F0502020204030204" pitchFamily="34" charset="0"/>
                <a:cs typeface="Calibri" panose="020F0502020204030204" pitchFamily="34" charset="0"/>
              </a:rPr>
              <a:t>gerekmektedir.</a:t>
            </a:r>
          </a:p>
          <a:p>
            <a:pPr marL="742950" lvl="1" indent="-285750" algn="just">
              <a:spcAft>
                <a:spcPts val="400"/>
              </a:spcAft>
              <a:buClr>
                <a:schemeClr val="bg1"/>
              </a:buClr>
              <a:buFont typeface="Wingdings" panose="05000000000000000000" pitchFamily="2" charset="2"/>
              <a:buChar char="§"/>
            </a:pPr>
            <a:r>
              <a:rPr lang="tr-TR" dirty="0" smtClean="0">
                <a:latin typeface="Calibri" panose="020F0502020204030204" pitchFamily="34" charset="0"/>
                <a:cs typeface="Calibri" panose="020F0502020204030204" pitchFamily="34" charset="0"/>
              </a:rPr>
              <a:t>Türkiye </a:t>
            </a:r>
            <a:r>
              <a:rPr lang="tr-TR" dirty="0">
                <a:latin typeface="Calibri" panose="020F0502020204030204" pitchFamily="34" charset="0"/>
                <a:cs typeface="Calibri" panose="020F0502020204030204" pitchFamily="34" charset="0"/>
              </a:rPr>
              <a:t>genelinde birden fazla tescilli çok tehlikeli sınıfta yer alan işyeri bulunan işverenin 31/5/2006 tarihli ve 5510 sayılı Sosyal Sigortalar ve Genel Sağlık Sigortası Kanununun 4 üncü maddesinin birinci fıkrasının (a) bendi kapsamında çalıştırılan toplam çalışan sayısı esas alınır.</a:t>
            </a:r>
          </a:p>
          <a:p>
            <a:pPr marL="742950" lvl="1" indent="-285750" algn="just">
              <a:spcAft>
                <a:spcPts val="400"/>
              </a:spcAft>
              <a:buClr>
                <a:schemeClr val="bg1"/>
              </a:buClr>
              <a:buFont typeface="Wingdings" panose="05000000000000000000" pitchFamily="2" charset="2"/>
              <a:buChar char="§"/>
            </a:pPr>
            <a:r>
              <a:rPr lang="tr-TR" dirty="0" smtClean="0">
                <a:latin typeface="Calibri" panose="020F0502020204030204" pitchFamily="34" charset="0"/>
                <a:cs typeface="Calibri" panose="020F0502020204030204" pitchFamily="34" charset="0"/>
              </a:rPr>
              <a:t>Üç </a:t>
            </a:r>
            <a:r>
              <a:rPr lang="tr-TR" dirty="0">
                <a:latin typeface="Calibri" panose="020F0502020204030204" pitchFamily="34" charset="0"/>
                <a:cs typeface="Calibri" panose="020F0502020204030204" pitchFamily="34" charset="0"/>
              </a:rPr>
              <a:t>yıl içinde ölümlü veya sürekli iş göremezlikle sonuçlanan iş kazası meydana gelmemesi gerekmektedir.</a:t>
            </a:r>
          </a:p>
          <a:p>
            <a:pPr marL="742950" lvl="1" indent="-285750" algn="just">
              <a:spcAft>
                <a:spcPts val="400"/>
              </a:spcAft>
              <a:buClr>
                <a:schemeClr val="bg1"/>
              </a:buClr>
              <a:buFont typeface="Wingdings" panose="05000000000000000000" pitchFamily="2" charset="2"/>
              <a:buChar char="§"/>
            </a:pPr>
            <a:r>
              <a:rPr lang="tr-TR" dirty="0" smtClean="0">
                <a:latin typeface="Calibri" panose="020F0502020204030204" pitchFamily="34" charset="0"/>
                <a:cs typeface="Calibri" panose="020F0502020204030204" pitchFamily="34" charset="0"/>
              </a:rPr>
              <a:t>Bu </a:t>
            </a:r>
            <a:r>
              <a:rPr lang="tr-TR" dirty="0">
                <a:latin typeface="Calibri" panose="020F0502020204030204" pitchFamily="34" charset="0"/>
                <a:cs typeface="Calibri" panose="020F0502020204030204" pitchFamily="34" charset="0"/>
              </a:rPr>
              <a:t>şartları sağlayan işyerlerinde çalışanların </a:t>
            </a:r>
            <a:r>
              <a:rPr lang="tr-TR" b="1" dirty="0">
                <a:latin typeface="Calibri" panose="020F0502020204030204" pitchFamily="34" charset="0"/>
                <a:cs typeface="Calibri" panose="020F0502020204030204" pitchFamily="34" charset="0"/>
              </a:rPr>
              <a:t>işsizlik sigortası işveren payı </a:t>
            </a:r>
            <a:r>
              <a:rPr lang="tr-TR" dirty="0">
                <a:latin typeface="Calibri" panose="020F0502020204030204" pitchFamily="34" charset="0"/>
                <a:cs typeface="Calibri" panose="020F0502020204030204" pitchFamily="34" charset="0"/>
              </a:rPr>
              <a:t>bir sonraki takvim yılından geçerli olmak üzere </a:t>
            </a:r>
            <a:r>
              <a:rPr lang="tr-TR" b="1" dirty="0">
                <a:latin typeface="Calibri" panose="020F0502020204030204" pitchFamily="34" charset="0"/>
                <a:cs typeface="Calibri" panose="020F0502020204030204" pitchFamily="34" charset="0"/>
              </a:rPr>
              <a:t>üç yıl süreyle %1</a:t>
            </a:r>
            <a:r>
              <a:rPr lang="tr-TR" b="1" dirty="0">
                <a:solidFill>
                  <a:srgbClr val="C00000"/>
                </a:solidFill>
                <a:latin typeface="Calibri" panose="020F0502020204030204" pitchFamily="34" charset="0"/>
                <a:cs typeface="Calibri" panose="020F0502020204030204" pitchFamily="34" charset="0"/>
              </a:rPr>
              <a:t> </a:t>
            </a:r>
            <a:r>
              <a:rPr lang="tr-TR" dirty="0">
                <a:latin typeface="Calibri" panose="020F0502020204030204" pitchFamily="34" charset="0"/>
                <a:cs typeface="Calibri" panose="020F0502020204030204" pitchFamily="34" charset="0"/>
              </a:rPr>
              <a:t>olarak alınır.</a:t>
            </a:r>
          </a:p>
          <a:p>
            <a:pPr marL="742950" lvl="1" indent="-285750" algn="just">
              <a:spcAft>
                <a:spcPts val="400"/>
              </a:spcAft>
              <a:buClr>
                <a:schemeClr val="bg1"/>
              </a:buClr>
              <a:buFont typeface="Wingdings" panose="05000000000000000000" pitchFamily="2" charset="2"/>
              <a:buChar char="§"/>
            </a:pPr>
            <a:r>
              <a:rPr lang="tr-TR" dirty="0" smtClean="0">
                <a:latin typeface="Calibri" panose="020F0502020204030204" pitchFamily="34" charset="0"/>
                <a:cs typeface="Calibri" panose="020F0502020204030204" pitchFamily="34" charset="0"/>
              </a:rPr>
              <a:t>Ölümlü </a:t>
            </a:r>
            <a:r>
              <a:rPr lang="tr-TR" dirty="0">
                <a:latin typeface="Calibri" panose="020F0502020204030204" pitchFamily="34" charset="0"/>
                <a:cs typeface="Calibri" panose="020F0502020204030204" pitchFamily="34" charset="0"/>
              </a:rPr>
              <a:t>veya sürekli iş göremezlikle sonuçlanan </a:t>
            </a:r>
            <a:r>
              <a:rPr lang="tr-TR" b="1" dirty="0">
                <a:latin typeface="Calibri" panose="020F0502020204030204" pitchFamily="34" charset="0"/>
                <a:cs typeface="Calibri" panose="020F0502020204030204" pitchFamily="34" charset="0"/>
              </a:rPr>
              <a:t>iş kazası meydana gelmesi hâlinde takip eden aydan itibaren bu teşvik uygulamasına son </a:t>
            </a:r>
            <a:r>
              <a:rPr lang="tr-TR" b="1" dirty="0" smtClean="0">
                <a:latin typeface="Calibri" panose="020F0502020204030204" pitchFamily="34" charset="0"/>
                <a:cs typeface="Calibri" panose="020F0502020204030204" pitchFamily="34" charset="0"/>
              </a:rPr>
              <a:t>verilir.</a:t>
            </a:r>
            <a:endParaRPr lang="tr-TR" b="1" dirty="0">
              <a:latin typeface="Calibri" panose="020F0502020204030204" pitchFamily="34" charset="0"/>
              <a:cs typeface="Calibri" panose="020F0502020204030204" pitchFamily="34" charset="0"/>
            </a:endParaRPr>
          </a:p>
          <a:p>
            <a:pPr marL="742950" lvl="1" indent="-285750" algn="just">
              <a:spcAft>
                <a:spcPts val="400"/>
              </a:spcAft>
              <a:buClr>
                <a:schemeClr val="bg1"/>
              </a:buClr>
              <a:buFont typeface="Wingdings" panose="05000000000000000000" pitchFamily="2" charset="2"/>
              <a:buChar char="§"/>
            </a:pPr>
            <a:r>
              <a:rPr lang="tr-TR" dirty="0" smtClean="0">
                <a:latin typeface="Calibri" panose="020F0502020204030204" pitchFamily="34" charset="0"/>
                <a:cs typeface="Calibri" panose="020F0502020204030204" pitchFamily="34" charset="0"/>
              </a:rPr>
              <a:t>İşverenler </a:t>
            </a:r>
            <a:r>
              <a:rPr lang="tr-TR" dirty="0">
                <a:latin typeface="Calibri" panose="020F0502020204030204" pitchFamily="34" charset="0"/>
                <a:cs typeface="Calibri" panose="020F0502020204030204" pitchFamily="34" charset="0"/>
              </a:rPr>
              <a:t>öngörülen şartları tekrar sağlamaları ve talepleri hâlinde bu teşvikten yeniden yararlanır.</a:t>
            </a:r>
          </a:p>
          <a:p>
            <a:pPr lvl="1" algn="just">
              <a:spcAft>
                <a:spcPts val="400"/>
              </a:spcAft>
            </a:pPr>
            <a:endParaRPr lang="tr-TR" dirty="0" smtClean="0">
              <a:latin typeface="Calibri" panose="020F0502020204030204" pitchFamily="34" charset="0"/>
              <a:cs typeface="Calibri" panose="020F0502020204030204" pitchFamily="34" charset="0"/>
            </a:endParaRPr>
          </a:p>
          <a:p>
            <a:pPr lvl="1" algn="just">
              <a:spcAft>
                <a:spcPts val="400"/>
              </a:spcAft>
            </a:pPr>
            <a:endParaRPr lang="tr-TR" sz="1400" dirty="0" smtClean="0">
              <a:solidFill>
                <a:schemeClr val="tx2"/>
              </a:solidFill>
              <a:latin typeface="Calibri" panose="020F0502020204030204" pitchFamily="34" charset="0"/>
              <a:cs typeface="Calibri" panose="020F0502020204030204" pitchFamily="34" charset="0"/>
            </a:endParaRPr>
          </a:p>
        </p:txBody>
      </p:sp>
      <p:sp>
        <p:nvSpPr>
          <p:cNvPr id="2" name="Altbilgi Yer Tutucusu 1"/>
          <p:cNvSpPr>
            <a:spLocks noGrp="1"/>
          </p:cNvSpPr>
          <p:nvPr>
            <p:ph type="ftr" sz="quarter" idx="11"/>
          </p:nvPr>
        </p:nvSpPr>
        <p:spPr/>
        <p:txBody>
          <a:bodyPr/>
          <a:lstStyle/>
          <a:p>
            <a:r>
              <a:rPr lang="tr-TR" smtClean="0"/>
              <a:t>MANİSA SOSYAL GÜVENLİK İL MÜDÜRLÜĞÜ</a:t>
            </a:r>
            <a:endParaRPr lang="tr-TR" dirty="0"/>
          </a:p>
        </p:txBody>
      </p:sp>
      <p:sp>
        <p:nvSpPr>
          <p:cNvPr id="5" name="Slayt Numarası Yer Tutucusu 4"/>
          <p:cNvSpPr>
            <a:spLocks noGrp="1"/>
          </p:cNvSpPr>
          <p:nvPr>
            <p:ph type="sldNum" sz="quarter" idx="12"/>
          </p:nvPr>
        </p:nvSpPr>
        <p:spPr/>
        <p:txBody>
          <a:bodyPr/>
          <a:lstStyle/>
          <a:p>
            <a:fld id="{10EBC74E-17B9-48B8-BE18-245EBB9FA2E0}" type="slidenum">
              <a:rPr lang="tr-TR" smtClean="0"/>
              <a:t>9</a:t>
            </a:fld>
            <a:endParaRPr lang="tr-TR"/>
          </a:p>
        </p:txBody>
      </p:sp>
      <p:sp>
        <p:nvSpPr>
          <p:cNvPr id="15" name="Yuvarlatılmış Dikdörtgen 14"/>
          <p:cNvSpPr/>
          <p:nvPr/>
        </p:nvSpPr>
        <p:spPr>
          <a:xfrm>
            <a:off x="1083120" y="416279"/>
            <a:ext cx="10315883" cy="377976"/>
          </a:xfrm>
          <a:prstGeom prst="roundRect">
            <a:avLst/>
          </a:prstGeom>
          <a:noFill/>
        </p:spPr>
        <p:txBody>
          <a:bodyPr vert="horz" wrap="square" lIns="91440" tIns="45720" rIns="91440" bIns="45720" rtlCol="0" anchor="ctr">
            <a:spAutoFit/>
          </a:bodyPr>
          <a:lstStyle/>
          <a:p>
            <a:pPr algn="ctr">
              <a:lnSpc>
                <a:spcPct val="90000"/>
              </a:lnSpc>
              <a:spcBef>
                <a:spcPct val="0"/>
              </a:spcBef>
            </a:pPr>
            <a:r>
              <a:rPr lang="tr-TR" b="1" dirty="0">
                <a:latin typeface="Segoe UI Black" panose="020B0A02040204020203" pitchFamily="34" charset="0"/>
                <a:ea typeface="Segoe UI Black" panose="020B0A02040204020203" pitchFamily="34" charset="0"/>
                <a:cs typeface="Segoe UI Black" panose="020B0A02040204020203" pitchFamily="34" charset="0"/>
              </a:rPr>
              <a:t>İŞSİZLİK SİGORTASI TEŞVİKİ</a:t>
            </a:r>
            <a:endParaRPr lang="tr-TR" b="1"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7" name="Dikdörtgen 6"/>
          <p:cNvSpPr/>
          <p:nvPr/>
        </p:nvSpPr>
        <p:spPr>
          <a:xfrm>
            <a:off x="1629795" y="1053584"/>
            <a:ext cx="3387081" cy="400110"/>
          </a:xfrm>
          <a:prstGeom prst="rect">
            <a:avLst/>
          </a:prstGeom>
        </p:spPr>
        <p:txBody>
          <a:bodyPr wrap="none">
            <a:spAutoFit/>
          </a:bodyPr>
          <a:lstStyle/>
          <a:p>
            <a:r>
              <a:rPr lang="tr-TR" sz="2000" b="1" dirty="0">
                <a:solidFill>
                  <a:srgbClr val="C00000"/>
                </a:solidFill>
                <a:latin typeface="Calibri" pitchFamily="34" charset="0"/>
                <a:cs typeface="Calibri" panose="020F0502020204030204" pitchFamily="34" charset="0"/>
              </a:rPr>
              <a:t> Teşvikten Yararlanma Şartları </a:t>
            </a:r>
            <a:endParaRPr lang="tr-TR" sz="2000" dirty="0">
              <a:solidFill>
                <a:srgbClr val="C00000"/>
              </a:solidFill>
            </a:endParaRPr>
          </a:p>
        </p:txBody>
      </p:sp>
      <p:pic>
        <p:nvPicPr>
          <p:cNvPr id="20" name="Resim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8725" y="971550"/>
            <a:ext cx="505250" cy="505250"/>
          </a:xfrm>
          <a:prstGeom prst="rect">
            <a:avLst/>
          </a:prstGeom>
        </p:spPr>
      </p:pic>
      <p:pic>
        <p:nvPicPr>
          <p:cNvPr id="21" name="Resim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5912" y="1618350"/>
            <a:ext cx="295275" cy="295275"/>
          </a:xfrm>
          <a:prstGeom prst="rect">
            <a:avLst/>
          </a:prstGeom>
        </p:spPr>
      </p:pic>
      <p:pic>
        <p:nvPicPr>
          <p:cNvPr id="22" name="Resim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5912" y="2225253"/>
            <a:ext cx="295275" cy="295275"/>
          </a:xfrm>
          <a:prstGeom prst="rect">
            <a:avLst/>
          </a:prstGeom>
        </p:spPr>
      </p:pic>
      <p:pic>
        <p:nvPicPr>
          <p:cNvPr id="23" name="Resi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5912" y="2586306"/>
            <a:ext cx="295275" cy="295275"/>
          </a:xfrm>
          <a:prstGeom prst="rect">
            <a:avLst/>
          </a:prstGeom>
        </p:spPr>
      </p:pic>
      <p:pic>
        <p:nvPicPr>
          <p:cNvPr id="24" name="Resim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5912" y="3445352"/>
            <a:ext cx="295275" cy="295275"/>
          </a:xfrm>
          <a:prstGeom prst="rect">
            <a:avLst/>
          </a:prstGeom>
        </p:spPr>
      </p:pic>
      <p:pic>
        <p:nvPicPr>
          <p:cNvPr id="25" name="Resim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5912" y="4026378"/>
            <a:ext cx="295275" cy="295275"/>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5912" y="4660062"/>
            <a:ext cx="295275" cy="295275"/>
          </a:xfrm>
          <a:prstGeom prst="rect">
            <a:avLst/>
          </a:prstGeom>
        </p:spPr>
      </p:pic>
      <p:pic>
        <p:nvPicPr>
          <p:cNvPr id="27" name="Resim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5912" y="5252405"/>
            <a:ext cx="295275" cy="295275"/>
          </a:xfrm>
          <a:prstGeom prst="rect">
            <a:avLst/>
          </a:prstGeom>
        </p:spPr>
      </p:pic>
    </p:spTree>
    <p:extLst>
      <p:ext uri="{BB962C8B-B14F-4D97-AF65-F5344CB8AC3E}">
        <p14:creationId xmlns:p14="http://schemas.microsoft.com/office/powerpoint/2010/main" val="10413640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3868</TotalTime>
  <Words>4480</Words>
  <Application>Microsoft Office PowerPoint</Application>
  <PresentationFormat>Özel</PresentationFormat>
  <Paragraphs>700</Paragraphs>
  <Slides>49</Slides>
  <Notes>0</Notes>
  <HiddenSlides>0</HiddenSlides>
  <MMClips>0</MMClips>
  <ScaleCrop>false</ScaleCrop>
  <HeadingPairs>
    <vt:vector size="4" baseType="variant">
      <vt:variant>
        <vt:lpstr>Tema</vt:lpstr>
      </vt:variant>
      <vt:variant>
        <vt:i4>1</vt:i4>
      </vt:variant>
      <vt:variant>
        <vt:lpstr>Slayt Başlıkları</vt:lpstr>
      </vt:variant>
      <vt:variant>
        <vt:i4>49</vt:i4>
      </vt:variant>
    </vt:vector>
  </HeadingPairs>
  <TitlesOfParts>
    <vt:vector size="50" baseType="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Kanun No. 7166         Kabul Tarihi: 21/2/2019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İş Kazası Bildirimleri Kurumumuza Nasıl Yapılır?</vt:lpstr>
      <vt:lpstr>PowerPoint Sunusu</vt:lpstr>
      <vt:lpstr>PowerPoint Sunusu</vt:lpstr>
      <vt:lpstr>PowerPoint Sunusu</vt:lpstr>
      <vt:lpstr>PowerPoint Sunusu</vt:lpstr>
      <vt:lpstr>PowerPoint Sunusu</vt:lpstr>
      <vt:lpstr>İş Kazasının Bildirim Süresine Uyulmazsa Ne Olur?</vt:lpstr>
      <vt:lpstr>6183 SAYILI KANUNUN 48/A MADDESİNE İLİŞKİN  TECİL VE TAKSİTLENDİRME İŞLEMLERİ</vt:lpstr>
      <vt:lpstr>6183 SAYILI KANUNUN 48/A MADDESİNE İLİŞKİN  TECİL VE TAKSİTLENDİRME İŞLEMLERİ</vt:lpstr>
      <vt:lpstr>6183 SAYILI KANUNUN 48/A MADDESİNE İLİŞKİN  TECİL VE TAKSİTLENDİRME İŞLEMLERİ</vt:lpstr>
      <vt:lpstr>6183 SAYILI KANUNUN 48/A MADDESİNE İLİŞKİN  TECİL VE TAKSİTLENDİRME İŞLEMLERİ</vt:lpstr>
      <vt:lpstr>6183 SAYILI KANUNUN 48/A MADDESİNE İLİŞKİN  TECİL VE TAKSİTLENDİRME İŞLEMLERİ</vt:lpstr>
      <vt:lpstr>6183 SAYILI KANUNUN 48/A MADDESİNE İLİŞKİN  TECİL VE TAKSİTLENDİRME İŞLEMLERİ</vt:lpstr>
      <vt:lpstr>PowerPoint Sunusu</vt:lpstr>
      <vt:lpstr>PowerPoint Sunusu</vt:lpstr>
      <vt:lpstr>PowerPoint Sunusu</vt:lpstr>
      <vt:lpstr>6183 SAYILI KANUNUN 48/A MADDESİNE İLİŞKİN  TECİL VE TAKSİTLENDİRME İŞLEMLERİ</vt:lpstr>
      <vt:lpstr>6183 SAYILI KANUNUN 48/A MADDESİNE İLİŞKİN  TECİL VE TAKSİTLENDİRME İŞLEMLERİ</vt:lpstr>
      <vt:lpstr>6183 SAYILI KANUNUN 48/A MADDESİNE İLİŞKİN  TECİL VE TAKSİTLENDİRME İŞLEMLERİ</vt:lpstr>
      <vt:lpstr>6183 SAYILI KANUNUN 48/A MADDESİNE İLİŞKİN  TECİL VE TAKSİTLENDİRME İŞLEMLERİ</vt:lpstr>
      <vt:lpstr>6183 SAYILI KANUNUN 48/A MADDESİNE İLİŞKİN  TECİL VE TAKSİTLENDİRME İŞLEMLERİ</vt:lpstr>
      <vt:lpstr>6183 SAYILI KANUNUN 48/A MADDESİNE İLİŞKİN  TECİL VE TAKSİTLENDİRME İŞLEMLERİ</vt:lpstr>
      <vt:lpstr>6183 SAYILI KANUNUN 48/A MADDESİNE İLİŞKİN  TECİL VE TAKSİTLENDİRME İŞLEMLERİ</vt:lpstr>
      <vt:lpstr>İDARİ PARA CEZASI YAPILANDIRMA İŞLEMLERİ (17143)</vt:lpstr>
      <vt:lpstr>PowerPoint Sunusu</vt:lpstr>
      <vt:lpstr>Ödeme Planı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EMEL DAVAZLI</dc:creator>
  <cp:lastModifiedBy>Windows Kullanıcısı</cp:lastModifiedBy>
  <cp:revision>972</cp:revision>
  <dcterms:created xsi:type="dcterms:W3CDTF">2019-01-16T11:41:34Z</dcterms:created>
  <dcterms:modified xsi:type="dcterms:W3CDTF">2019-03-20T07:13:24Z</dcterms:modified>
</cp:coreProperties>
</file>